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4200" r:id="rId1"/>
  </p:sldMasterIdLst>
  <p:notesMasterIdLst>
    <p:notesMasterId r:id="rId15"/>
  </p:notesMasterIdLst>
  <p:handoutMasterIdLst>
    <p:handoutMasterId r:id="rId16"/>
  </p:handoutMasterIdLst>
  <p:sldIdLst>
    <p:sldId id="352" r:id="rId2"/>
    <p:sldId id="720" r:id="rId3"/>
    <p:sldId id="722" r:id="rId4"/>
    <p:sldId id="721" r:id="rId5"/>
    <p:sldId id="724" r:id="rId6"/>
    <p:sldId id="725" r:id="rId7"/>
    <p:sldId id="288" r:id="rId8"/>
    <p:sldId id="727" r:id="rId9"/>
    <p:sldId id="728" r:id="rId10"/>
    <p:sldId id="729" r:id="rId11"/>
    <p:sldId id="730" r:id="rId12"/>
    <p:sldId id="731" r:id="rId13"/>
    <p:sldId id="732" r:id="rId14"/>
  </p:sldIdLst>
  <p:sldSz cx="12192000" cy="6858000"/>
  <p:notesSz cx="6858000" cy="9144000"/>
  <p:custShowLst>
    <p:custShow name="Custom Show 1" id="0">
      <p:sldLst/>
    </p:custShow>
  </p:custShowLst>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00FF"/>
    <a:srgbClr val="66FFCC"/>
    <a:srgbClr val="CCFF99"/>
    <a:srgbClr val="FFCCCC"/>
    <a:srgbClr val="FBFBA7"/>
    <a:srgbClr val="00682F"/>
    <a:srgbClr val="FF3399"/>
    <a:srgbClr val="0066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19" autoAdjust="0"/>
    <p:restoredTop sz="83754" autoAdjust="0"/>
  </p:normalViewPr>
  <p:slideViewPr>
    <p:cSldViewPr>
      <p:cViewPr varScale="1">
        <p:scale>
          <a:sx n="70" d="100"/>
          <a:sy n="70" d="100"/>
        </p:scale>
        <p:origin x="941" y="48"/>
      </p:cViewPr>
      <p:guideLst>
        <p:guide orient="horz" pos="2160"/>
        <p:guide pos="3792"/>
      </p:guideLst>
    </p:cSldViewPr>
  </p:slideViewPr>
  <p:notesTextViewPr>
    <p:cViewPr>
      <p:scale>
        <a:sx n="150" d="100"/>
        <a:sy n="150" d="100"/>
      </p:scale>
      <p:origin x="0" y="0"/>
    </p:cViewPr>
  </p:notesTextViewPr>
  <p:sorterViewPr>
    <p:cViewPr>
      <p:scale>
        <a:sx n="100" d="100"/>
        <a:sy n="100" d="100"/>
      </p:scale>
      <p:origin x="0" y="-28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DE2A5-27D1-47FE-93BB-532C08781C93}" type="datetimeFigureOut">
              <a:rPr lang="en-US" smtClean="0"/>
              <a:t>9/5/2023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Mechanical Engg.| MUJ</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33268B-9484-4B3B-ACF5-DB4718059E4B}" type="slidenum">
              <a:rPr lang="en-US" smtClean="0"/>
              <a:t>‹#›</a:t>
            </a:fld>
            <a:endParaRPr lang="en-US"/>
          </a:p>
        </p:txBody>
      </p:sp>
    </p:spTree>
    <p:extLst>
      <p:ext uri="{BB962C8B-B14F-4D97-AF65-F5344CB8AC3E}">
        <p14:creationId xmlns:p14="http://schemas.microsoft.com/office/powerpoint/2010/main" val="25609664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endParaRPr lang="en-IN" alt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Calibri" pitchFamily="34" charset="0"/>
              </a:defRPr>
            </a:lvl1pPr>
          </a:lstStyle>
          <a:p>
            <a:pPr>
              <a:defRPr/>
            </a:pPr>
            <a:fld id="{54F14457-417F-4AEE-BB00-7B89CF7EA26C}" type="datetimeFigureOut">
              <a:rPr lang="en-IN" altLang="en-US"/>
              <a:pPr>
                <a:defRPr/>
              </a:pPr>
              <a:t>05-09-2023</a:t>
            </a:fld>
            <a:endParaRPr lang="en-IN" altLang="en-US"/>
          </a:p>
        </p:txBody>
      </p:sp>
      <p:sp>
        <p:nvSpPr>
          <p:cNvPr id="2052" name="Slide Image Placeholder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en-IN" altLang="en-US" noProof="0"/>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r>
              <a:rPr lang="en-US" altLang="en-US"/>
              <a:t>Dept. of Mechanical Engg.| MUJ</a:t>
            </a:r>
            <a:endParaRPr lang="en-IN" alt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atin typeface="Calibri" panose="020F0502020204030204" pitchFamily="34" charset="0"/>
              </a:defRPr>
            </a:lvl1pPr>
          </a:lstStyle>
          <a:p>
            <a:pPr>
              <a:defRPr/>
            </a:pPr>
            <a:fld id="{67E43DAA-2A56-4BCD-A5AF-E687A2B8FD1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43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4447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9751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9254C421-7CDD-422D-8336-97B898E4A064}" type="datetime1">
              <a:rPr lang="en-IN" altLang="en-US" smtClean="0"/>
              <a:t>05-09-2023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61BB95-7041-43A7-805A-3E008BCA6D2A}" type="slidenum">
              <a:rPr lang="en-IN" altLang="en-US"/>
              <a:pPr>
                <a:defRPr/>
              </a:pPr>
              <a:t>‹#›</a:t>
            </a:fld>
            <a:endParaRPr lang="en-IN" altLang="en-US"/>
          </a:p>
        </p:txBody>
      </p:sp>
    </p:spTree>
    <p:extLst>
      <p:ext uri="{BB962C8B-B14F-4D97-AF65-F5344CB8AC3E}">
        <p14:creationId xmlns:p14="http://schemas.microsoft.com/office/powerpoint/2010/main" val="162825913"/>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40A73A69-2673-4305-9236-977014FC4F04}" type="datetime1">
              <a:rPr lang="en-IN" altLang="en-US" smtClean="0"/>
              <a:t>05-09-2023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622AA68-EDA5-4284-9A00-44F7AFED08BD}" type="slidenum">
              <a:rPr lang="en-IN" altLang="en-US"/>
              <a:pPr>
                <a:defRPr/>
              </a:pPr>
              <a:t>‹#›</a:t>
            </a:fld>
            <a:endParaRPr lang="en-IN" altLang="en-US"/>
          </a:p>
        </p:txBody>
      </p:sp>
    </p:spTree>
    <p:extLst>
      <p:ext uri="{BB962C8B-B14F-4D97-AF65-F5344CB8AC3E}">
        <p14:creationId xmlns:p14="http://schemas.microsoft.com/office/powerpoint/2010/main" val="104657322"/>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A901236A-6F0D-4B2E-BFDB-B8E3D15E923F}" type="datetime1">
              <a:rPr lang="en-IN" altLang="en-US" smtClean="0"/>
              <a:t>05-09-2023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9455E94-4E8A-45F3-AFB7-BC80D8EC409F}" type="slidenum">
              <a:rPr lang="en-IN" altLang="en-US"/>
              <a:pPr>
                <a:defRPr/>
              </a:pPr>
              <a:t>‹#›</a:t>
            </a:fld>
            <a:endParaRPr lang="en-IN" altLang="en-US"/>
          </a:p>
        </p:txBody>
      </p:sp>
    </p:spTree>
    <p:extLst>
      <p:ext uri="{BB962C8B-B14F-4D97-AF65-F5344CB8AC3E}">
        <p14:creationId xmlns:p14="http://schemas.microsoft.com/office/powerpoint/2010/main" val="936755492"/>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8D76F9A5-2CED-4D4B-B3CB-86A6DD83484A}" type="datetime1">
              <a:rPr lang="en-IN" altLang="en-US" smtClean="0"/>
              <a:t>05-09-2023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0A76DBA-2817-4686-AC3A-17D4C8C0FE3B}" type="slidenum">
              <a:rPr lang="en-IN" altLang="en-US"/>
              <a:pPr>
                <a:defRPr/>
              </a:pPr>
              <a:t>‹#›</a:t>
            </a:fld>
            <a:endParaRPr lang="en-IN" altLang="en-US"/>
          </a:p>
        </p:txBody>
      </p:sp>
    </p:spTree>
    <p:extLst>
      <p:ext uri="{BB962C8B-B14F-4D97-AF65-F5344CB8AC3E}">
        <p14:creationId xmlns:p14="http://schemas.microsoft.com/office/powerpoint/2010/main" val="4090584985"/>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1B6080E3-AF7D-4880-A6DF-CACEC23C50BA}" type="datetime1">
              <a:rPr lang="en-IN" altLang="en-US" smtClean="0"/>
              <a:t>05-09-2023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965239-B026-415D-891C-C9DFA714C718}" type="slidenum">
              <a:rPr lang="en-IN" altLang="en-US"/>
              <a:pPr>
                <a:defRPr/>
              </a:pPr>
              <a:t>‹#›</a:t>
            </a:fld>
            <a:endParaRPr lang="en-IN" altLang="en-US"/>
          </a:p>
        </p:txBody>
      </p:sp>
    </p:spTree>
    <p:extLst>
      <p:ext uri="{BB962C8B-B14F-4D97-AF65-F5344CB8AC3E}">
        <p14:creationId xmlns:p14="http://schemas.microsoft.com/office/powerpoint/2010/main" val="2990217250"/>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noChangeArrowheads="1"/>
          </p:cNvSpPr>
          <p:nvPr>
            <p:ph type="dt" sz="half" idx="10"/>
          </p:nvPr>
        </p:nvSpPr>
        <p:spPr>
          <a:ln/>
        </p:spPr>
        <p:txBody>
          <a:bodyPr/>
          <a:lstStyle>
            <a:lvl1pPr>
              <a:defRPr/>
            </a:lvl1pPr>
          </a:lstStyle>
          <a:p>
            <a:pPr>
              <a:defRPr/>
            </a:pPr>
            <a:fld id="{12BA63E5-E9EE-4D0B-ACB7-FA6F12525FB7}" type="datetime1">
              <a:rPr lang="en-IN" altLang="en-US" smtClean="0"/>
              <a:t>05-09-2023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F0DD4F22-94B5-4BBB-AFEB-3CEF512A3F3C}" type="slidenum">
              <a:rPr lang="en-IN" altLang="en-US"/>
              <a:pPr>
                <a:defRPr/>
              </a:pPr>
              <a:t>‹#›</a:t>
            </a:fld>
            <a:endParaRPr lang="en-IN" altLang="en-US"/>
          </a:p>
        </p:txBody>
      </p:sp>
    </p:spTree>
    <p:extLst>
      <p:ext uri="{BB962C8B-B14F-4D97-AF65-F5344CB8AC3E}">
        <p14:creationId xmlns:p14="http://schemas.microsoft.com/office/powerpoint/2010/main" val="1974976318"/>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noChangeArrowheads="1"/>
          </p:cNvSpPr>
          <p:nvPr>
            <p:ph type="dt" sz="half" idx="10"/>
          </p:nvPr>
        </p:nvSpPr>
        <p:spPr>
          <a:ln/>
        </p:spPr>
        <p:txBody>
          <a:bodyPr/>
          <a:lstStyle>
            <a:lvl1pPr>
              <a:defRPr/>
            </a:lvl1pPr>
          </a:lstStyle>
          <a:p>
            <a:pPr>
              <a:defRPr/>
            </a:pPr>
            <a:fld id="{4D7FCEE8-6584-48E1-AD74-A5CC9402E6FE}" type="datetime1">
              <a:rPr lang="en-IN" altLang="en-US" smtClean="0"/>
              <a:t>05-09-2023</a:t>
            </a:fld>
            <a:endParaRPr lang="en-IN" altLang="en-US"/>
          </a:p>
        </p:txBody>
      </p:sp>
      <p:sp>
        <p:nvSpPr>
          <p:cNvPr id="8"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C97F616C-512F-4318-BA46-4C01B7C76460}" type="slidenum">
              <a:rPr lang="en-IN" altLang="en-US"/>
              <a:pPr>
                <a:defRPr/>
              </a:pPr>
              <a:t>‹#›</a:t>
            </a:fld>
            <a:endParaRPr lang="en-IN" altLang="en-US"/>
          </a:p>
        </p:txBody>
      </p:sp>
    </p:spTree>
    <p:extLst>
      <p:ext uri="{BB962C8B-B14F-4D97-AF65-F5344CB8AC3E}">
        <p14:creationId xmlns:p14="http://schemas.microsoft.com/office/powerpoint/2010/main" val="304104025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6AE69A67-41CD-41AB-AA1C-051BC3CF2845}" type="datetime1">
              <a:rPr lang="en-IN" altLang="en-US" smtClean="0"/>
              <a:t>05-09-2023</a:t>
            </a:fld>
            <a:endParaRPr lang="en-IN" altLang="en-US"/>
          </a:p>
        </p:txBody>
      </p:sp>
      <p:sp>
        <p:nvSpPr>
          <p:cNvPr id="4"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FABC944C-5773-440B-BAFF-D1C14A19D6C6}" type="slidenum">
              <a:rPr lang="en-IN" altLang="en-US"/>
              <a:pPr>
                <a:defRPr/>
              </a:pPr>
              <a:t>‹#›</a:t>
            </a:fld>
            <a:endParaRPr lang="en-IN" altLang="en-US"/>
          </a:p>
        </p:txBody>
      </p:sp>
    </p:spTree>
    <p:extLst>
      <p:ext uri="{BB962C8B-B14F-4D97-AF65-F5344CB8AC3E}">
        <p14:creationId xmlns:p14="http://schemas.microsoft.com/office/powerpoint/2010/main" val="348928481"/>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3166798-8803-4BB9-AA20-F98C0513D9E7}" type="datetime1">
              <a:rPr lang="en-IN" altLang="en-US" smtClean="0"/>
              <a:t>05-09-2023</a:t>
            </a:fld>
            <a:endParaRPr lang="en-IN" altLang="en-US"/>
          </a:p>
        </p:txBody>
      </p:sp>
      <p:sp>
        <p:nvSpPr>
          <p:cNvPr id="3"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C92DB669-6FA0-4CF8-BF90-A0F226DEA8C9}" type="slidenum">
              <a:rPr lang="en-IN" altLang="en-US"/>
              <a:pPr>
                <a:defRPr/>
              </a:pPr>
              <a:t>‹#›</a:t>
            </a:fld>
            <a:endParaRPr lang="en-IN" altLang="en-US"/>
          </a:p>
        </p:txBody>
      </p:sp>
    </p:spTree>
    <p:extLst>
      <p:ext uri="{BB962C8B-B14F-4D97-AF65-F5344CB8AC3E}">
        <p14:creationId xmlns:p14="http://schemas.microsoft.com/office/powerpoint/2010/main" val="3408058964"/>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EF4E9510-E79F-461E-B8F8-6B461FBE331B}" type="datetime1">
              <a:rPr lang="en-IN" altLang="en-US" smtClean="0"/>
              <a:t>05-09-2023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657FFAA-4524-48C2-867A-0EED0F07CB69}" type="slidenum">
              <a:rPr lang="en-IN" altLang="en-US"/>
              <a:pPr>
                <a:defRPr/>
              </a:pPr>
              <a:t>‹#›</a:t>
            </a:fld>
            <a:endParaRPr lang="en-IN" altLang="en-US"/>
          </a:p>
        </p:txBody>
      </p:sp>
    </p:spTree>
    <p:extLst>
      <p:ext uri="{BB962C8B-B14F-4D97-AF65-F5344CB8AC3E}">
        <p14:creationId xmlns:p14="http://schemas.microsoft.com/office/powerpoint/2010/main" val="1361344363"/>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C8A58890-D581-4B77-A2E4-E327450A3FC1}" type="datetime1">
              <a:rPr lang="en-IN" altLang="en-US" smtClean="0"/>
              <a:t>05-09-2023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4453BE8-1E8E-4FD8-A9A5-1EB77E736AB8}" type="slidenum">
              <a:rPr lang="en-IN" altLang="en-US"/>
              <a:pPr>
                <a:defRPr/>
              </a:pPr>
              <a:t>‹#›</a:t>
            </a:fld>
            <a:endParaRPr lang="en-IN" altLang="en-US"/>
          </a:p>
        </p:txBody>
      </p:sp>
    </p:spTree>
    <p:extLst>
      <p:ext uri="{BB962C8B-B14F-4D97-AF65-F5344CB8AC3E}">
        <p14:creationId xmlns:p14="http://schemas.microsoft.com/office/powerpoint/2010/main" val="291603467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mn-lt"/>
              </a:defRPr>
            </a:lvl1pPr>
          </a:lstStyle>
          <a:p>
            <a:pPr>
              <a:defRPr/>
            </a:pPr>
            <a:fld id="{61B90422-A0DF-4247-8C80-B41C3850BF71}" type="datetime1">
              <a:rPr lang="en-IN" altLang="en-US" smtClean="0"/>
              <a:t>05-09-2023</a:t>
            </a:fld>
            <a:endParaRPr lang="en-IN" altLang="en-US"/>
          </a:p>
        </p:txBody>
      </p:sp>
      <p:sp>
        <p:nvSpPr>
          <p:cNvPr id="1029" name="Footer Placeholder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mn-lt"/>
              </a:defRPr>
            </a:lvl1pPr>
          </a:lstStyle>
          <a:p>
            <a:pPr>
              <a:defRPr/>
            </a:pPr>
            <a:r>
              <a:rPr lang="en-US" altLang="en-US"/>
              <a:t>Dept. of Mechanical Engg.| MUJ</a:t>
            </a:r>
            <a:endParaRPr lang="en-IN" altLang="en-US"/>
          </a:p>
        </p:txBody>
      </p:sp>
      <p:sp>
        <p:nvSpPr>
          <p:cNvPr id="1030" name="Slide Number Placeholder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Calibri" panose="020F0502020204030204" pitchFamily="34" charset="0"/>
              </a:defRPr>
            </a:lvl1pPr>
          </a:lstStyle>
          <a:p>
            <a:pPr>
              <a:defRPr/>
            </a:pPr>
            <a:fld id="{160AB4B4-F858-4AFC-87CB-FC0BBAAE64A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ransition>
    <p:wipe dir="d"/>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5"/>
          <p:cNvGrpSpPr>
            <a:grpSpLocks/>
          </p:cNvGrpSpPr>
          <p:nvPr/>
        </p:nvGrpSpPr>
        <p:grpSpPr bwMode="auto">
          <a:xfrm>
            <a:off x="191344" y="934689"/>
            <a:ext cx="12000656" cy="501766"/>
            <a:chOff x="179388" y="981075"/>
            <a:chExt cx="6192837" cy="46038"/>
          </a:xfrm>
        </p:grpSpPr>
        <p:sp>
          <p:nvSpPr>
            <p:cNvPr id="3088" name="object 5"/>
            <p:cNvSpPr>
              <a:spLocks noChangeArrowheads="1"/>
            </p:cNvSpPr>
            <p:nvPr/>
          </p:nvSpPr>
          <p:spPr bwMode="auto">
            <a:xfrm>
              <a:off x="2268538" y="981075"/>
              <a:ext cx="2119312" cy="0"/>
            </a:xfrm>
            <a:custGeom>
              <a:avLst/>
              <a:gdLst>
                <a:gd name="T0" fmla="*/ 13418 w 2331719"/>
                <a:gd name="T1" fmla="*/ 0 w 2331719"/>
                <a:gd name="T2" fmla="*/ 0 60000 65536"/>
                <a:gd name="T3" fmla="*/ 0 60000 65536"/>
                <a:gd name="T4" fmla="*/ 0 w 2331719"/>
                <a:gd name="T5" fmla="*/ 2331719 w 2331719"/>
              </a:gdLst>
              <a:ahLst/>
              <a:cxnLst>
                <a:cxn ang="T2">
                  <a:pos x="T0" y="0"/>
                </a:cxn>
                <a:cxn ang="T3">
                  <a:pos x="T1" y="0"/>
                </a:cxn>
              </a:cxnLst>
              <a:rect l="T4" t="0" r="T5" b="0"/>
              <a:pathLst>
                <a:path w="2331719">
                  <a:moveTo>
                    <a:pt x="2331719" y="0"/>
                  </a:moveTo>
                  <a:lnTo>
                    <a:pt x="0" y="0"/>
                  </a:lnTo>
                </a:path>
              </a:pathLst>
            </a:custGeom>
            <a:noFill/>
            <a:ln w="50037">
              <a:solidFill>
                <a:srgbClr val="75C1E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89" name="object 6"/>
            <p:cNvSpPr>
              <a:spLocks noChangeArrowheads="1"/>
            </p:cNvSpPr>
            <p:nvPr/>
          </p:nvSpPr>
          <p:spPr bwMode="auto">
            <a:xfrm>
              <a:off x="179388" y="981075"/>
              <a:ext cx="2147887" cy="0"/>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noFill/>
            <a:ln w="50037">
              <a:solidFill>
                <a:srgbClr val="FCAF1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90" name="object 7"/>
            <p:cNvSpPr>
              <a:spLocks noChangeArrowheads="1"/>
            </p:cNvSpPr>
            <p:nvPr/>
          </p:nvSpPr>
          <p:spPr bwMode="auto">
            <a:xfrm>
              <a:off x="4356100" y="981075"/>
              <a:ext cx="2016125" cy="46038"/>
            </a:xfrm>
            <a:custGeom>
              <a:avLst/>
              <a:gdLst>
                <a:gd name="T0" fmla="*/ 970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sp>
        <p:nvSpPr>
          <p:cNvPr id="3076" name="Slide Number Placeholder 14"/>
          <p:cNvSpPr txBox="1">
            <a:spLocks noGrp="1" noChangeArrowheads="1"/>
          </p:cNvSpPr>
          <p:nvPr/>
        </p:nvSpPr>
        <p:spPr bwMode="auto">
          <a:xfrm>
            <a:off x="84629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 typeface="Arial" panose="020B0604020202020204" pitchFamily="34" charset="0"/>
              <a:buNone/>
            </a:pPr>
            <a:endParaRPr lang="en-IN" altLang="en-US" sz="2400" b="1" dirty="0">
              <a:latin typeface="Cambria" panose="02040503050406030204" pitchFamily="18" charset="0"/>
              <a:cs typeface="Arial" panose="020B0604020202020204" pitchFamily="34" charset="0"/>
            </a:endParaRPr>
          </a:p>
        </p:txBody>
      </p:sp>
      <p:sp>
        <p:nvSpPr>
          <p:cNvPr id="3081" name="Rectangle 23"/>
          <p:cNvSpPr>
            <a:spLocks noChangeArrowheads="1"/>
          </p:cNvSpPr>
          <p:nvPr/>
        </p:nvSpPr>
        <p:spPr bwMode="auto">
          <a:xfrm>
            <a:off x="3959225" y="5786439"/>
            <a:ext cx="261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 typeface="Arial" panose="020B0604020202020204" pitchFamily="34" charset="0"/>
              <a:buNone/>
            </a:pPr>
            <a:r>
              <a:rPr lang="en-US" altLang="en-US" sz="2800" b="1">
                <a:solidFill>
                  <a:srgbClr val="FF0000"/>
                </a:solidFill>
                <a:latin typeface="Cambria" panose="02040503050406030204" pitchFamily="18" charset="0"/>
                <a:cs typeface="Arial" panose="020B0604020202020204" pitchFamily="34" charset="0"/>
              </a:rPr>
              <a:t> </a:t>
            </a:r>
            <a:endParaRPr lang="en-US" altLang="en-US" sz="2800">
              <a:latin typeface="Cambria" panose="02040503050406030204" pitchFamily="18" charset="0"/>
              <a:cs typeface="Arial" panose="020B0604020202020204" pitchFamily="34" charset="0"/>
            </a:endParaRPr>
          </a:p>
        </p:txBody>
      </p:sp>
      <p:pic>
        <p:nvPicPr>
          <p:cNvPr id="18" name="Picture 17" descr="C:\Users\shashib\Desktop\MUJ logo.png"/>
          <p:cNvPicPr/>
          <p:nvPr/>
        </p:nvPicPr>
        <p:blipFill>
          <a:blip r:embed="rId3">
            <a:extLst>
              <a:ext uri="{28A0092B-C50C-407E-A947-70E740481C1C}">
                <a14:useLocalDpi xmlns:a14="http://schemas.microsoft.com/office/drawing/2010/main" val="0"/>
              </a:ext>
            </a:extLst>
          </a:blip>
          <a:srcRect/>
          <a:stretch>
            <a:fillRect/>
          </a:stretch>
        </p:blipFill>
        <p:spPr bwMode="auto">
          <a:xfrm>
            <a:off x="80148" y="6160168"/>
            <a:ext cx="3642765" cy="650207"/>
          </a:xfrm>
          <a:prstGeom prst="rect">
            <a:avLst/>
          </a:prstGeom>
          <a:noFill/>
          <a:ln>
            <a:noFill/>
          </a:ln>
        </p:spPr>
      </p:pic>
      <p:sp>
        <p:nvSpPr>
          <p:cNvPr id="4" name="Slide Number Placeholder 3"/>
          <p:cNvSpPr>
            <a:spLocks noGrp="1"/>
          </p:cNvSpPr>
          <p:nvPr>
            <p:ph type="sldNum" sz="quarter" idx="12"/>
          </p:nvPr>
        </p:nvSpPr>
        <p:spPr/>
        <p:txBody>
          <a:bodyPr/>
          <a:lstStyle/>
          <a:p>
            <a:pPr>
              <a:defRPr/>
            </a:pPr>
            <a:fld id="{C92DB669-6FA0-4CF8-BF90-A0F226DEA8C9}" type="slidenum">
              <a:rPr lang="en-IN" altLang="en-US" smtClean="0"/>
              <a:pPr>
                <a:defRPr/>
              </a:pPr>
              <a:t>1</a:t>
            </a:fld>
            <a:endParaRPr lang="en-IN" altLang="en-US" dirty="0"/>
          </a:p>
        </p:txBody>
      </p:sp>
      <p:pic>
        <p:nvPicPr>
          <p:cNvPr id="5" name="Picture 4"/>
          <p:cNvPicPr>
            <a:picLocks noChangeAspect="1"/>
          </p:cNvPicPr>
          <p:nvPr/>
        </p:nvPicPr>
        <p:blipFill>
          <a:blip r:embed="rId4"/>
          <a:stretch>
            <a:fillRect/>
          </a:stretch>
        </p:blipFill>
        <p:spPr>
          <a:xfrm>
            <a:off x="6280489" y="6414084"/>
            <a:ext cx="172267" cy="196821"/>
          </a:xfrm>
          <a:prstGeom prst="rect">
            <a:avLst/>
          </a:prstGeom>
        </p:spPr>
      </p:pic>
      <p:sp>
        <p:nvSpPr>
          <p:cNvPr id="21" name="TextBox 2"/>
          <p:cNvSpPr txBox="1">
            <a:spLocks noChangeArrowheads="1"/>
          </p:cNvSpPr>
          <p:nvPr/>
        </p:nvSpPr>
        <p:spPr bwMode="auto">
          <a:xfrm>
            <a:off x="0" y="141896"/>
            <a:ext cx="12192000" cy="584775"/>
          </a:xfrm>
          <a:prstGeom prst="rect">
            <a:avLst/>
          </a:prstGeom>
          <a:solidFill>
            <a:srgbClr val="00206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b="1" dirty="0">
                <a:solidFill>
                  <a:schemeClr val="bg1"/>
                </a:solidFill>
                <a:latin typeface="Cambria" panose="02040503050406030204" pitchFamily="18" charset="0"/>
                <a:ea typeface="Cambria" panose="02040503050406030204" pitchFamily="18" charset="0"/>
              </a:rPr>
              <a:t>Engineering Economics| ME 2001 | 3 Credits | 3 0 0 3</a:t>
            </a:r>
            <a:endParaRPr lang="en-US" altLang="en-US" sz="4000" b="1" dirty="0">
              <a:solidFill>
                <a:schemeClr val="bg1"/>
              </a:solidFill>
              <a:latin typeface="Cambria" panose="02040503050406030204" pitchFamily="18" charset="0"/>
              <a:ea typeface="Cambria" panose="02040503050406030204" pitchFamily="18" charset="0"/>
            </a:endParaRPr>
          </a:p>
        </p:txBody>
      </p:sp>
      <p:sp>
        <p:nvSpPr>
          <p:cNvPr id="19" name="TextBox 2"/>
          <p:cNvSpPr txBox="1">
            <a:spLocks noChangeArrowheads="1"/>
          </p:cNvSpPr>
          <p:nvPr/>
        </p:nvSpPr>
        <p:spPr bwMode="auto">
          <a:xfrm>
            <a:off x="0" y="1762794"/>
            <a:ext cx="12192000" cy="1938992"/>
          </a:xfrm>
          <a:prstGeom prst="rect">
            <a:avLst/>
          </a:prstGeom>
          <a:solidFill>
            <a:srgbClr val="FFC00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000" b="1" dirty="0">
              <a:solidFill>
                <a:srgbClr val="0000FF"/>
              </a:solidFill>
              <a:latin typeface="Cambria" panose="02040503050406030204" pitchFamily="18" charset="0"/>
            </a:endParaRPr>
          </a:p>
          <a:p>
            <a:pPr algn="ctr">
              <a:spcBef>
                <a:spcPct val="0"/>
              </a:spcBef>
              <a:buFontTx/>
              <a:buNone/>
            </a:pPr>
            <a:r>
              <a:rPr lang="en-US" altLang="en-US" sz="4000" b="1" dirty="0">
                <a:solidFill>
                  <a:srgbClr val="0000FF"/>
                </a:solidFill>
                <a:latin typeface="Cambria" panose="02040503050406030204" pitchFamily="18" charset="0"/>
              </a:rPr>
              <a:t>Cost Analysis</a:t>
            </a:r>
          </a:p>
          <a:p>
            <a:pPr algn="ctr">
              <a:spcBef>
                <a:spcPct val="0"/>
              </a:spcBef>
              <a:buFontTx/>
              <a:buNone/>
            </a:pPr>
            <a:endParaRPr lang="en-US" altLang="en-US" sz="4000" b="1" dirty="0">
              <a:solidFill>
                <a:srgbClr val="0000FF"/>
              </a:solidFill>
              <a:latin typeface="Cambria" panose="02040503050406030204" pitchFamily="18" charset="0"/>
            </a:endParaRPr>
          </a:p>
        </p:txBody>
      </p:sp>
      <p:grpSp>
        <p:nvGrpSpPr>
          <p:cNvPr id="20" name="Group 19"/>
          <p:cNvGrpSpPr/>
          <p:nvPr/>
        </p:nvGrpSpPr>
        <p:grpSpPr>
          <a:xfrm>
            <a:off x="4367808" y="1124744"/>
            <a:ext cx="2787289" cy="638050"/>
            <a:chOff x="6397308" y="2179588"/>
            <a:chExt cx="2118193" cy="638050"/>
          </a:xfrm>
        </p:grpSpPr>
        <p:sp>
          <p:nvSpPr>
            <p:cNvPr id="22" name="Rectangle 21"/>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3" name="Rectangle 22"/>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4" name="TextBox 23"/>
            <p:cNvSpPr txBox="1"/>
            <p:nvPr/>
          </p:nvSpPr>
          <p:spPr>
            <a:xfrm flipH="1">
              <a:off x="6397308" y="2179588"/>
              <a:ext cx="2087562" cy="584775"/>
            </a:xfrm>
            <a:prstGeom prst="rect">
              <a:avLst/>
            </a:prstGeom>
            <a:noFill/>
            <a:ln>
              <a:noFill/>
            </a:ln>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  Lecture      5</a:t>
              </a:r>
              <a:endParaRPr lang="en-US" b="1" dirty="0">
                <a:solidFill>
                  <a:schemeClr val="bg1"/>
                </a:solidFill>
                <a:latin typeface="Cambria" panose="02040503050406030204" pitchFamily="18" charset="0"/>
                <a:ea typeface="Cambria" panose="02040503050406030204" pitchFamily="18" charset="0"/>
              </a:endParaRPr>
            </a:p>
          </p:txBody>
        </p:sp>
      </p:gr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53F25C-3D92-94D1-CA71-D6495806C587}"/>
              </a:ext>
            </a:extLst>
          </p:cNvPr>
          <p:cNvSpPr>
            <a:spLocks noGrp="1"/>
          </p:cNvSpPr>
          <p:nvPr>
            <p:ph type="sldNum" sz="quarter" idx="12"/>
          </p:nvPr>
        </p:nvSpPr>
        <p:spPr/>
        <p:txBody>
          <a:bodyPr/>
          <a:lstStyle/>
          <a:p>
            <a:pPr>
              <a:defRPr/>
            </a:pPr>
            <a:fld id="{C92DB669-6FA0-4CF8-BF90-A0F226DEA8C9}" type="slidenum">
              <a:rPr lang="en-IN" altLang="en-US" smtClean="0"/>
              <a:pPr>
                <a:defRPr/>
              </a:pPr>
              <a:t>10</a:t>
            </a:fld>
            <a:endParaRPr lang="en-IN" altLang="en-US"/>
          </a:p>
        </p:txBody>
      </p:sp>
      <p:sp>
        <p:nvSpPr>
          <p:cNvPr id="6" name="Title 1">
            <a:extLst>
              <a:ext uri="{FF2B5EF4-FFF2-40B4-BE49-F238E27FC236}">
                <a16:creationId xmlns:a16="http://schemas.microsoft.com/office/drawing/2014/main" id="{95D06ABD-8451-AF0B-2F17-D700AE430FB6}"/>
              </a:ext>
            </a:extLst>
          </p:cNvPr>
          <p:cNvSpPr txBox="1">
            <a:spLocks/>
          </p:cNvSpPr>
          <p:nvPr/>
        </p:nvSpPr>
        <p:spPr>
          <a:xfrm>
            <a:off x="609600" y="332656"/>
            <a:ext cx="10972800" cy="1143000"/>
          </a:xfrm>
          <a:prstGeom prst="rect">
            <a:avLst/>
          </a:prstGeom>
        </p:spPr>
        <p:txBody>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a:lstStyle>
          <a:p>
            <a:pPr defTabSz="914400"/>
            <a:r>
              <a:rPr lang="en-IN" kern="0" dirty="0">
                <a:solidFill>
                  <a:srgbClr val="C00000"/>
                </a:solidFill>
              </a:rPr>
              <a:t>Problem No: 2</a:t>
            </a:r>
          </a:p>
        </p:txBody>
      </p:sp>
      <p:sp>
        <p:nvSpPr>
          <p:cNvPr id="8" name="TextBox 7">
            <a:extLst>
              <a:ext uri="{FF2B5EF4-FFF2-40B4-BE49-F238E27FC236}">
                <a16:creationId xmlns:a16="http://schemas.microsoft.com/office/drawing/2014/main" id="{48F79976-3B60-D48B-5591-9B18EDC81B08}"/>
              </a:ext>
            </a:extLst>
          </p:cNvPr>
          <p:cNvSpPr txBox="1"/>
          <p:nvPr/>
        </p:nvSpPr>
        <p:spPr>
          <a:xfrm>
            <a:off x="335360" y="1268760"/>
            <a:ext cx="11449272" cy="5312223"/>
          </a:xfrm>
          <a:prstGeom prst="rect">
            <a:avLst/>
          </a:prstGeom>
          <a:noFill/>
        </p:spPr>
        <p:txBody>
          <a:bodyPr wrap="square">
            <a:spAutoFit/>
          </a:bodyPr>
          <a:lstStyle/>
          <a:p>
            <a:pPr marL="0" indent="0">
              <a:spcBef>
                <a:spcPct val="20000"/>
              </a:spcBef>
              <a:buNone/>
            </a:pPr>
            <a:r>
              <a:rPr lang="en-US" sz="3200" dirty="0">
                <a:solidFill>
                  <a:srgbClr val="002060"/>
                </a:solidFill>
                <a:latin typeface="+mn-lt"/>
              </a:rPr>
              <a:t>Consider the following data of a company for the year 1997:</a:t>
            </a:r>
          </a:p>
          <a:p>
            <a:pPr>
              <a:spcBef>
                <a:spcPct val="20000"/>
              </a:spcBef>
            </a:pPr>
            <a:r>
              <a:rPr lang="en-IN" sz="3200" dirty="0">
                <a:solidFill>
                  <a:srgbClr val="002060"/>
                </a:solidFill>
                <a:latin typeface="+mn-lt"/>
              </a:rPr>
              <a:t>	(</a:t>
            </a:r>
            <a:r>
              <a:rPr lang="en-IN" sz="3200" dirty="0" err="1">
                <a:solidFill>
                  <a:srgbClr val="002060"/>
                </a:solidFill>
                <a:latin typeface="+mn-lt"/>
              </a:rPr>
              <a:t>i</a:t>
            </a:r>
            <a:r>
              <a:rPr lang="en-IN" sz="3200" dirty="0">
                <a:solidFill>
                  <a:srgbClr val="002060"/>
                </a:solidFill>
                <a:latin typeface="+mn-lt"/>
              </a:rPr>
              <a:t>) Sales = Rs. 1,20,000</a:t>
            </a:r>
          </a:p>
          <a:p>
            <a:pPr>
              <a:spcBef>
                <a:spcPct val="20000"/>
              </a:spcBef>
            </a:pPr>
            <a:r>
              <a:rPr lang="en-IN" sz="3200" dirty="0">
                <a:solidFill>
                  <a:srgbClr val="002060"/>
                </a:solidFill>
                <a:latin typeface="+mn-lt"/>
              </a:rPr>
              <a:t>	(ii) Fixed cost = Rs. 25,000</a:t>
            </a:r>
          </a:p>
          <a:p>
            <a:pPr>
              <a:spcBef>
                <a:spcPct val="20000"/>
              </a:spcBef>
            </a:pPr>
            <a:r>
              <a:rPr lang="en-IN" sz="3200" dirty="0">
                <a:solidFill>
                  <a:srgbClr val="002060"/>
                </a:solidFill>
                <a:latin typeface="+mn-lt"/>
              </a:rPr>
              <a:t>	(iii) Variable cost = Rs. 45,000</a:t>
            </a:r>
          </a:p>
          <a:p>
            <a:pPr>
              <a:spcBef>
                <a:spcPct val="20000"/>
              </a:spcBef>
            </a:pPr>
            <a:r>
              <a:rPr lang="en-IN" sz="3200" dirty="0">
                <a:solidFill>
                  <a:srgbClr val="002060"/>
                </a:solidFill>
                <a:latin typeface="+mn-lt"/>
              </a:rPr>
              <a:t>Find the following:</a:t>
            </a:r>
          </a:p>
          <a:p>
            <a:pPr>
              <a:spcBef>
                <a:spcPct val="20000"/>
              </a:spcBef>
            </a:pPr>
            <a:r>
              <a:rPr lang="en-IN" sz="3200" dirty="0">
                <a:solidFill>
                  <a:srgbClr val="002060"/>
                </a:solidFill>
                <a:latin typeface="+mn-lt"/>
              </a:rPr>
              <a:t>(a) Contribution</a:t>
            </a:r>
          </a:p>
          <a:p>
            <a:pPr>
              <a:spcBef>
                <a:spcPct val="20000"/>
              </a:spcBef>
            </a:pPr>
            <a:r>
              <a:rPr lang="en-IN" sz="3200" dirty="0">
                <a:solidFill>
                  <a:srgbClr val="002060"/>
                </a:solidFill>
                <a:latin typeface="+mn-lt"/>
              </a:rPr>
              <a:t>(b) Profit</a:t>
            </a:r>
          </a:p>
          <a:p>
            <a:pPr>
              <a:spcBef>
                <a:spcPct val="20000"/>
              </a:spcBef>
            </a:pPr>
            <a:r>
              <a:rPr lang="en-IN" sz="3200" dirty="0">
                <a:solidFill>
                  <a:srgbClr val="002060"/>
                </a:solidFill>
                <a:latin typeface="+mn-lt"/>
              </a:rPr>
              <a:t>(c) BEP</a:t>
            </a:r>
          </a:p>
          <a:p>
            <a:pPr>
              <a:spcBef>
                <a:spcPct val="20000"/>
              </a:spcBef>
            </a:pPr>
            <a:r>
              <a:rPr lang="en-IN" sz="3200" dirty="0">
                <a:solidFill>
                  <a:srgbClr val="002060"/>
                </a:solidFill>
                <a:latin typeface="+mn-lt"/>
              </a:rPr>
              <a:t>(d) M.S.</a:t>
            </a:r>
          </a:p>
        </p:txBody>
      </p:sp>
    </p:spTree>
    <p:extLst>
      <p:ext uri="{BB962C8B-B14F-4D97-AF65-F5344CB8AC3E}">
        <p14:creationId xmlns:p14="http://schemas.microsoft.com/office/powerpoint/2010/main" val="2906356571"/>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E231A2-2BA8-74F7-663B-5CA6A381EF39}"/>
              </a:ext>
            </a:extLst>
          </p:cNvPr>
          <p:cNvSpPr>
            <a:spLocks noGrp="1"/>
          </p:cNvSpPr>
          <p:nvPr>
            <p:ph type="sldNum" sz="quarter" idx="12"/>
          </p:nvPr>
        </p:nvSpPr>
        <p:spPr/>
        <p:txBody>
          <a:bodyPr/>
          <a:lstStyle/>
          <a:p>
            <a:pPr>
              <a:defRPr/>
            </a:pPr>
            <a:fld id="{C92DB669-6FA0-4CF8-BF90-A0F226DEA8C9}" type="slidenum">
              <a:rPr lang="en-IN" altLang="en-US" smtClean="0"/>
              <a:pPr>
                <a:defRPr/>
              </a:pPr>
              <a:t>11</a:t>
            </a:fld>
            <a:endParaRPr lang="en-IN" altLang="en-US"/>
          </a:p>
        </p:txBody>
      </p:sp>
      <p:sp>
        <p:nvSpPr>
          <p:cNvPr id="3" name="Content Placeholder 2">
            <a:extLst>
              <a:ext uri="{FF2B5EF4-FFF2-40B4-BE49-F238E27FC236}">
                <a16:creationId xmlns:a16="http://schemas.microsoft.com/office/drawing/2014/main" id="{F62B485C-DF59-873F-898C-BE52CA98AE79}"/>
              </a:ext>
            </a:extLst>
          </p:cNvPr>
          <p:cNvSpPr txBox="1">
            <a:spLocks/>
          </p:cNvSpPr>
          <p:nvPr/>
        </p:nvSpPr>
        <p:spPr>
          <a:xfrm>
            <a:off x="118963" y="366053"/>
            <a:ext cx="5851852" cy="6188016"/>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buNone/>
            </a:pPr>
            <a:r>
              <a:rPr lang="en-IN" sz="2000" b="1" i="1" dirty="0">
                <a:solidFill>
                  <a:srgbClr val="231F20"/>
                </a:solidFill>
                <a:latin typeface="Cambria" panose="02040503050406030204" pitchFamily="18" charset="0"/>
                <a:ea typeface="Cambria" panose="02040503050406030204" pitchFamily="18" charset="0"/>
              </a:rPr>
              <a:t>Solution</a:t>
            </a:r>
          </a:p>
          <a:p>
            <a:pPr marL="0" indent="0">
              <a:buNone/>
            </a:pPr>
            <a:r>
              <a:rPr lang="en-IN" sz="2000" b="1" i="1" dirty="0">
                <a:solidFill>
                  <a:srgbClr val="231F20"/>
                </a:solidFill>
                <a:latin typeface="Cambria" panose="02040503050406030204" pitchFamily="18" charset="0"/>
                <a:ea typeface="Cambria" panose="02040503050406030204" pitchFamily="18" charset="0"/>
              </a:rPr>
              <a:t>Given:</a:t>
            </a:r>
          </a:p>
          <a:p>
            <a:pPr marL="0" indent="0">
              <a:buNone/>
            </a:pPr>
            <a:r>
              <a:rPr lang="en-IN" sz="2000" dirty="0">
                <a:solidFill>
                  <a:srgbClr val="002060"/>
                </a:solidFill>
                <a:latin typeface="+mn-lt"/>
              </a:rPr>
              <a:t>	</a:t>
            </a:r>
            <a:r>
              <a:rPr lang="en-IN" sz="2000" b="1" dirty="0">
                <a:solidFill>
                  <a:srgbClr val="231F20"/>
                </a:solidFill>
                <a:latin typeface="Cambria" panose="02040503050406030204" pitchFamily="18" charset="0"/>
                <a:ea typeface="Cambria" panose="02040503050406030204" pitchFamily="18" charset="0"/>
              </a:rPr>
              <a:t>(</a:t>
            </a:r>
            <a:r>
              <a:rPr lang="en-IN" sz="2000" b="1" dirty="0" err="1">
                <a:solidFill>
                  <a:srgbClr val="231F20"/>
                </a:solidFill>
                <a:latin typeface="Cambria" panose="02040503050406030204" pitchFamily="18" charset="0"/>
                <a:ea typeface="Cambria" panose="02040503050406030204" pitchFamily="18" charset="0"/>
              </a:rPr>
              <a:t>i</a:t>
            </a:r>
            <a:r>
              <a:rPr lang="en-IN" sz="2000" b="1" dirty="0">
                <a:solidFill>
                  <a:srgbClr val="231F20"/>
                </a:solidFill>
                <a:latin typeface="Cambria" panose="02040503050406030204" pitchFamily="18" charset="0"/>
                <a:ea typeface="Cambria" panose="02040503050406030204" pitchFamily="18" charset="0"/>
              </a:rPr>
              <a:t>) Sales = Rs. 1,20,000</a:t>
            </a:r>
          </a:p>
          <a:p>
            <a:pPr marL="0" indent="0">
              <a:buNone/>
            </a:pPr>
            <a:r>
              <a:rPr lang="en-IN" sz="2000" b="1" dirty="0">
                <a:solidFill>
                  <a:srgbClr val="231F20"/>
                </a:solidFill>
                <a:latin typeface="Cambria" panose="02040503050406030204" pitchFamily="18" charset="0"/>
                <a:ea typeface="Cambria" panose="02040503050406030204" pitchFamily="18" charset="0"/>
              </a:rPr>
              <a:t>	(ii) Fixed cost = Rs. 25,000</a:t>
            </a:r>
          </a:p>
          <a:p>
            <a:pPr marL="0" indent="0">
              <a:buNone/>
            </a:pPr>
            <a:r>
              <a:rPr lang="en-IN" sz="2000" b="1" dirty="0">
                <a:solidFill>
                  <a:srgbClr val="231F20"/>
                </a:solidFill>
                <a:latin typeface="Cambria" panose="02040503050406030204" pitchFamily="18" charset="0"/>
                <a:ea typeface="Cambria" panose="02040503050406030204" pitchFamily="18" charset="0"/>
              </a:rPr>
              <a:t>	(iii) Variable cost = Rs. 45,000</a:t>
            </a:r>
            <a:endParaRPr lang="en-IN" sz="2000" b="1" i="1" dirty="0">
              <a:solidFill>
                <a:srgbClr val="231F20"/>
              </a:solidFill>
              <a:latin typeface="Cambria" panose="02040503050406030204" pitchFamily="18" charset="0"/>
              <a:ea typeface="Cambria" panose="02040503050406030204" pitchFamily="18" charset="0"/>
            </a:endParaRPr>
          </a:p>
          <a:p>
            <a:pPr marL="0" indent="0">
              <a:buNone/>
            </a:pPr>
            <a:r>
              <a:rPr lang="en-US" sz="2000" b="1" dirty="0">
                <a:solidFill>
                  <a:srgbClr val="FF0000"/>
                </a:solidFill>
                <a:latin typeface="Cambria" panose="02040503050406030204" pitchFamily="18" charset="0"/>
                <a:ea typeface="Cambria" panose="02040503050406030204" pitchFamily="18" charset="0"/>
              </a:rPr>
              <a:t>(a) Contribution = Sales – Variable costs</a:t>
            </a:r>
          </a:p>
          <a:p>
            <a:pPr marL="0" indent="0">
              <a:buNone/>
            </a:pPr>
            <a:r>
              <a:rPr lang="en-IN" sz="2000" b="1" i="1" dirty="0">
                <a:solidFill>
                  <a:srgbClr val="231F20"/>
                </a:solidFill>
                <a:latin typeface="Cambria" panose="02040503050406030204" pitchFamily="18" charset="0"/>
                <a:ea typeface="Cambria" panose="02040503050406030204" pitchFamily="18" charset="0"/>
              </a:rPr>
              <a:t>	           = Rs. 1,20,000 – Rs. 45,000</a:t>
            </a:r>
          </a:p>
          <a:p>
            <a:pPr marL="0" indent="0">
              <a:buNone/>
            </a:pPr>
            <a:r>
              <a:rPr lang="en-IN" sz="2000" b="1" i="1" dirty="0">
                <a:solidFill>
                  <a:srgbClr val="231F20"/>
                </a:solidFill>
                <a:latin typeface="Cambria" panose="02040503050406030204" pitchFamily="18" charset="0"/>
                <a:ea typeface="Cambria" panose="02040503050406030204" pitchFamily="18" charset="0"/>
              </a:rPr>
              <a:t>	           = Rs. 75,000</a:t>
            </a:r>
          </a:p>
          <a:p>
            <a:pPr marL="0" indent="0">
              <a:buNone/>
            </a:pPr>
            <a:r>
              <a:rPr lang="en-US" sz="2000" b="1" dirty="0">
                <a:solidFill>
                  <a:srgbClr val="FF0000"/>
                </a:solidFill>
                <a:latin typeface="Cambria" panose="02040503050406030204" pitchFamily="18" charset="0"/>
                <a:ea typeface="Cambria" panose="02040503050406030204" pitchFamily="18" charset="0"/>
              </a:rPr>
              <a:t>(b) Profit = Contribution – Fixed cost</a:t>
            </a:r>
          </a:p>
          <a:p>
            <a:pPr marL="0" indent="0">
              <a:buNone/>
            </a:pPr>
            <a:r>
              <a:rPr lang="en-IN" sz="2000" b="1" i="1" dirty="0">
                <a:solidFill>
                  <a:srgbClr val="231F20"/>
                </a:solidFill>
                <a:latin typeface="Cambria" panose="02040503050406030204" pitchFamily="18" charset="0"/>
                <a:ea typeface="Cambria" panose="02040503050406030204" pitchFamily="18" charset="0"/>
              </a:rPr>
              <a:t>                           = Rs. 75,000 – Rs. 25,000</a:t>
            </a:r>
          </a:p>
          <a:p>
            <a:pPr marL="0" indent="0">
              <a:buNone/>
            </a:pPr>
            <a:r>
              <a:rPr lang="en-IN" sz="2000" b="1" i="1" dirty="0">
                <a:solidFill>
                  <a:srgbClr val="231F20"/>
                </a:solidFill>
                <a:latin typeface="Cambria" panose="02040503050406030204" pitchFamily="18" charset="0"/>
                <a:ea typeface="Cambria" panose="02040503050406030204" pitchFamily="18" charset="0"/>
              </a:rPr>
              <a:t>	           = Rs. 50,000</a:t>
            </a:r>
          </a:p>
          <a:p>
            <a:pPr marL="0" indent="0">
              <a:buNone/>
            </a:pPr>
            <a:r>
              <a:rPr lang="en-IN" sz="2000" b="1" dirty="0">
                <a:solidFill>
                  <a:srgbClr val="FF0000"/>
                </a:solidFill>
                <a:latin typeface="Cambria" panose="02040503050406030204" pitchFamily="18" charset="0"/>
                <a:ea typeface="Cambria" panose="02040503050406030204" pitchFamily="18" charset="0"/>
              </a:rPr>
              <a:t>(c) BEP </a:t>
            </a:r>
            <a:endParaRPr lang="en-IN" sz="2000" b="1" i="1" dirty="0">
              <a:solidFill>
                <a:srgbClr val="231F20"/>
              </a:solidFill>
              <a:latin typeface="Cambria" panose="02040503050406030204" pitchFamily="18" charset="0"/>
              <a:ea typeface="Cambria" panose="02040503050406030204" pitchFamily="18" charset="0"/>
            </a:endParaRPr>
          </a:p>
          <a:p>
            <a:pPr marL="0" indent="0">
              <a:buNone/>
            </a:pPr>
            <a:r>
              <a:rPr lang="en-IN" sz="2000" b="1" i="1" dirty="0">
                <a:solidFill>
                  <a:srgbClr val="231F20"/>
                </a:solidFill>
                <a:latin typeface="Cambria" panose="02040503050406030204" pitchFamily="18" charset="0"/>
                <a:ea typeface="Cambria" panose="02040503050406030204" pitchFamily="18" charset="0"/>
              </a:rPr>
              <a:t>	</a:t>
            </a:r>
            <a:r>
              <a:rPr lang="en-IN" sz="2000" b="1" dirty="0">
                <a:solidFill>
                  <a:srgbClr val="FF0000"/>
                </a:solidFill>
                <a:latin typeface="Cambria" panose="02040503050406030204" pitchFamily="18" charset="0"/>
                <a:ea typeface="Cambria" panose="02040503050406030204" pitchFamily="18" charset="0"/>
              </a:rPr>
              <a:t>P/V ratio = Contribution / Sales</a:t>
            </a:r>
          </a:p>
          <a:p>
            <a:pPr marL="0" indent="0">
              <a:buNone/>
            </a:pPr>
            <a:r>
              <a:rPr lang="en-IN" sz="2000" b="1" i="1" dirty="0">
                <a:solidFill>
                  <a:srgbClr val="231F20"/>
                </a:solidFill>
                <a:latin typeface="Cambria" panose="02040503050406030204" pitchFamily="18" charset="0"/>
                <a:ea typeface="Cambria" panose="02040503050406030204" pitchFamily="18" charset="0"/>
              </a:rPr>
              <a:t>	                    = 75,000/1,20,000  = 62.50%</a:t>
            </a:r>
          </a:p>
        </p:txBody>
      </p:sp>
      <p:sp>
        <p:nvSpPr>
          <p:cNvPr id="6" name="Content Placeholder 2">
            <a:extLst>
              <a:ext uri="{FF2B5EF4-FFF2-40B4-BE49-F238E27FC236}">
                <a16:creationId xmlns:a16="http://schemas.microsoft.com/office/drawing/2014/main" id="{0F375BC4-215B-466B-E2D0-A2AB7D8D3068}"/>
              </a:ext>
            </a:extLst>
          </p:cNvPr>
          <p:cNvSpPr txBox="1">
            <a:spLocks/>
          </p:cNvSpPr>
          <p:nvPr/>
        </p:nvSpPr>
        <p:spPr>
          <a:xfrm>
            <a:off x="6096000" y="366053"/>
            <a:ext cx="5851852" cy="6188016"/>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spcBef>
                <a:spcPct val="20000"/>
              </a:spcBef>
              <a:buNone/>
            </a:pPr>
            <a:endParaRPr lang="en-IN" sz="2000" b="1" dirty="0">
              <a:solidFill>
                <a:srgbClr val="FF0000"/>
              </a:solidFill>
              <a:latin typeface="Cambria" panose="02040503050406030204" pitchFamily="18" charset="0"/>
              <a:ea typeface="Cambria" panose="02040503050406030204" pitchFamily="18" charset="0"/>
            </a:endParaRPr>
          </a:p>
          <a:p>
            <a:pPr marL="0" indent="0">
              <a:spcBef>
                <a:spcPct val="20000"/>
              </a:spcBef>
              <a:buNone/>
            </a:pPr>
            <a:r>
              <a:rPr lang="en-IN" sz="2000" b="1" dirty="0">
                <a:solidFill>
                  <a:srgbClr val="FF0000"/>
                </a:solidFill>
                <a:latin typeface="Cambria" panose="02040503050406030204" pitchFamily="18" charset="0"/>
                <a:ea typeface="Cambria" panose="02040503050406030204" pitchFamily="18" charset="0"/>
              </a:rPr>
              <a:t>BEP   = Fixed cost/ (P/V ratio)</a:t>
            </a:r>
            <a:endParaRPr lang="en-IN" sz="2000" b="0" i="0" u="none" strike="noStrike" baseline="0" dirty="0">
              <a:solidFill>
                <a:srgbClr val="231F20"/>
              </a:solidFill>
              <a:latin typeface="Cambria" panose="02040503050406030204" pitchFamily="18" charset="0"/>
              <a:ea typeface="Cambria" panose="02040503050406030204" pitchFamily="18" charset="0"/>
            </a:endParaRPr>
          </a:p>
          <a:p>
            <a:pPr marL="0" indent="0">
              <a:buNone/>
            </a:pPr>
            <a:r>
              <a:rPr lang="en-IN" sz="2000" dirty="0">
                <a:solidFill>
                  <a:srgbClr val="231F20"/>
                </a:solidFill>
                <a:latin typeface="Cambria" panose="02040503050406030204" pitchFamily="18" charset="0"/>
                <a:ea typeface="Cambria" panose="02040503050406030204" pitchFamily="18" charset="0"/>
              </a:rPr>
              <a:t>            </a:t>
            </a:r>
            <a:r>
              <a:rPr lang="en-IN" sz="2000" b="1" i="1" dirty="0">
                <a:solidFill>
                  <a:srgbClr val="231F20"/>
                </a:solidFill>
                <a:latin typeface="Cambria" panose="02040503050406030204" pitchFamily="18" charset="0"/>
                <a:ea typeface="Cambria" panose="02040503050406030204" pitchFamily="18" charset="0"/>
              </a:rPr>
              <a:t>= 25000/62.50* 100 </a:t>
            </a:r>
          </a:p>
          <a:p>
            <a:pPr marL="0" indent="0">
              <a:buNone/>
            </a:pPr>
            <a:r>
              <a:rPr lang="en-IN" sz="2000" b="1" i="1" dirty="0">
                <a:solidFill>
                  <a:srgbClr val="231F20"/>
                </a:solidFill>
                <a:latin typeface="Cambria" panose="02040503050406030204" pitchFamily="18" charset="0"/>
                <a:ea typeface="Cambria" panose="02040503050406030204" pitchFamily="18" charset="0"/>
              </a:rPr>
              <a:t>            = Rs. 40,000</a:t>
            </a:r>
          </a:p>
          <a:p>
            <a:pPr marL="0" indent="0">
              <a:spcBef>
                <a:spcPct val="20000"/>
              </a:spcBef>
              <a:buNone/>
            </a:pPr>
            <a:endParaRPr lang="en-IN" sz="2000" b="0" i="0" u="none" strike="noStrike" baseline="0" dirty="0">
              <a:solidFill>
                <a:srgbClr val="231F20"/>
              </a:solidFill>
              <a:latin typeface="Cambria" panose="02040503050406030204" pitchFamily="18" charset="0"/>
              <a:ea typeface="Cambria" panose="02040503050406030204" pitchFamily="18" charset="0"/>
            </a:endParaRPr>
          </a:p>
          <a:p>
            <a:pPr marL="0" indent="0">
              <a:spcBef>
                <a:spcPct val="20000"/>
              </a:spcBef>
              <a:buNone/>
            </a:pPr>
            <a:r>
              <a:rPr lang="en-IN" sz="2000" b="1" dirty="0">
                <a:solidFill>
                  <a:srgbClr val="FF0000"/>
                </a:solidFill>
                <a:latin typeface="Cambria" panose="02040503050406030204" pitchFamily="18" charset="0"/>
                <a:ea typeface="Cambria" panose="02040503050406030204" pitchFamily="18" charset="0"/>
              </a:rPr>
              <a:t>M.S. = Profit/P/V ratio</a:t>
            </a:r>
          </a:p>
          <a:p>
            <a:pPr marL="0" indent="0">
              <a:buNone/>
            </a:pPr>
            <a:r>
              <a:rPr lang="en-IN" sz="2000" b="1" dirty="0">
                <a:solidFill>
                  <a:srgbClr val="FF0000"/>
                </a:solidFill>
                <a:latin typeface="Cambria" panose="02040503050406030204" pitchFamily="18" charset="0"/>
                <a:ea typeface="Cambria" panose="02040503050406030204" pitchFamily="18" charset="0"/>
              </a:rPr>
              <a:t>       </a:t>
            </a:r>
            <a:r>
              <a:rPr lang="en-IN" sz="2000" dirty="0">
                <a:solidFill>
                  <a:srgbClr val="231F20"/>
                </a:solidFill>
                <a:latin typeface="Cambria" panose="02040503050406030204" pitchFamily="18" charset="0"/>
                <a:ea typeface="Cambria" panose="02040503050406030204" pitchFamily="18" charset="0"/>
              </a:rPr>
              <a:t>   </a:t>
            </a:r>
            <a:r>
              <a:rPr lang="en-IN" sz="2000" b="1" i="1" dirty="0">
                <a:solidFill>
                  <a:srgbClr val="231F20"/>
                </a:solidFill>
                <a:latin typeface="Cambria" panose="02040503050406030204" pitchFamily="18" charset="0"/>
                <a:ea typeface="Cambria" panose="02040503050406030204" pitchFamily="18" charset="0"/>
              </a:rPr>
              <a:t>= 50 000/62 50 * 100 </a:t>
            </a:r>
          </a:p>
          <a:p>
            <a:pPr marL="0" indent="0">
              <a:buNone/>
            </a:pPr>
            <a:r>
              <a:rPr lang="en-IN" sz="2000" b="1" i="1" dirty="0">
                <a:solidFill>
                  <a:srgbClr val="231F20"/>
                </a:solidFill>
                <a:latin typeface="Cambria" panose="02040503050406030204" pitchFamily="18" charset="0"/>
                <a:ea typeface="Cambria" panose="02040503050406030204" pitchFamily="18" charset="0"/>
              </a:rPr>
              <a:t>          = Rs. 80,000</a:t>
            </a:r>
          </a:p>
        </p:txBody>
      </p:sp>
    </p:spTree>
    <p:extLst>
      <p:ext uri="{BB962C8B-B14F-4D97-AF65-F5344CB8AC3E}">
        <p14:creationId xmlns:p14="http://schemas.microsoft.com/office/powerpoint/2010/main" val="863898926"/>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3B0314-BB1E-B6EF-5012-CD3C0C4BD43F}"/>
              </a:ext>
            </a:extLst>
          </p:cNvPr>
          <p:cNvSpPr>
            <a:spLocks noGrp="1"/>
          </p:cNvSpPr>
          <p:nvPr>
            <p:ph type="sldNum" sz="quarter" idx="12"/>
          </p:nvPr>
        </p:nvSpPr>
        <p:spPr/>
        <p:txBody>
          <a:bodyPr/>
          <a:lstStyle/>
          <a:p>
            <a:pPr>
              <a:defRPr/>
            </a:pPr>
            <a:fld id="{C92DB669-6FA0-4CF8-BF90-A0F226DEA8C9}" type="slidenum">
              <a:rPr lang="en-IN" altLang="en-US" smtClean="0"/>
              <a:pPr>
                <a:defRPr/>
              </a:pPr>
              <a:t>12</a:t>
            </a:fld>
            <a:endParaRPr lang="en-IN" altLang="en-US"/>
          </a:p>
        </p:txBody>
      </p:sp>
      <p:sp>
        <p:nvSpPr>
          <p:cNvPr id="5" name="TextBox 4">
            <a:extLst>
              <a:ext uri="{FF2B5EF4-FFF2-40B4-BE49-F238E27FC236}">
                <a16:creationId xmlns:a16="http://schemas.microsoft.com/office/drawing/2014/main" id="{FBA89D47-8F5A-77EE-5289-538505F88850}"/>
              </a:ext>
            </a:extLst>
          </p:cNvPr>
          <p:cNvSpPr txBox="1"/>
          <p:nvPr/>
        </p:nvSpPr>
        <p:spPr>
          <a:xfrm>
            <a:off x="335360" y="1044128"/>
            <a:ext cx="11449272" cy="5312223"/>
          </a:xfrm>
          <a:prstGeom prst="rect">
            <a:avLst/>
          </a:prstGeom>
          <a:noFill/>
        </p:spPr>
        <p:txBody>
          <a:bodyPr wrap="square">
            <a:spAutoFit/>
          </a:bodyPr>
          <a:lstStyle/>
          <a:p>
            <a:pPr marL="0" indent="0">
              <a:spcBef>
                <a:spcPct val="20000"/>
              </a:spcBef>
              <a:buNone/>
            </a:pPr>
            <a:r>
              <a:rPr lang="en-US" sz="3200" dirty="0">
                <a:solidFill>
                  <a:srgbClr val="002060"/>
                </a:solidFill>
                <a:latin typeface="+mn-lt"/>
              </a:rPr>
              <a:t>Consider the following data of a company for the year 1998:</a:t>
            </a:r>
          </a:p>
          <a:p>
            <a:pPr marL="0" indent="0">
              <a:spcBef>
                <a:spcPct val="20000"/>
              </a:spcBef>
              <a:buNone/>
            </a:pPr>
            <a:r>
              <a:rPr lang="en-US" sz="3200" dirty="0">
                <a:solidFill>
                  <a:srgbClr val="002060"/>
                </a:solidFill>
                <a:latin typeface="+mn-lt"/>
              </a:rPr>
              <a:t>	(</a:t>
            </a:r>
            <a:r>
              <a:rPr lang="en-US" sz="3200" dirty="0" err="1">
                <a:solidFill>
                  <a:srgbClr val="002060"/>
                </a:solidFill>
                <a:latin typeface="+mn-lt"/>
              </a:rPr>
              <a:t>i</a:t>
            </a:r>
            <a:r>
              <a:rPr lang="en-US" sz="3200" dirty="0">
                <a:solidFill>
                  <a:srgbClr val="002060"/>
                </a:solidFill>
                <a:latin typeface="+mn-lt"/>
              </a:rPr>
              <a:t>) Sales = Rs. 80,000</a:t>
            </a:r>
          </a:p>
          <a:p>
            <a:pPr marL="0" indent="0">
              <a:spcBef>
                <a:spcPct val="20000"/>
              </a:spcBef>
              <a:buNone/>
            </a:pPr>
            <a:r>
              <a:rPr lang="en-US" sz="3200" dirty="0">
                <a:solidFill>
                  <a:srgbClr val="002060"/>
                </a:solidFill>
                <a:latin typeface="+mn-lt"/>
              </a:rPr>
              <a:t>	(ii) Fixed cost = Rs. 15,000</a:t>
            </a:r>
          </a:p>
          <a:p>
            <a:pPr marL="0" indent="0">
              <a:spcBef>
                <a:spcPct val="20000"/>
              </a:spcBef>
              <a:buNone/>
            </a:pPr>
            <a:r>
              <a:rPr lang="en-US" sz="3200" dirty="0">
                <a:solidFill>
                  <a:srgbClr val="002060"/>
                </a:solidFill>
                <a:latin typeface="+mn-lt"/>
              </a:rPr>
              <a:t>	(iii) Variable cost = 35,000</a:t>
            </a:r>
          </a:p>
          <a:p>
            <a:pPr marL="0" indent="0">
              <a:spcBef>
                <a:spcPct val="20000"/>
              </a:spcBef>
              <a:buNone/>
            </a:pPr>
            <a:r>
              <a:rPr lang="en-US" sz="3200" dirty="0">
                <a:solidFill>
                  <a:srgbClr val="002060"/>
                </a:solidFill>
                <a:latin typeface="+mn-lt"/>
              </a:rPr>
              <a:t>Find the following:</a:t>
            </a:r>
          </a:p>
          <a:p>
            <a:pPr marL="0" indent="0">
              <a:spcBef>
                <a:spcPct val="20000"/>
              </a:spcBef>
              <a:buNone/>
            </a:pPr>
            <a:r>
              <a:rPr lang="en-US" sz="3200" dirty="0">
                <a:solidFill>
                  <a:srgbClr val="002060"/>
                </a:solidFill>
                <a:latin typeface="+mn-lt"/>
              </a:rPr>
              <a:t>(a) Contribution</a:t>
            </a:r>
          </a:p>
          <a:p>
            <a:pPr marL="0" indent="0">
              <a:spcBef>
                <a:spcPct val="20000"/>
              </a:spcBef>
              <a:buNone/>
            </a:pPr>
            <a:r>
              <a:rPr lang="en-US" sz="3200" dirty="0">
                <a:solidFill>
                  <a:srgbClr val="002060"/>
                </a:solidFill>
                <a:latin typeface="+mn-lt"/>
              </a:rPr>
              <a:t>(b) Profit</a:t>
            </a:r>
          </a:p>
          <a:p>
            <a:pPr marL="0" indent="0">
              <a:spcBef>
                <a:spcPct val="20000"/>
              </a:spcBef>
              <a:buNone/>
            </a:pPr>
            <a:r>
              <a:rPr lang="en-US" sz="3200" dirty="0">
                <a:solidFill>
                  <a:srgbClr val="002060"/>
                </a:solidFill>
                <a:latin typeface="+mn-lt"/>
              </a:rPr>
              <a:t>(c) BEP</a:t>
            </a:r>
          </a:p>
          <a:p>
            <a:pPr marL="0" indent="0">
              <a:spcBef>
                <a:spcPct val="20000"/>
              </a:spcBef>
              <a:buNone/>
            </a:pPr>
            <a:r>
              <a:rPr lang="en-US" sz="3200" dirty="0">
                <a:solidFill>
                  <a:srgbClr val="002060"/>
                </a:solidFill>
                <a:latin typeface="+mn-lt"/>
              </a:rPr>
              <a:t>(d) M.S.</a:t>
            </a:r>
            <a:endParaRPr lang="en-IN" sz="3200" dirty="0">
              <a:solidFill>
                <a:srgbClr val="002060"/>
              </a:solidFill>
              <a:latin typeface="+mn-lt"/>
            </a:endParaRPr>
          </a:p>
        </p:txBody>
      </p:sp>
      <p:sp>
        <p:nvSpPr>
          <p:cNvPr id="6" name="Title 1">
            <a:extLst>
              <a:ext uri="{FF2B5EF4-FFF2-40B4-BE49-F238E27FC236}">
                <a16:creationId xmlns:a16="http://schemas.microsoft.com/office/drawing/2014/main" id="{4700F668-BB66-0495-C43D-5BAD41122B48}"/>
              </a:ext>
            </a:extLst>
          </p:cNvPr>
          <p:cNvSpPr txBox="1">
            <a:spLocks/>
          </p:cNvSpPr>
          <p:nvPr/>
        </p:nvSpPr>
        <p:spPr>
          <a:xfrm>
            <a:off x="811832" y="277017"/>
            <a:ext cx="10972800" cy="851250"/>
          </a:xfrm>
          <a:prstGeom prst="rect">
            <a:avLst/>
          </a:prstGeom>
        </p:spPr>
        <p:txBody>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a:lstStyle>
          <a:p>
            <a:pPr defTabSz="914400"/>
            <a:r>
              <a:rPr lang="en-IN" kern="0" dirty="0">
                <a:solidFill>
                  <a:srgbClr val="C00000"/>
                </a:solidFill>
              </a:rPr>
              <a:t>Problem No: 3</a:t>
            </a:r>
          </a:p>
        </p:txBody>
      </p:sp>
    </p:spTree>
    <p:extLst>
      <p:ext uri="{BB962C8B-B14F-4D97-AF65-F5344CB8AC3E}">
        <p14:creationId xmlns:p14="http://schemas.microsoft.com/office/powerpoint/2010/main" val="1840532984"/>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37B46C-F459-2AFD-4C78-02B8535339D9}"/>
              </a:ext>
            </a:extLst>
          </p:cNvPr>
          <p:cNvSpPr>
            <a:spLocks noGrp="1"/>
          </p:cNvSpPr>
          <p:nvPr>
            <p:ph type="sldNum" sz="quarter" idx="12"/>
          </p:nvPr>
        </p:nvSpPr>
        <p:spPr/>
        <p:txBody>
          <a:bodyPr/>
          <a:lstStyle/>
          <a:p>
            <a:pPr>
              <a:defRPr/>
            </a:pPr>
            <a:fld id="{C92DB669-6FA0-4CF8-BF90-A0F226DEA8C9}" type="slidenum">
              <a:rPr lang="en-IN" altLang="en-US" smtClean="0"/>
              <a:pPr>
                <a:defRPr/>
              </a:pPr>
              <a:t>13</a:t>
            </a:fld>
            <a:endParaRPr lang="en-IN" altLang="en-US"/>
          </a:p>
        </p:txBody>
      </p:sp>
      <p:sp>
        <p:nvSpPr>
          <p:cNvPr id="3" name="Content Placeholder 2">
            <a:extLst>
              <a:ext uri="{FF2B5EF4-FFF2-40B4-BE49-F238E27FC236}">
                <a16:creationId xmlns:a16="http://schemas.microsoft.com/office/drawing/2014/main" id="{C9DFCBE8-6F13-B5F3-D20C-003BA51CD9C6}"/>
              </a:ext>
            </a:extLst>
          </p:cNvPr>
          <p:cNvSpPr txBox="1">
            <a:spLocks/>
          </p:cNvSpPr>
          <p:nvPr/>
        </p:nvSpPr>
        <p:spPr>
          <a:xfrm>
            <a:off x="212324" y="350897"/>
            <a:ext cx="5851852" cy="6188016"/>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buNone/>
            </a:pPr>
            <a:r>
              <a:rPr lang="en-IN" sz="2000" b="1" i="1" dirty="0">
                <a:solidFill>
                  <a:srgbClr val="231F20"/>
                </a:solidFill>
                <a:latin typeface="Cambria" panose="02040503050406030204" pitchFamily="18" charset="0"/>
                <a:ea typeface="Cambria" panose="02040503050406030204" pitchFamily="18" charset="0"/>
              </a:rPr>
              <a:t>Solution</a:t>
            </a:r>
          </a:p>
          <a:p>
            <a:pPr marL="0" indent="0">
              <a:buNone/>
            </a:pPr>
            <a:r>
              <a:rPr lang="en-IN" sz="2000" b="1" i="1" dirty="0">
                <a:solidFill>
                  <a:srgbClr val="231F20"/>
                </a:solidFill>
                <a:latin typeface="Cambria" panose="02040503050406030204" pitchFamily="18" charset="0"/>
                <a:ea typeface="Cambria" panose="02040503050406030204" pitchFamily="18" charset="0"/>
              </a:rPr>
              <a:t>Given:</a:t>
            </a:r>
          </a:p>
          <a:p>
            <a:pPr marL="0" indent="0">
              <a:buNone/>
            </a:pPr>
            <a:r>
              <a:rPr lang="en-IN" sz="2000" dirty="0">
                <a:solidFill>
                  <a:srgbClr val="002060"/>
                </a:solidFill>
                <a:latin typeface="+mn-lt"/>
              </a:rPr>
              <a:t>	</a:t>
            </a:r>
            <a:r>
              <a:rPr lang="en-IN" sz="2000" b="1" dirty="0">
                <a:solidFill>
                  <a:srgbClr val="231F20"/>
                </a:solidFill>
                <a:latin typeface="Cambria" panose="02040503050406030204" pitchFamily="18" charset="0"/>
                <a:ea typeface="Cambria" panose="02040503050406030204" pitchFamily="18" charset="0"/>
              </a:rPr>
              <a:t>(</a:t>
            </a:r>
            <a:r>
              <a:rPr lang="en-IN" sz="2000" b="1" dirty="0" err="1">
                <a:solidFill>
                  <a:srgbClr val="231F20"/>
                </a:solidFill>
                <a:latin typeface="Cambria" panose="02040503050406030204" pitchFamily="18" charset="0"/>
                <a:ea typeface="Cambria" panose="02040503050406030204" pitchFamily="18" charset="0"/>
              </a:rPr>
              <a:t>i</a:t>
            </a:r>
            <a:r>
              <a:rPr lang="en-IN" sz="2000" b="1" dirty="0">
                <a:solidFill>
                  <a:srgbClr val="231F20"/>
                </a:solidFill>
                <a:latin typeface="Cambria" panose="02040503050406030204" pitchFamily="18" charset="0"/>
                <a:ea typeface="Cambria" panose="02040503050406030204" pitchFamily="18" charset="0"/>
              </a:rPr>
              <a:t>) Sales = Rs. 80,000</a:t>
            </a:r>
          </a:p>
          <a:p>
            <a:pPr marL="0" indent="0">
              <a:buNone/>
            </a:pPr>
            <a:r>
              <a:rPr lang="en-IN" sz="2000" b="1" dirty="0">
                <a:solidFill>
                  <a:srgbClr val="231F20"/>
                </a:solidFill>
                <a:latin typeface="Cambria" panose="02040503050406030204" pitchFamily="18" charset="0"/>
                <a:ea typeface="Cambria" panose="02040503050406030204" pitchFamily="18" charset="0"/>
              </a:rPr>
              <a:t>	(ii) Fixed cost = Rs. 15,000</a:t>
            </a:r>
          </a:p>
          <a:p>
            <a:pPr marL="0" indent="0">
              <a:buNone/>
            </a:pPr>
            <a:r>
              <a:rPr lang="en-IN" sz="2000" b="1" dirty="0">
                <a:solidFill>
                  <a:srgbClr val="231F20"/>
                </a:solidFill>
                <a:latin typeface="Cambria" panose="02040503050406030204" pitchFamily="18" charset="0"/>
                <a:ea typeface="Cambria" panose="02040503050406030204" pitchFamily="18" charset="0"/>
              </a:rPr>
              <a:t>	(iii) Variable cost = Rs. 35,000</a:t>
            </a:r>
            <a:endParaRPr lang="en-IN" sz="2000" b="1" i="1" dirty="0">
              <a:solidFill>
                <a:srgbClr val="231F20"/>
              </a:solidFill>
              <a:latin typeface="Cambria" panose="02040503050406030204" pitchFamily="18" charset="0"/>
              <a:ea typeface="Cambria" panose="02040503050406030204" pitchFamily="18" charset="0"/>
            </a:endParaRPr>
          </a:p>
          <a:p>
            <a:pPr marL="0" indent="0">
              <a:buNone/>
            </a:pPr>
            <a:r>
              <a:rPr lang="en-US" sz="2000" b="1" dirty="0">
                <a:solidFill>
                  <a:srgbClr val="FF0000"/>
                </a:solidFill>
                <a:latin typeface="Cambria" panose="02040503050406030204" pitchFamily="18" charset="0"/>
                <a:ea typeface="Cambria" panose="02040503050406030204" pitchFamily="18" charset="0"/>
              </a:rPr>
              <a:t>(a) Contribution = Sales – Variable costs</a:t>
            </a:r>
          </a:p>
          <a:p>
            <a:pPr marL="0" indent="0">
              <a:buNone/>
            </a:pPr>
            <a:r>
              <a:rPr lang="en-IN" sz="2000" b="1" i="1" dirty="0">
                <a:solidFill>
                  <a:srgbClr val="231F20"/>
                </a:solidFill>
                <a:latin typeface="Cambria" panose="02040503050406030204" pitchFamily="18" charset="0"/>
                <a:ea typeface="Cambria" panose="02040503050406030204" pitchFamily="18" charset="0"/>
              </a:rPr>
              <a:t>	           = Rs. 80,000 – Rs. 35,000</a:t>
            </a:r>
          </a:p>
          <a:p>
            <a:pPr marL="0" indent="0">
              <a:buNone/>
            </a:pPr>
            <a:r>
              <a:rPr lang="en-IN" sz="2000" b="1" i="1" dirty="0">
                <a:solidFill>
                  <a:srgbClr val="231F20"/>
                </a:solidFill>
                <a:latin typeface="Cambria" panose="02040503050406030204" pitchFamily="18" charset="0"/>
                <a:ea typeface="Cambria" panose="02040503050406030204" pitchFamily="18" charset="0"/>
              </a:rPr>
              <a:t>	           = Rs. 45,000</a:t>
            </a:r>
          </a:p>
          <a:p>
            <a:pPr marL="0" indent="0">
              <a:buNone/>
            </a:pPr>
            <a:r>
              <a:rPr lang="en-US" sz="2000" b="1" dirty="0">
                <a:solidFill>
                  <a:srgbClr val="FF0000"/>
                </a:solidFill>
                <a:latin typeface="Cambria" panose="02040503050406030204" pitchFamily="18" charset="0"/>
                <a:ea typeface="Cambria" panose="02040503050406030204" pitchFamily="18" charset="0"/>
              </a:rPr>
              <a:t>(b) Profit = Contribution – Fixed cost</a:t>
            </a:r>
          </a:p>
          <a:p>
            <a:pPr marL="0" indent="0">
              <a:buNone/>
            </a:pPr>
            <a:r>
              <a:rPr lang="en-IN" sz="2000" b="1" i="1" dirty="0">
                <a:solidFill>
                  <a:srgbClr val="231F20"/>
                </a:solidFill>
                <a:latin typeface="Cambria" panose="02040503050406030204" pitchFamily="18" charset="0"/>
                <a:ea typeface="Cambria" panose="02040503050406030204" pitchFamily="18" charset="0"/>
              </a:rPr>
              <a:t>                           = Rs. 45,000 – Rs. 15,000</a:t>
            </a:r>
          </a:p>
          <a:p>
            <a:pPr marL="0" indent="0">
              <a:buNone/>
            </a:pPr>
            <a:r>
              <a:rPr lang="en-IN" sz="2000" b="1" i="1" dirty="0">
                <a:solidFill>
                  <a:srgbClr val="231F20"/>
                </a:solidFill>
                <a:latin typeface="Cambria" panose="02040503050406030204" pitchFamily="18" charset="0"/>
                <a:ea typeface="Cambria" panose="02040503050406030204" pitchFamily="18" charset="0"/>
              </a:rPr>
              <a:t>	           = Rs. 30,000</a:t>
            </a:r>
          </a:p>
          <a:p>
            <a:pPr marL="0" indent="0">
              <a:buNone/>
            </a:pPr>
            <a:r>
              <a:rPr lang="en-IN" sz="2000" b="1" dirty="0">
                <a:solidFill>
                  <a:srgbClr val="FF0000"/>
                </a:solidFill>
                <a:latin typeface="Cambria" panose="02040503050406030204" pitchFamily="18" charset="0"/>
                <a:ea typeface="Cambria" panose="02040503050406030204" pitchFamily="18" charset="0"/>
              </a:rPr>
              <a:t>(c) BEP </a:t>
            </a:r>
            <a:endParaRPr lang="en-IN" sz="2000" b="1" i="1" dirty="0">
              <a:solidFill>
                <a:srgbClr val="231F20"/>
              </a:solidFill>
              <a:latin typeface="Cambria" panose="02040503050406030204" pitchFamily="18" charset="0"/>
              <a:ea typeface="Cambria" panose="02040503050406030204" pitchFamily="18" charset="0"/>
            </a:endParaRPr>
          </a:p>
          <a:p>
            <a:pPr marL="0" indent="0">
              <a:buNone/>
            </a:pPr>
            <a:r>
              <a:rPr lang="en-IN" sz="2000" b="1" i="1" dirty="0">
                <a:solidFill>
                  <a:srgbClr val="231F20"/>
                </a:solidFill>
                <a:latin typeface="Cambria" panose="02040503050406030204" pitchFamily="18" charset="0"/>
                <a:ea typeface="Cambria" panose="02040503050406030204" pitchFamily="18" charset="0"/>
              </a:rPr>
              <a:t>	</a:t>
            </a:r>
            <a:r>
              <a:rPr lang="en-IN" sz="2000" b="1" dirty="0">
                <a:solidFill>
                  <a:srgbClr val="FF0000"/>
                </a:solidFill>
                <a:latin typeface="Cambria" panose="02040503050406030204" pitchFamily="18" charset="0"/>
                <a:ea typeface="Cambria" panose="02040503050406030204" pitchFamily="18" charset="0"/>
              </a:rPr>
              <a:t>P/V ratio = Contribution / Sales</a:t>
            </a:r>
          </a:p>
          <a:p>
            <a:pPr marL="0" indent="0">
              <a:buNone/>
            </a:pPr>
            <a:r>
              <a:rPr lang="en-IN" sz="2000" b="1" i="1" dirty="0">
                <a:solidFill>
                  <a:srgbClr val="231F20"/>
                </a:solidFill>
                <a:latin typeface="Cambria" panose="02040503050406030204" pitchFamily="18" charset="0"/>
                <a:ea typeface="Cambria" panose="02040503050406030204" pitchFamily="18" charset="0"/>
              </a:rPr>
              <a:t>	                    = 45,000/80,000  </a:t>
            </a:r>
          </a:p>
          <a:p>
            <a:pPr marL="0" indent="0">
              <a:buNone/>
            </a:pPr>
            <a:r>
              <a:rPr lang="en-IN" sz="2000" b="1" i="1" dirty="0">
                <a:solidFill>
                  <a:srgbClr val="231F20"/>
                </a:solidFill>
                <a:latin typeface="Cambria" panose="02040503050406030204" pitchFamily="18" charset="0"/>
                <a:ea typeface="Cambria" panose="02040503050406030204" pitchFamily="18" charset="0"/>
              </a:rPr>
              <a:t>	                    = 56.25%</a:t>
            </a:r>
          </a:p>
        </p:txBody>
      </p:sp>
      <p:sp>
        <p:nvSpPr>
          <p:cNvPr id="4" name="Content Placeholder 2">
            <a:extLst>
              <a:ext uri="{FF2B5EF4-FFF2-40B4-BE49-F238E27FC236}">
                <a16:creationId xmlns:a16="http://schemas.microsoft.com/office/drawing/2014/main" id="{C63C5823-1365-F17F-A78D-9D943405A98D}"/>
              </a:ext>
            </a:extLst>
          </p:cNvPr>
          <p:cNvSpPr txBox="1">
            <a:spLocks/>
          </p:cNvSpPr>
          <p:nvPr/>
        </p:nvSpPr>
        <p:spPr>
          <a:xfrm>
            <a:off x="6328316" y="350897"/>
            <a:ext cx="5851852" cy="6188016"/>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spcBef>
                <a:spcPct val="20000"/>
              </a:spcBef>
              <a:buNone/>
            </a:pPr>
            <a:endParaRPr lang="en-IN" sz="2000" b="1" dirty="0">
              <a:solidFill>
                <a:srgbClr val="FF0000"/>
              </a:solidFill>
              <a:latin typeface="Cambria" panose="02040503050406030204" pitchFamily="18" charset="0"/>
              <a:ea typeface="Cambria" panose="02040503050406030204" pitchFamily="18" charset="0"/>
            </a:endParaRPr>
          </a:p>
          <a:p>
            <a:pPr marL="0" indent="0">
              <a:spcBef>
                <a:spcPct val="20000"/>
              </a:spcBef>
              <a:buNone/>
            </a:pPr>
            <a:r>
              <a:rPr lang="en-IN" sz="2000" b="1" dirty="0">
                <a:solidFill>
                  <a:srgbClr val="FF0000"/>
                </a:solidFill>
                <a:latin typeface="Cambria" panose="02040503050406030204" pitchFamily="18" charset="0"/>
                <a:ea typeface="Cambria" panose="02040503050406030204" pitchFamily="18" charset="0"/>
              </a:rPr>
              <a:t>BEP   = Fixed cost/ (P/V ratio)</a:t>
            </a:r>
            <a:endParaRPr lang="en-IN" sz="2000" b="0" i="0" u="none" strike="noStrike" baseline="0" dirty="0">
              <a:solidFill>
                <a:srgbClr val="231F20"/>
              </a:solidFill>
              <a:latin typeface="Cambria" panose="02040503050406030204" pitchFamily="18" charset="0"/>
              <a:ea typeface="Cambria" panose="02040503050406030204" pitchFamily="18" charset="0"/>
            </a:endParaRPr>
          </a:p>
          <a:p>
            <a:pPr marL="0" indent="0">
              <a:buNone/>
            </a:pPr>
            <a:r>
              <a:rPr lang="en-IN" sz="2000" dirty="0">
                <a:solidFill>
                  <a:srgbClr val="231F20"/>
                </a:solidFill>
                <a:latin typeface="Cambria" panose="02040503050406030204" pitchFamily="18" charset="0"/>
                <a:ea typeface="Cambria" panose="02040503050406030204" pitchFamily="18" charset="0"/>
              </a:rPr>
              <a:t>            </a:t>
            </a:r>
            <a:r>
              <a:rPr lang="en-IN" sz="2000" b="1" i="1" dirty="0">
                <a:solidFill>
                  <a:srgbClr val="231F20"/>
                </a:solidFill>
                <a:latin typeface="Cambria" panose="02040503050406030204" pitchFamily="18" charset="0"/>
                <a:ea typeface="Cambria" panose="02040503050406030204" pitchFamily="18" charset="0"/>
              </a:rPr>
              <a:t>= 15000/56.25* 100 </a:t>
            </a:r>
          </a:p>
          <a:p>
            <a:pPr marL="0" indent="0">
              <a:buNone/>
            </a:pPr>
            <a:r>
              <a:rPr lang="en-IN" sz="2000" b="1" i="1" dirty="0">
                <a:solidFill>
                  <a:srgbClr val="231F20"/>
                </a:solidFill>
                <a:latin typeface="Cambria" panose="02040503050406030204" pitchFamily="18" charset="0"/>
                <a:ea typeface="Cambria" panose="02040503050406030204" pitchFamily="18" charset="0"/>
              </a:rPr>
              <a:t>            = Rs. 26,667</a:t>
            </a:r>
          </a:p>
          <a:p>
            <a:pPr marL="0" indent="0">
              <a:spcBef>
                <a:spcPct val="20000"/>
              </a:spcBef>
              <a:buNone/>
            </a:pPr>
            <a:endParaRPr lang="en-IN" sz="2000" b="0" i="0" u="none" strike="noStrike" baseline="0" dirty="0">
              <a:solidFill>
                <a:srgbClr val="231F20"/>
              </a:solidFill>
              <a:latin typeface="Cambria" panose="02040503050406030204" pitchFamily="18" charset="0"/>
              <a:ea typeface="Cambria" panose="02040503050406030204" pitchFamily="18" charset="0"/>
            </a:endParaRPr>
          </a:p>
          <a:p>
            <a:pPr marL="0" indent="0">
              <a:spcBef>
                <a:spcPct val="20000"/>
              </a:spcBef>
              <a:buNone/>
            </a:pPr>
            <a:r>
              <a:rPr lang="en-IN" sz="2000" b="1" dirty="0">
                <a:solidFill>
                  <a:srgbClr val="FF0000"/>
                </a:solidFill>
                <a:latin typeface="Cambria" panose="02040503050406030204" pitchFamily="18" charset="0"/>
                <a:ea typeface="Cambria" panose="02040503050406030204" pitchFamily="18" charset="0"/>
              </a:rPr>
              <a:t>M.S. = Profit/(P/V ratio)</a:t>
            </a:r>
          </a:p>
          <a:p>
            <a:pPr marL="0" indent="0">
              <a:buNone/>
            </a:pPr>
            <a:r>
              <a:rPr lang="en-IN" sz="2000" b="1" dirty="0">
                <a:solidFill>
                  <a:srgbClr val="FF0000"/>
                </a:solidFill>
                <a:latin typeface="Cambria" panose="02040503050406030204" pitchFamily="18" charset="0"/>
                <a:ea typeface="Cambria" panose="02040503050406030204" pitchFamily="18" charset="0"/>
              </a:rPr>
              <a:t>       </a:t>
            </a:r>
            <a:r>
              <a:rPr lang="en-IN" sz="2000" dirty="0">
                <a:solidFill>
                  <a:srgbClr val="231F20"/>
                </a:solidFill>
                <a:latin typeface="Cambria" panose="02040503050406030204" pitchFamily="18" charset="0"/>
                <a:ea typeface="Cambria" panose="02040503050406030204" pitchFamily="18" charset="0"/>
              </a:rPr>
              <a:t>   </a:t>
            </a:r>
            <a:r>
              <a:rPr lang="en-IN" sz="2000" b="1" i="1" dirty="0">
                <a:solidFill>
                  <a:srgbClr val="231F20"/>
                </a:solidFill>
                <a:latin typeface="Cambria" panose="02040503050406030204" pitchFamily="18" charset="0"/>
                <a:ea typeface="Cambria" panose="02040503050406030204" pitchFamily="18" charset="0"/>
              </a:rPr>
              <a:t>= 30 000/56.25 * 100 </a:t>
            </a:r>
          </a:p>
          <a:p>
            <a:pPr marL="0" indent="0">
              <a:buNone/>
            </a:pPr>
            <a:r>
              <a:rPr lang="en-IN" sz="2000" b="1" i="1" dirty="0">
                <a:solidFill>
                  <a:srgbClr val="231F20"/>
                </a:solidFill>
                <a:latin typeface="Cambria" panose="02040503050406030204" pitchFamily="18" charset="0"/>
                <a:ea typeface="Cambria" panose="02040503050406030204" pitchFamily="18" charset="0"/>
              </a:rPr>
              <a:t>          = Rs. 53,333.33</a:t>
            </a:r>
          </a:p>
        </p:txBody>
      </p:sp>
    </p:spTree>
    <p:extLst>
      <p:ext uri="{BB962C8B-B14F-4D97-AF65-F5344CB8AC3E}">
        <p14:creationId xmlns:p14="http://schemas.microsoft.com/office/powerpoint/2010/main" val="1928304962"/>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ELEMENTS OF COSTS</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5</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2</a:t>
            </a:fld>
            <a:endParaRPr lang="en-IN" altLang="en-US"/>
          </a:p>
        </p:txBody>
      </p:sp>
      <p:sp>
        <p:nvSpPr>
          <p:cNvPr id="5" name="Rectangle 4"/>
          <p:cNvSpPr/>
          <p:nvPr/>
        </p:nvSpPr>
        <p:spPr>
          <a:xfrm>
            <a:off x="191344" y="872076"/>
            <a:ext cx="11593288" cy="1938992"/>
          </a:xfrm>
          <a:prstGeom prst="rect">
            <a:avLst/>
          </a:prstGeom>
          <a:solidFill>
            <a:srgbClr val="CCFF99"/>
          </a:solidFill>
        </p:spPr>
        <p:txBody>
          <a:bodyPr wrap="square">
            <a:spAutoFit/>
          </a:bodyPr>
          <a:lstStyle/>
          <a:p>
            <a:pPr marL="342900" indent="-342900" algn="just">
              <a:buFont typeface="Arial" panose="020B0604020202020204" pitchFamily="34" charset="0"/>
              <a:buChar char="•"/>
            </a:pPr>
            <a:r>
              <a:rPr lang="en-US" sz="2000" b="1" i="0" u="none" strike="noStrike" baseline="0" dirty="0">
                <a:solidFill>
                  <a:srgbClr val="231F20"/>
                </a:solidFill>
                <a:latin typeface="Cambria" panose="02040503050406030204" pitchFamily="18" charset="0"/>
                <a:ea typeface="Cambria" panose="02040503050406030204" pitchFamily="18" charset="0"/>
              </a:rPr>
              <a:t>Cost can be broadly classified into </a:t>
            </a:r>
            <a:r>
              <a:rPr lang="en-US" sz="2000" b="1" i="1" u="none" strike="noStrike" baseline="0" dirty="0">
                <a:solidFill>
                  <a:srgbClr val="0000FF"/>
                </a:solidFill>
                <a:latin typeface="Cambria" panose="02040503050406030204" pitchFamily="18" charset="0"/>
                <a:ea typeface="Cambria" panose="02040503050406030204" pitchFamily="18" charset="0"/>
              </a:rPr>
              <a:t>variable cost </a:t>
            </a:r>
            <a:r>
              <a:rPr lang="en-US" sz="2000" b="1" i="0" u="none" strike="noStrike" baseline="0" dirty="0">
                <a:solidFill>
                  <a:srgbClr val="231F20"/>
                </a:solidFill>
                <a:latin typeface="Cambria" panose="02040503050406030204" pitchFamily="18" charset="0"/>
                <a:ea typeface="Cambria" panose="02040503050406030204" pitchFamily="18" charset="0"/>
              </a:rPr>
              <a:t>and </a:t>
            </a:r>
            <a:r>
              <a:rPr lang="en-US" sz="2000" b="1" i="1" u="none" strike="noStrike" baseline="0" dirty="0">
                <a:solidFill>
                  <a:srgbClr val="0000FF"/>
                </a:solidFill>
                <a:latin typeface="Cambria" panose="02040503050406030204" pitchFamily="18" charset="0"/>
                <a:ea typeface="Cambria" panose="02040503050406030204" pitchFamily="18" charset="0"/>
              </a:rPr>
              <a:t>overhead cost</a:t>
            </a:r>
            <a:r>
              <a:rPr lang="en-US" sz="2000" b="1" i="0" u="none" strike="noStrike" baseline="0" dirty="0">
                <a:solidFill>
                  <a:srgbClr val="231F20"/>
                </a:solidFill>
                <a:latin typeface="Cambria" panose="02040503050406030204" pitchFamily="18" charset="0"/>
                <a:ea typeface="Cambria" panose="02040503050406030204" pitchFamily="18" charset="0"/>
              </a:rPr>
              <a:t>. Variable cost varies with the volume of production while overhead cost is fixed, irrespective of the production volume.</a:t>
            </a:r>
          </a:p>
          <a:p>
            <a:pPr marL="342900" indent="-342900" algn="just">
              <a:buFont typeface="Arial" panose="020B0604020202020204" pitchFamily="34" charset="0"/>
              <a:buChar char="•"/>
            </a:pPr>
            <a:r>
              <a:rPr lang="en-US" sz="2000" b="1" i="0" u="none" strike="noStrike" baseline="0" dirty="0">
                <a:solidFill>
                  <a:srgbClr val="231F20"/>
                </a:solidFill>
                <a:latin typeface="Cambria" panose="02040503050406030204" pitchFamily="18" charset="0"/>
                <a:ea typeface="Cambria" panose="02040503050406030204" pitchFamily="18" charset="0"/>
              </a:rPr>
              <a:t>Variable cost can be further classified into direct material cost, direct </a:t>
            </a:r>
            <a:r>
              <a:rPr lang="en-US" sz="2000" b="1" i="0" u="none" strike="noStrike" baseline="0" dirty="0" err="1">
                <a:solidFill>
                  <a:srgbClr val="231F20"/>
                </a:solidFill>
                <a:latin typeface="Cambria" panose="02040503050406030204" pitchFamily="18" charset="0"/>
                <a:ea typeface="Cambria" panose="02040503050406030204" pitchFamily="18" charset="0"/>
              </a:rPr>
              <a:t>labour</a:t>
            </a:r>
            <a:r>
              <a:rPr lang="en-US" sz="2000" b="1" dirty="0">
                <a:solidFill>
                  <a:srgbClr val="231F20"/>
                </a:solidFill>
                <a:latin typeface="Cambria" panose="02040503050406030204" pitchFamily="18" charset="0"/>
                <a:ea typeface="Cambria" panose="02040503050406030204" pitchFamily="18" charset="0"/>
              </a:rPr>
              <a:t> </a:t>
            </a:r>
            <a:r>
              <a:rPr lang="en-US" sz="2000" b="1" i="0" u="none" strike="noStrike" baseline="0" dirty="0">
                <a:solidFill>
                  <a:srgbClr val="231F20"/>
                </a:solidFill>
                <a:latin typeface="Cambria" panose="02040503050406030204" pitchFamily="18" charset="0"/>
                <a:ea typeface="Cambria" panose="02040503050406030204" pitchFamily="18" charset="0"/>
              </a:rPr>
              <a:t>cost, and direct expenses. </a:t>
            </a:r>
          </a:p>
          <a:p>
            <a:pPr marL="342900" indent="-342900" algn="just">
              <a:buFont typeface="Arial" panose="020B0604020202020204" pitchFamily="34" charset="0"/>
              <a:buChar char="•"/>
            </a:pPr>
            <a:r>
              <a:rPr lang="en-US" sz="2000" b="1" i="0" u="none" strike="noStrike" baseline="0" dirty="0">
                <a:solidFill>
                  <a:srgbClr val="231F20"/>
                </a:solidFill>
                <a:latin typeface="Cambria" panose="02040503050406030204" pitchFamily="18" charset="0"/>
                <a:ea typeface="Cambria" panose="02040503050406030204" pitchFamily="18" charset="0"/>
              </a:rPr>
              <a:t>The overhead cost can be classified into factory overhead, administration overhead, selling overhead, and distribution </a:t>
            </a:r>
            <a:r>
              <a:rPr lang="en-IN" sz="2000" b="1" i="0" u="none" strike="noStrike" baseline="0" dirty="0">
                <a:solidFill>
                  <a:srgbClr val="231F20"/>
                </a:solidFill>
                <a:latin typeface="Cambria" panose="02040503050406030204" pitchFamily="18" charset="0"/>
                <a:ea typeface="Cambria" panose="02040503050406030204" pitchFamily="18" charset="0"/>
              </a:rPr>
              <a:t>overhead. </a:t>
            </a:r>
          </a:p>
        </p:txBody>
      </p:sp>
      <p:sp>
        <p:nvSpPr>
          <p:cNvPr id="9" name="Rectangle 8">
            <a:extLst>
              <a:ext uri="{FF2B5EF4-FFF2-40B4-BE49-F238E27FC236}">
                <a16:creationId xmlns:a16="http://schemas.microsoft.com/office/drawing/2014/main" id="{2B64C7C4-02F6-24A2-9F7D-5A637904DDC3}"/>
              </a:ext>
            </a:extLst>
          </p:cNvPr>
          <p:cNvSpPr/>
          <p:nvPr/>
        </p:nvSpPr>
        <p:spPr>
          <a:xfrm>
            <a:off x="222009" y="3110448"/>
            <a:ext cx="11593288" cy="2862322"/>
          </a:xfrm>
          <a:prstGeom prst="rect">
            <a:avLst/>
          </a:prstGeom>
          <a:solidFill>
            <a:srgbClr val="CCFF99"/>
          </a:solidFill>
        </p:spPr>
        <p:txBody>
          <a:bodyPr wrap="square">
            <a:spAutoFit/>
          </a:bodyPr>
          <a:lstStyle/>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The selling price of a product is derived as shown below:</a:t>
            </a:r>
          </a:p>
          <a:p>
            <a:pPr algn="just"/>
            <a:r>
              <a:rPr lang="en-US" sz="2000" b="1" dirty="0">
                <a:solidFill>
                  <a:srgbClr val="231F20"/>
                </a:solidFill>
                <a:latin typeface="Cambria" panose="02040503050406030204" pitchFamily="18" charset="0"/>
                <a:ea typeface="Cambria" panose="02040503050406030204" pitchFamily="18" charset="0"/>
              </a:rPr>
              <a:t>(a) Direct material costs + Direct </a:t>
            </a:r>
            <a:r>
              <a:rPr lang="en-US" sz="2000" b="1" dirty="0" err="1">
                <a:solidFill>
                  <a:srgbClr val="231F20"/>
                </a:solidFill>
                <a:latin typeface="Cambria" panose="02040503050406030204" pitchFamily="18" charset="0"/>
                <a:ea typeface="Cambria" panose="02040503050406030204" pitchFamily="18" charset="0"/>
              </a:rPr>
              <a:t>labour</a:t>
            </a:r>
            <a:r>
              <a:rPr lang="en-US" sz="2000" b="1" dirty="0">
                <a:solidFill>
                  <a:srgbClr val="231F20"/>
                </a:solidFill>
                <a:latin typeface="Cambria" panose="02040503050406030204" pitchFamily="18" charset="0"/>
                <a:ea typeface="Cambria" panose="02040503050406030204" pitchFamily="18" charset="0"/>
              </a:rPr>
              <a:t> costs + Direct expenses = </a:t>
            </a:r>
            <a:r>
              <a:rPr lang="en-US" sz="2000" b="1" dirty="0">
                <a:solidFill>
                  <a:srgbClr val="FF0000"/>
                </a:solidFill>
                <a:latin typeface="Cambria" panose="02040503050406030204" pitchFamily="18" charset="0"/>
                <a:ea typeface="Cambria" panose="02040503050406030204" pitchFamily="18" charset="0"/>
              </a:rPr>
              <a:t>Prime </a:t>
            </a:r>
            <a:r>
              <a:rPr lang="en-IN" sz="2000" b="1" dirty="0">
                <a:solidFill>
                  <a:srgbClr val="FF0000"/>
                </a:solidFill>
                <a:latin typeface="Cambria" panose="02040503050406030204" pitchFamily="18" charset="0"/>
                <a:ea typeface="Cambria" panose="02040503050406030204" pitchFamily="18" charset="0"/>
              </a:rPr>
              <a:t>cost</a:t>
            </a:r>
          </a:p>
          <a:p>
            <a:pPr algn="just"/>
            <a:r>
              <a:rPr lang="en-US" sz="2000" b="1" dirty="0">
                <a:solidFill>
                  <a:srgbClr val="231F20"/>
                </a:solidFill>
                <a:latin typeface="Cambria" panose="02040503050406030204" pitchFamily="18" charset="0"/>
                <a:ea typeface="Cambria" panose="02040503050406030204" pitchFamily="18" charset="0"/>
              </a:rPr>
              <a:t>(b) Prime cost + Factory overhead = </a:t>
            </a:r>
            <a:r>
              <a:rPr lang="en-US" sz="2000" b="1" dirty="0">
                <a:solidFill>
                  <a:srgbClr val="FF0000"/>
                </a:solidFill>
                <a:latin typeface="Cambria" panose="02040503050406030204" pitchFamily="18" charset="0"/>
                <a:ea typeface="Cambria" panose="02040503050406030204" pitchFamily="18" charset="0"/>
              </a:rPr>
              <a:t>Factory cost</a:t>
            </a:r>
          </a:p>
          <a:p>
            <a:pPr algn="just"/>
            <a:r>
              <a:rPr lang="en-US" sz="2000" b="1" dirty="0">
                <a:solidFill>
                  <a:srgbClr val="231F20"/>
                </a:solidFill>
                <a:latin typeface="Cambria" panose="02040503050406030204" pitchFamily="18" charset="0"/>
                <a:ea typeface="Cambria" panose="02040503050406030204" pitchFamily="18" charset="0"/>
              </a:rPr>
              <a:t>(c) Factory cost + Office and administrative overhead = </a:t>
            </a:r>
            <a:r>
              <a:rPr lang="en-US" sz="2000" b="1" dirty="0">
                <a:solidFill>
                  <a:srgbClr val="FF0000"/>
                </a:solidFill>
                <a:latin typeface="Cambria" panose="02040503050406030204" pitchFamily="18" charset="0"/>
                <a:ea typeface="Cambria" panose="02040503050406030204" pitchFamily="18" charset="0"/>
              </a:rPr>
              <a:t>Costs of </a:t>
            </a:r>
            <a:r>
              <a:rPr lang="en-IN" sz="2000" b="1" dirty="0">
                <a:solidFill>
                  <a:srgbClr val="FF0000"/>
                </a:solidFill>
                <a:latin typeface="Cambria" panose="02040503050406030204" pitchFamily="18" charset="0"/>
                <a:ea typeface="Cambria" panose="02040503050406030204" pitchFamily="18" charset="0"/>
              </a:rPr>
              <a:t>production</a:t>
            </a:r>
          </a:p>
          <a:p>
            <a:pPr algn="just"/>
            <a:r>
              <a:rPr lang="en-US" sz="2000" b="1" dirty="0">
                <a:solidFill>
                  <a:srgbClr val="231F20"/>
                </a:solidFill>
                <a:latin typeface="Cambria" panose="02040503050406030204" pitchFamily="18" charset="0"/>
                <a:ea typeface="Cambria" panose="02040503050406030204" pitchFamily="18" charset="0"/>
              </a:rPr>
              <a:t>(d) Cost of production + Opening finished stock – Closing finished stock </a:t>
            </a:r>
            <a:r>
              <a:rPr lang="en-IN" sz="2000" b="1" dirty="0">
                <a:solidFill>
                  <a:srgbClr val="231F20"/>
                </a:solidFill>
                <a:latin typeface="Cambria" panose="02040503050406030204" pitchFamily="18" charset="0"/>
                <a:ea typeface="Cambria" panose="02040503050406030204" pitchFamily="18" charset="0"/>
              </a:rPr>
              <a:t>= </a:t>
            </a:r>
            <a:r>
              <a:rPr lang="en-IN" sz="2000" b="1" dirty="0">
                <a:solidFill>
                  <a:srgbClr val="FF0000"/>
                </a:solidFill>
                <a:latin typeface="Cambria" panose="02040503050406030204" pitchFamily="18" charset="0"/>
                <a:ea typeface="Cambria" panose="02040503050406030204" pitchFamily="18" charset="0"/>
              </a:rPr>
              <a:t>Cost of goods sold</a:t>
            </a:r>
          </a:p>
          <a:p>
            <a:pPr algn="just"/>
            <a:r>
              <a:rPr lang="en-US" sz="2000" b="1" dirty="0">
                <a:solidFill>
                  <a:srgbClr val="231F20"/>
                </a:solidFill>
                <a:latin typeface="Cambria" panose="02040503050406030204" pitchFamily="18" charset="0"/>
                <a:ea typeface="Cambria" panose="02040503050406030204" pitchFamily="18" charset="0"/>
              </a:rPr>
              <a:t>(e) Cost of goods sold + Selling and distribution overhead = </a:t>
            </a:r>
            <a:r>
              <a:rPr lang="en-US" sz="2000" b="1" dirty="0">
                <a:solidFill>
                  <a:srgbClr val="FF0000"/>
                </a:solidFill>
                <a:latin typeface="Cambria" panose="02040503050406030204" pitchFamily="18" charset="0"/>
                <a:ea typeface="Cambria" panose="02040503050406030204" pitchFamily="18" charset="0"/>
              </a:rPr>
              <a:t>Cost of sales</a:t>
            </a:r>
          </a:p>
          <a:p>
            <a:pPr algn="just"/>
            <a:r>
              <a:rPr lang="en-US" sz="2000" b="1" dirty="0">
                <a:solidFill>
                  <a:srgbClr val="231F20"/>
                </a:solidFill>
                <a:latin typeface="Cambria" panose="02040503050406030204" pitchFamily="18" charset="0"/>
                <a:ea typeface="Cambria" panose="02040503050406030204" pitchFamily="18" charset="0"/>
              </a:rPr>
              <a:t>(f) Cost of sales + Profit = </a:t>
            </a:r>
            <a:r>
              <a:rPr lang="en-US" sz="2000" b="1" dirty="0">
                <a:solidFill>
                  <a:srgbClr val="FF0000"/>
                </a:solidFill>
                <a:latin typeface="Cambria" panose="02040503050406030204" pitchFamily="18" charset="0"/>
                <a:ea typeface="Cambria" panose="02040503050406030204" pitchFamily="18" charset="0"/>
              </a:rPr>
              <a:t>Sales</a:t>
            </a:r>
          </a:p>
          <a:p>
            <a:pPr algn="just"/>
            <a:r>
              <a:rPr lang="en-US" sz="2000" b="1" dirty="0">
                <a:solidFill>
                  <a:srgbClr val="231F20"/>
                </a:solidFill>
                <a:latin typeface="Cambria" panose="02040503050406030204" pitchFamily="18" charset="0"/>
                <a:ea typeface="Cambria" panose="02040503050406030204" pitchFamily="18" charset="0"/>
              </a:rPr>
              <a:t>(g) Sales/Quantity sold = </a:t>
            </a:r>
            <a:r>
              <a:rPr lang="en-US" sz="2000" b="1" dirty="0">
                <a:solidFill>
                  <a:srgbClr val="FF0000"/>
                </a:solidFill>
                <a:latin typeface="Cambria" panose="02040503050406030204" pitchFamily="18" charset="0"/>
                <a:ea typeface="Cambria" panose="02040503050406030204" pitchFamily="18" charset="0"/>
              </a:rPr>
              <a:t>Selling price per unit</a:t>
            </a:r>
            <a:endParaRPr lang="en-IN" sz="2000" b="1" dirty="0">
              <a:solidFill>
                <a:srgbClr val="FF000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IN" sz="2000" b="1" i="0" u="none" strike="noStrike" baseline="0" dirty="0">
              <a:solidFill>
                <a:srgbClr val="231F2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10114704"/>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6240CB-067B-3A34-8380-45C546B0C6A6}"/>
              </a:ext>
            </a:extLst>
          </p:cNvPr>
          <p:cNvSpPr>
            <a:spLocks noGrp="1"/>
          </p:cNvSpPr>
          <p:nvPr>
            <p:ph type="sldNum" sz="quarter" idx="12"/>
          </p:nvPr>
        </p:nvSpPr>
        <p:spPr/>
        <p:txBody>
          <a:bodyPr/>
          <a:lstStyle/>
          <a:p>
            <a:pPr>
              <a:defRPr/>
            </a:pPr>
            <a:fld id="{C92DB669-6FA0-4CF8-BF90-A0F226DEA8C9}" type="slidenum">
              <a:rPr lang="en-IN" altLang="en-US" smtClean="0"/>
              <a:pPr>
                <a:defRPr/>
              </a:pPr>
              <a:t>3</a:t>
            </a:fld>
            <a:endParaRPr lang="en-IN" altLang="en-US"/>
          </a:p>
        </p:txBody>
      </p:sp>
      <p:sp>
        <p:nvSpPr>
          <p:cNvPr id="3" name="Rectangle 2">
            <a:extLst>
              <a:ext uri="{FF2B5EF4-FFF2-40B4-BE49-F238E27FC236}">
                <a16:creationId xmlns:a16="http://schemas.microsoft.com/office/drawing/2014/main" id="{D1A9DA6F-B87A-43E0-807F-FBE06EA4A05B}"/>
              </a:ext>
            </a:extLst>
          </p:cNvPr>
          <p:cNvSpPr/>
          <p:nvPr/>
        </p:nvSpPr>
        <p:spPr>
          <a:xfrm>
            <a:off x="125624" y="674246"/>
            <a:ext cx="11940752" cy="5570756"/>
          </a:xfrm>
          <a:prstGeom prst="rect">
            <a:avLst/>
          </a:prstGeom>
          <a:solidFill>
            <a:srgbClr val="CCFF99"/>
          </a:solidFill>
        </p:spPr>
        <p:txBody>
          <a:bodyPr wrap="square">
            <a:spAutoFit/>
          </a:bodyPr>
          <a:lstStyle/>
          <a:p>
            <a:pPr algn="l"/>
            <a:r>
              <a:rPr lang="en-IN" sz="3200" b="1" i="0" u="none" strike="noStrike" baseline="0" dirty="0">
                <a:solidFill>
                  <a:srgbClr val="FF0000"/>
                </a:solidFill>
                <a:latin typeface="Times New Roman" panose="02020603050405020304" pitchFamily="18" charset="0"/>
              </a:rPr>
              <a:t>Marginal Cost</a:t>
            </a: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Marginal cost of a product is the cost of producing an additional unit of that product. Let the cost of producing 20 units of a product be Rs. 10,000 and the cost of producing 21 units of the same product be Rs. 10,045. Then the marginal cost of producing the 21st unit is Rs. 45.</a:t>
            </a:r>
          </a:p>
          <a:p>
            <a:pPr algn="l"/>
            <a:r>
              <a:rPr lang="en-IN" sz="3200" b="1" i="0" u="none" strike="noStrike" baseline="0" dirty="0">
                <a:solidFill>
                  <a:srgbClr val="FF0000"/>
                </a:solidFill>
                <a:latin typeface="Times New Roman" panose="02020603050405020304" pitchFamily="18" charset="0"/>
              </a:rPr>
              <a:t>Marginal Revenue</a:t>
            </a: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Marginal revenue of a product is the incremental revenue of selling an additional unit of that product. Let, the revenue of selling 20 units of a product be Rs. 15,000 and the revenue of selling 21 units of the same product be Rs. 15,085. Then, the marginal revenue of selling the 21st unit is Rs. 85.</a:t>
            </a:r>
          </a:p>
          <a:p>
            <a:pPr algn="l"/>
            <a:r>
              <a:rPr lang="en-IN" sz="3200" b="1" i="0" u="none" strike="noStrike" baseline="0" dirty="0">
                <a:solidFill>
                  <a:srgbClr val="FF0000"/>
                </a:solidFill>
                <a:latin typeface="Times New Roman" panose="02020603050405020304" pitchFamily="18" charset="0"/>
              </a:rPr>
              <a:t>Sunk Cost</a:t>
            </a: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This is known as the past cost of an equipment/asset. Let us assume that an equipment has been purchased for Rs. 1,00,000 about three years back. If it is considered for replacement, then its present value is not Rs. 1,00,000. Instead, its present market value should be taken as the present value of the equipment for further analysis. So, the purchase value of the equipment in the past is known as its sunk cost. The sunk cost should not be considered for any analysis </a:t>
            </a:r>
            <a:r>
              <a:rPr lang="en-IN" sz="2000" b="1" dirty="0">
                <a:solidFill>
                  <a:srgbClr val="231F20"/>
                </a:solidFill>
                <a:latin typeface="Cambria" panose="02040503050406030204" pitchFamily="18" charset="0"/>
                <a:ea typeface="Cambria" panose="02040503050406030204" pitchFamily="18" charset="0"/>
              </a:rPr>
              <a:t>done from now onwards.</a:t>
            </a:r>
          </a:p>
        </p:txBody>
      </p:sp>
      <p:sp>
        <p:nvSpPr>
          <p:cNvPr id="4" name="TextBox 1">
            <a:extLst>
              <a:ext uri="{FF2B5EF4-FFF2-40B4-BE49-F238E27FC236}">
                <a16:creationId xmlns:a16="http://schemas.microsoft.com/office/drawing/2014/main" id="{BEB7BDC8-CE89-3BE1-2770-D2042534045D}"/>
              </a:ext>
            </a:extLst>
          </p:cNvPr>
          <p:cNvSpPr txBox="1">
            <a:spLocks noChangeArrowheads="1"/>
          </p:cNvSpPr>
          <p:nvPr/>
        </p:nvSpPr>
        <p:spPr bwMode="auto">
          <a:xfrm>
            <a:off x="58406" y="37606"/>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OTHER COSTS/REVENUES</a:t>
            </a:r>
          </a:p>
        </p:txBody>
      </p:sp>
      <p:grpSp>
        <p:nvGrpSpPr>
          <p:cNvPr id="5" name="Group 4">
            <a:extLst>
              <a:ext uri="{FF2B5EF4-FFF2-40B4-BE49-F238E27FC236}">
                <a16:creationId xmlns:a16="http://schemas.microsoft.com/office/drawing/2014/main" id="{CBEA44F6-BE5E-7452-69B5-13031F7D5A62}"/>
              </a:ext>
            </a:extLst>
          </p:cNvPr>
          <p:cNvGrpSpPr/>
          <p:nvPr/>
        </p:nvGrpSpPr>
        <p:grpSpPr>
          <a:xfrm>
            <a:off x="9948183" y="136524"/>
            <a:ext cx="2118193" cy="504265"/>
            <a:chOff x="6397308" y="2204863"/>
            <a:chExt cx="2118193" cy="612775"/>
          </a:xfrm>
        </p:grpSpPr>
        <p:sp>
          <p:nvSpPr>
            <p:cNvPr id="6" name="Rectangle 5">
              <a:extLst>
                <a:ext uri="{FF2B5EF4-FFF2-40B4-BE49-F238E27FC236}">
                  <a16:creationId xmlns:a16="http://schemas.microsoft.com/office/drawing/2014/main" id="{C44FC98E-1B25-50B3-E55D-A33ABBDC7EF3}"/>
                </a:ext>
              </a:extLst>
            </p:cNvPr>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7" name="Rectangle 6">
              <a:extLst>
                <a:ext uri="{FF2B5EF4-FFF2-40B4-BE49-F238E27FC236}">
                  <a16:creationId xmlns:a16="http://schemas.microsoft.com/office/drawing/2014/main" id="{8FC23430-45CD-A78A-CEF2-54444207A3DA}"/>
                </a:ext>
              </a:extLst>
            </p:cNvPr>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8" name="TextBox 7">
              <a:extLst>
                <a:ext uri="{FF2B5EF4-FFF2-40B4-BE49-F238E27FC236}">
                  <a16:creationId xmlns:a16="http://schemas.microsoft.com/office/drawing/2014/main" id="{40F047C0-A286-F603-5C69-34258C66E36E}"/>
                </a:ext>
              </a:extLst>
            </p:cNvPr>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4</a:t>
              </a:r>
              <a:endParaRPr lang="en-US" sz="1400" b="1" dirty="0">
                <a:solidFill>
                  <a:schemeClr val="bg1"/>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3717429909"/>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3D0B7F-5CDA-6D07-529C-2326B7E4559B}"/>
              </a:ext>
            </a:extLst>
          </p:cNvPr>
          <p:cNvSpPr>
            <a:spLocks noGrp="1"/>
          </p:cNvSpPr>
          <p:nvPr>
            <p:ph type="sldNum" sz="quarter" idx="12"/>
          </p:nvPr>
        </p:nvSpPr>
        <p:spPr/>
        <p:txBody>
          <a:bodyPr/>
          <a:lstStyle/>
          <a:p>
            <a:pPr>
              <a:defRPr/>
            </a:pPr>
            <a:fld id="{C92DB669-6FA0-4CF8-BF90-A0F226DEA8C9}" type="slidenum">
              <a:rPr lang="en-IN" altLang="en-US" smtClean="0"/>
              <a:pPr>
                <a:defRPr/>
              </a:pPr>
              <a:t>4</a:t>
            </a:fld>
            <a:endParaRPr lang="en-IN" altLang="en-US"/>
          </a:p>
        </p:txBody>
      </p:sp>
      <p:sp>
        <p:nvSpPr>
          <p:cNvPr id="8" name="TextBox 7">
            <a:extLst>
              <a:ext uri="{FF2B5EF4-FFF2-40B4-BE49-F238E27FC236}">
                <a16:creationId xmlns:a16="http://schemas.microsoft.com/office/drawing/2014/main" id="{873ED6A7-6431-2AE9-4D75-AA8FBB31478F}"/>
              </a:ext>
            </a:extLst>
          </p:cNvPr>
          <p:cNvSpPr txBox="1"/>
          <p:nvPr/>
        </p:nvSpPr>
        <p:spPr>
          <a:xfrm>
            <a:off x="189903" y="126097"/>
            <a:ext cx="11161240" cy="584775"/>
          </a:xfrm>
          <a:prstGeom prst="rect">
            <a:avLst/>
          </a:prstGeom>
          <a:noFill/>
        </p:spPr>
        <p:txBody>
          <a:bodyPr wrap="square">
            <a:spAutoFit/>
          </a:bodyPr>
          <a:lstStyle/>
          <a:p>
            <a:pPr algn="l"/>
            <a:r>
              <a:rPr lang="en-IN" sz="3200" b="1" dirty="0">
                <a:solidFill>
                  <a:srgbClr val="FF0000"/>
                </a:solidFill>
                <a:latin typeface="Times New Roman" panose="02020603050405020304" pitchFamily="18" charset="0"/>
              </a:rPr>
              <a:t>Opportunity Cost</a:t>
            </a:r>
          </a:p>
        </p:txBody>
      </p:sp>
      <p:grpSp>
        <p:nvGrpSpPr>
          <p:cNvPr id="9" name="Group 8">
            <a:extLst>
              <a:ext uri="{FF2B5EF4-FFF2-40B4-BE49-F238E27FC236}">
                <a16:creationId xmlns:a16="http://schemas.microsoft.com/office/drawing/2014/main" id="{A6C59B6C-F7C0-7F48-B16C-5609C7F788DC}"/>
              </a:ext>
            </a:extLst>
          </p:cNvPr>
          <p:cNvGrpSpPr/>
          <p:nvPr/>
        </p:nvGrpSpPr>
        <p:grpSpPr>
          <a:xfrm>
            <a:off x="9914535" y="171448"/>
            <a:ext cx="2118193" cy="504265"/>
            <a:chOff x="6397308" y="2204863"/>
            <a:chExt cx="2118193" cy="612775"/>
          </a:xfrm>
        </p:grpSpPr>
        <p:sp>
          <p:nvSpPr>
            <p:cNvPr id="10" name="Rectangle 9">
              <a:extLst>
                <a:ext uri="{FF2B5EF4-FFF2-40B4-BE49-F238E27FC236}">
                  <a16:creationId xmlns:a16="http://schemas.microsoft.com/office/drawing/2014/main" id="{851B1AF2-AAB2-0D79-9D1E-31A6A0F09DA4}"/>
                </a:ext>
              </a:extLst>
            </p:cNvPr>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11" name="Rectangle 10">
              <a:extLst>
                <a:ext uri="{FF2B5EF4-FFF2-40B4-BE49-F238E27FC236}">
                  <a16:creationId xmlns:a16="http://schemas.microsoft.com/office/drawing/2014/main" id="{42904CED-6DC3-3481-BEF1-3968B485E373}"/>
                </a:ext>
              </a:extLst>
            </p:cNvPr>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12" name="TextBox 11">
              <a:extLst>
                <a:ext uri="{FF2B5EF4-FFF2-40B4-BE49-F238E27FC236}">
                  <a16:creationId xmlns:a16="http://schemas.microsoft.com/office/drawing/2014/main" id="{1983C43A-5339-CBA1-D925-CE0EED65623F}"/>
                </a:ext>
              </a:extLst>
            </p:cNvPr>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4</a:t>
              </a:r>
              <a:endParaRPr lang="en-US" sz="1400" b="1" dirty="0">
                <a:solidFill>
                  <a:schemeClr val="bg1"/>
                </a:solidFill>
                <a:latin typeface="Cambria" panose="02040503050406030204" pitchFamily="18" charset="0"/>
                <a:ea typeface="Cambria" panose="02040503050406030204" pitchFamily="18" charset="0"/>
              </a:endParaRPr>
            </a:p>
          </p:txBody>
        </p:sp>
      </p:grpSp>
      <p:sp>
        <p:nvSpPr>
          <p:cNvPr id="13" name="Rectangle 12">
            <a:extLst>
              <a:ext uri="{FF2B5EF4-FFF2-40B4-BE49-F238E27FC236}">
                <a16:creationId xmlns:a16="http://schemas.microsoft.com/office/drawing/2014/main" id="{71F43ABF-0A85-5712-82DC-B4D6A2E67687}"/>
              </a:ext>
            </a:extLst>
          </p:cNvPr>
          <p:cNvSpPr/>
          <p:nvPr/>
        </p:nvSpPr>
        <p:spPr>
          <a:xfrm>
            <a:off x="381000" y="977900"/>
            <a:ext cx="11651728" cy="2865150"/>
          </a:xfrm>
          <a:prstGeom prst="rect">
            <a:avLst/>
          </a:prstGeom>
          <a:solidFill>
            <a:srgbClr val="CCFF99"/>
          </a:solidFill>
        </p:spPr>
        <p:txBody>
          <a:bodyPr wrap="square">
            <a:spAutoFit/>
          </a:bodyPr>
          <a:lstStyle/>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In practice, if an alternative (X) is selected from a set of competing alternatives (X,Y), then the corresponding investment in the selected alternative is not available for any other purpose. If the same money is invested in some other alternative (Y), it may fetch some return. Since the money is invested in the selected alternative (X), one has to forego the return from the other alternative (Y). The amount that is foregone by not investing in the other alternative (Y) is known as the opportunity cost of the selected alternative (X). So the opportunity cost of an alternative is the return that will be foregone by not investing the same </a:t>
            </a:r>
            <a:r>
              <a:rPr lang="en-IN" sz="2000" b="1" dirty="0">
                <a:solidFill>
                  <a:srgbClr val="231F20"/>
                </a:solidFill>
                <a:latin typeface="Cambria" panose="02040503050406030204" pitchFamily="18" charset="0"/>
                <a:ea typeface="Cambria" panose="02040503050406030204" pitchFamily="18" charset="0"/>
              </a:rPr>
              <a:t>money in another alternative.</a:t>
            </a:r>
          </a:p>
          <a:p>
            <a:pPr marL="342900" indent="-342900" algn="just">
              <a:buFont typeface="Arial" panose="020B0604020202020204" pitchFamily="34" charset="0"/>
              <a:buChar char="•"/>
            </a:pPr>
            <a:endParaRPr lang="en-IN" sz="2000" b="1" i="0" u="none" strike="noStrike" baseline="0" dirty="0">
              <a:solidFill>
                <a:srgbClr val="231F20"/>
              </a:solidFill>
              <a:latin typeface="Cambria" panose="02040503050406030204" pitchFamily="18" charset="0"/>
              <a:ea typeface="Cambria" panose="02040503050406030204" pitchFamily="18" charset="0"/>
            </a:endParaRPr>
          </a:p>
        </p:txBody>
      </p:sp>
      <p:sp>
        <p:nvSpPr>
          <p:cNvPr id="16" name="Rectangle 15">
            <a:extLst>
              <a:ext uri="{FF2B5EF4-FFF2-40B4-BE49-F238E27FC236}">
                <a16:creationId xmlns:a16="http://schemas.microsoft.com/office/drawing/2014/main" id="{43C272D6-47DD-2887-D7F8-DB5CD78C1BB3}"/>
              </a:ext>
            </a:extLst>
          </p:cNvPr>
          <p:cNvSpPr/>
          <p:nvPr/>
        </p:nvSpPr>
        <p:spPr>
          <a:xfrm>
            <a:off x="381000" y="3843050"/>
            <a:ext cx="11651728" cy="1323439"/>
          </a:xfrm>
          <a:prstGeom prst="rect">
            <a:avLst/>
          </a:prstGeom>
          <a:solidFill>
            <a:srgbClr val="CCFF99"/>
          </a:solidFill>
        </p:spPr>
        <p:txBody>
          <a:bodyPr wrap="square">
            <a:spAutoFit/>
          </a:bodyPr>
          <a:lstStyle/>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Invested in a fixed deposit, a bank will pay a return of 18%. Then, the corresponding total return per year for the investment in the bank is Rs. 9,000. This return is greater than the return from shares. The foregone excess return of Rs. 1,500 by way of not investing in the bank is the opportunity cost of investing </a:t>
            </a:r>
            <a:r>
              <a:rPr lang="en-IN" sz="2000" b="1" dirty="0">
                <a:solidFill>
                  <a:srgbClr val="231F20"/>
                </a:solidFill>
                <a:latin typeface="Cambria" panose="02040503050406030204" pitchFamily="18" charset="0"/>
                <a:ea typeface="Cambria" panose="02040503050406030204" pitchFamily="18" charset="0"/>
              </a:rPr>
              <a:t>in shares.</a:t>
            </a:r>
          </a:p>
        </p:txBody>
      </p:sp>
    </p:spTree>
    <p:extLst>
      <p:ext uri="{BB962C8B-B14F-4D97-AF65-F5344CB8AC3E}">
        <p14:creationId xmlns:p14="http://schemas.microsoft.com/office/powerpoint/2010/main" val="3348606999"/>
      </p:ext>
    </p:extLst>
  </p:cSld>
  <p:clrMapOvr>
    <a:overrideClrMapping bg1="lt1" tx1="dk1" bg2="lt2" tx2="dk2" accent1="accent1" accent2="accent2" accent3="accent3" accent4="accent4" accent5="accent5" accent6="accent6" hlink="hlink" folHlink="folHlink"/>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122915-7BC6-627F-45AF-122EF18DBA5D}"/>
              </a:ext>
            </a:extLst>
          </p:cNvPr>
          <p:cNvSpPr>
            <a:spLocks noGrp="1"/>
          </p:cNvSpPr>
          <p:nvPr>
            <p:ph type="sldNum" sz="quarter" idx="12"/>
          </p:nvPr>
        </p:nvSpPr>
        <p:spPr/>
        <p:txBody>
          <a:bodyPr/>
          <a:lstStyle/>
          <a:p>
            <a:pPr>
              <a:defRPr/>
            </a:pPr>
            <a:fld id="{C92DB669-6FA0-4CF8-BF90-A0F226DEA8C9}" type="slidenum">
              <a:rPr lang="en-IN" altLang="en-US" smtClean="0"/>
              <a:pPr>
                <a:defRPr/>
              </a:pPr>
              <a:t>5</a:t>
            </a:fld>
            <a:endParaRPr lang="en-IN" altLang="en-US"/>
          </a:p>
        </p:txBody>
      </p:sp>
      <p:sp>
        <p:nvSpPr>
          <p:cNvPr id="4" name="TextBox 3">
            <a:extLst>
              <a:ext uri="{FF2B5EF4-FFF2-40B4-BE49-F238E27FC236}">
                <a16:creationId xmlns:a16="http://schemas.microsoft.com/office/drawing/2014/main" id="{3A6E2363-1A4D-54D4-2E2D-064F50E970C0}"/>
              </a:ext>
            </a:extLst>
          </p:cNvPr>
          <p:cNvSpPr txBox="1"/>
          <p:nvPr/>
        </p:nvSpPr>
        <p:spPr>
          <a:xfrm>
            <a:off x="204067" y="136524"/>
            <a:ext cx="5027837" cy="584775"/>
          </a:xfrm>
          <a:prstGeom prst="rect">
            <a:avLst/>
          </a:prstGeom>
          <a:noFill/>
        </p:spPr>
        <p:txBody>
          <a:bodyPr wrap="square">
            <a:spAutoFit/>
          </a:bodyPr>
          <a:lstStyle/>
          <a:p>
            <a:pPr algn="l"/>
            <a:r>
              <a:rPr lang="en-IN" sz="3200" b="1" dirty="0">
                <a:solidFill>
                  <a:srgbClr val="FF0000"/>
                </a:solidFill>
                <a:latin typeface="Times New Roman" panose="02020603050405020304" pitchFamily="18" charset="0"/>
              </a:rPr>
              <a:t>BREAK-EVEN ANALYSIS</a:t>
            </a:r>
          </a:p>
        </p:txBody>
      </p:sp>
      <p:sp>
        <p:nvSpPr>
          <p:cNvPr id="8" name="TextBox 7">
            <a:extLst>
              <a:ext uri="{FF2B5EF4-FFF2-40B4-BE49-F238E27FC236}">
                <a16:creationId xmlns:a16="http://schemas.microsoft.com/office/drawing/2014/main" id="{2C82F2BD-E95A-19DD-D567-DBB6A3265B3E}"/>
              </a:ext>
            </a:extLst>
          </p:cNvPr>
          <p:cNvSpPr txBox="1"/>
          <p:nvPr/>
        </p:nvSpPr>
        <p:spPr>
          <a:xfrm>
            <a:off x="5972932" y="3394596"/>
            <a:ext cx="5772597" cy="1323439"/>
          </a:xfrm>
          <a:prstGeom prst="rect">
            <a:avLst/>
          </a:prstGeom>
          <a:noFill/>
        </p:spPr>
        <p:txBody>
          <a:bodyPr wrap="square">
            <a:spAutoFit/>
          </a:bodyPr>
          <a:lstStyle/>
          <a:p>
            <a:pPr algn="just"/>
            <a:r>
              <a:rPr lang="en-US" sz="2000" b="1" dirty="0">
                <a:solidFill>
                  <a:srgbClr val="231F20"/>
                </a:solidFill>
                <a:highlight>
                  <a:srgbClr val="FFFF00"/>
                </a:highlight>
                <a:latin typeface="Cambria" panose="02040503050406030204" pitchFamily="18" charset="0"/>
                <a:ea typeface="Cambria" panose="02040503050406030204" pitchFamily="18" charset="0"/>
              </a:rPr>
              <a:t>For any production quantity which is more than the break-even quantity, the total revenue will be more than the total cost. Hence, the firm will be making </a:t>
            </a:r>
            <a:r>
              <a:rPr lang="en-IN" sz="2000" b="1" dirty="0">
                <a:solidFill>
                  <a:srgbClr val="231F20"/>
                </a:solidFill>
                <a:highlight>
                  <a:srgbClr val="FFFF00"/>
                </a:highlight>
                <a:latin typeface="Cambria" panose="02040503050406030204" pitchFamily="18" charset="0"/>
                <a:ea typeface="Cambria" panose="02040503050406030204" pitchFamily="18" charset="0"/>
              </a:rPr>
              <a:t>profit.</a:t>
            </a:r>
          </a:p>
        </p:txBody>
      </p:sp>
      <p:pic>
        <p:nvPicPr>
          <p:cNvPr id="9" name="Picture 8" descr="A graph of a profit">
            <a:extLst>
              <a:ext uri="{FF2B5EF4-FFF2-40B4-BE49-F238E27FC236}">
                <a16:creationId xmlns:a16="http://schemas.microsoft.com/office/drawing/2014/main" id="{2D5B81EB-72A6-9D84-FA3B-8EAC2685F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35" y="1222513"/>
            <a:ext cx="5772597" cy="4412974"/>
          </a:xfrm>
          <a:prstGeom prst="rect">
            <a:avLst/>
          </a:prstGeom>
        </p:spPr>
      </p:pic>
      <p:sp>
        <p:nvSpPr>
          <p:cNvPr id="10" name="TextBox 9">
            <a:extLst>
              <a:ext uri="{FF2B5EF4-FFF2-40B4-BE49-F238E27FC236}">
                <a16:creationId xmlns:a16="http://schemas.microsoft.com/office/drawing/2014/main" id="{B8F54DE3-4920-8A7A-70DE-AA03BCC12EE3}"/>
              </a:ext>
            </a:extLst>
          </p:cNvPr>
          <p:cNvSpPr txBox="1"/>
          <p:nvPr/>
        </p:nvSpPr>
        <p:spPr>
          <a:xfrm>
            <a:off x="6028162" y="1216400"/>
            <a:ext cx="5529336" cy="1631216"/>
          </a:xfrm>
          <a:prstGeom prst="rect">
            <a:avLst/>
          </a:prstGeom>
          <a:noFill/>
        </p:spPr>
        <p:txBody>
          <a:bodyPr wrap="square">
            <a:spAutoFit/>
          </a:bodyPr>
          <a:lstStyle/>
          <a:p>
            <a:pPr algn="just"/>
            <a:r>
              <a:rPr lang="en-US" sz="2000" b="1" dirty="0">
                <a:solidFill>
                  <a:srgbClr val="231F20"/>
                </a:solidFill>
                <a:highlight>
                  <a:srgbClr val="66FFCC"/>
                </a:highlight>
                <a:latin typeface="Cambria" panose="02040503050406030204" pitchFamily="18" charset="0"/>
                <a:ea typeface="Cambria" panose="02040503050406030204" pitchFamily="18" charset="0"/>
              </a:rPr>
              <a:t>This point is also called the no-loss or no-gain</a:t>
            </a:r>
          </a:p>
          <a:p>
            <a:pPr algn="just"/>
            <a:r>
              <a:rPr lang="en-US" sz="2000" b="1" dirty="0">
                <a:solidFill>
                  <a:srgbClr val="231F20"/>
                </a:solidFill>
                <a:highlight>
                  <a:srgbClr val="66FFCC"/>
                </a:highlight>
                <a:latin typeface="Cambria" panose="02040503050406030204" pitchFamily="18" charset="0"/>
                <a:ea typeface="Cambria" panose="02040503050406030204" pitchFamily="18" charset="0"/>
              </a:rPr>
              <a:t>situation. For any production quantity which is less than the break-even quantity, the total cost is more than the total revenue. Hence, the firm will be making loss.</a:t>
            </a:r>
            <a:endParaRPr lang="en-IN" sz="2000" b="1" dirty="0">
              <a:solidFill>
                <a:srgbClr val="231F20"/>
              </a:solidFill>
              <a:highlight>
                <a:srgbClr val="66FFCC"/>
              </a:highlight>
              <a:latin typeface="Cambria" panose="02040503050406030204" pitchFamily="18" charset="0"/>
              <a:ea typeface="Cambria" panose="02040503050406030204" pitchFamily="18" charset="0"/>
            </a:endParaRPr>
          </a:p>
        </p:txBody>
      </p:sp>
      <p:grpSp>
        <p:nvGrpSpPr>
          <p:cNvPr id="11" name="Group 10">
            <a:extLst>
              <a:ext uri="{FF2B5EF4-FFF2-40B4-BE49-F238E27FC236}">
                <a16:creationId xmlns:a16="http://schemas.microsoft.com/office/drawing/2014/main" id="{60207033-8B2F-23D9-E470-16AC93B2B20C}"/>
              </a:ext>
            </a:extLst>
          </p:cNvPr>
          <p:cNvGrpSpPr/>
          <p:nvPr/>
        </p:nvGrpSpPr>
        <p:grpSpPr>
          <a:xfrm>
            <a:off x="9833996" y="217034"/>
            <a:ext cx="2118193" cy="504265"/>
            <a:chOff x="6397308" y="2204863"/>
            <a:chExt cx="2118193" cy="612775"/>
          </a:xfrm>
        </p:grpSpPr>
        <p:sp>
          <p:nvSpPr>
            <p:cNvPr id="12" name="Rectangle 11">
              <a:extLst>
                <a:ext uri="{FF2B5EF4-FFF2-40B4-BE49-F238E27FC236}">
                  <a16:creationId xmlns:a16="http://schemas.microsoft.com/office/drawing/2014/main" id="{0B076063-F62F-A3ED-286B-265E06B264B6}"/>
                </a:ext>
              </a:extLst>
            </p:cNvPr>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13" name="Rectangle 12">
              <a:extLst>
                <a:ext uri="{FF2B5EF4-FFF2-40B4-BE49-F238E27FC236}">
                  <a16:creationId xmlns:a16="http://schemas.microsoft.com/office/drawing/2014/main" id="{CE535B48-4A68-3F7D-5A1A-3A8F23B3F2D3}"/>
                </a:ext>
              </a:extLst>
            </p:cNvPr>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14" name="TextBox 13">
              <a:extLst>
                <a:ext uri="{FF2B5EF4-FFF2-40B4-BE49-F238E27FC236}">
                  <a16:creationId xmlns:a16="http://schemas.microsoft.com/office/drawing/2014/main" id="{BB3FF6D6-FF30-3E4A-0368-74E9FF003C56}"/>
                </a:ext>
              </a:extLst>
            </p:cNvPr>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5</a:t>
              </a:r>
              <a:endParaRPr lang="en-US" sz="1400" b="1" dirty="0">
                <a:solidFill>
                  <a:schemeClr val="bg1"/>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2116482717"/>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A3D97A-A68B-85F6-BE6C-6E388D03C276}"/>
              </a:ext>
            </a:extLst>
          </p:cNvPr>
          <p:cNvSpPr>
            <a:spLocks noGrp="1"/>
          </p:cNvSpPr>
          <p:nvPr>
            <p:ph type="sldNum" sz="quarter" idx="12"/>
          </p:nvPr>
        </p:nvSpPr>
        <p:spPr/>
        <p:txBody>
          <a:bodyPr/>
          <a:lstStyle/>
          <a:p>
            <a:pPr>
              <a:defRPr/>
            </a:pPr>
            <a:fld id="{C92DB669-6FA0-4CF8-BF90-A0F226DEA8C9}" type="slidenum">
              <a:rPr lang="en-IN" altLang="en-US" smtClean="0"/>
              <a:pPr>
                <a:defRPr/>
              </a:pPr>
              <a:t>6</a:t>
            </a:fld>
            <a:endParaRPr lang="en-IN" altLang="en-US"/>
          </a:p>
        </p:txBody>
      </p:sp>
      <p:sp>
        <p:nvSpPr>
          <p:cNvPr id="7" name="Rectangle 6">
            <a:extLst>
              <a:ext uri="{FF2B5EF4-FFF2-40B4-BE49-F238E27FC236}">
                <a16:creationId xmlns:a16="http://schemas.microsoft.com/office/drawing/2014/main" id="{CBDB62F0-0668-CF98-BBF7-4821CBD2DDD8}"/>
              </a:ext>
            </a:extLst>
          </p:cNvPr>
          <p:cNvSpPr/>
          <p:nvPr/>
        </p:nvSpPr>
        <p:spPr>
          <a:xfrm>
            <a:off x="202010" y="2753261"/>
            <a:ext cx="11390386" cy="3785652"/>
          </a:xfrm>
          <a:prstGeom prst="rect">
            <a:avLst/>
          </a:prstGeom>
          <a:solidFill>
            <a:srgbClr val="CCFF99"/>
          </a:solidFill>
        </p:spPr>
        <p:txBody>
          <a:bodyPr wrap="square">
            <a:spAutoFit/>
          </a:bodyPr>
          <a:lstStyle/>
          <a:p>
            <a:pPr algn="l"/>
            <a:r>
              <a:rPr lang="en-US" sz="2000" b="1" dirty="0">
                <a:solidFill>
                  <a:srgbClr val="FF0000"/>
                </a:solidFill>
                <a:latin typeface="Cambria" panose="02040503050406030204" pitchFamily="18" charset="0"/>
                <a:ea typeface="Cambria" panose="02040503050406030204" pitchFamily="18" charset="0"/>
              </a:rPr>
              <a:t>Profit = Sales – (Fixed cost + Variable costs)</a:t>
            </a:r>
          </a:p>
          <a:p>
            <a:pPr algn="l"/>
            <a:r>
              <a:rPr lang="pt-BR" sz="2000" b="1" dirty="0">
                <a:solidFill>
                  <a:srgbClr val="231F20"/>
                </a:solidFill>
                <a:latin typeface="Cambria" panose="02040503050406030204" pitchFamily="18" charset="0"/>
                <a:ea typeface="Cambria" panose="02040503050406030204" pitchFamily="18" charset="0"/>
              </a:rPr>
              <a:t>                  </a:t>
            </a:r>
            <a:r>
              <a:rPr lang="pt-BR" sz="2000" b="1" dirty="0">
                <a:solidFill>
                  <a:srgbClr val="0000FF"/>
                </a:solidFill>
                <a:latin typeface="Cambria" panose="02040503050406030204" pitchFamily="18" charset="0"/>
                <a:ea typeface="Cambria" panose="02040503050406030204" pitchFamily="18" charset="0"/>
              </a:rPr>
              <a:t>= s  Q – (FC + v  Q)</a:t>
            </a:r>
          </a:p>
          <a:p>
            <a:pPr algn="l"/>
            <a:r>
              <a:rPr lang="en-IN" sz="2000" b="1" dirty="0">
                <a:solidFill>
                  <a:srgbClr val="FF0000"/>
                </a:solidFill>
                <a:latin typeface="Cambria" panose="02040503050406030204" pitchFamily="18" charset="0"/>
                <a:ea typeface="Cambria" panose="02040503050406030204" pitchFamily="18" charset="0"/>
              </a:rPr>
              <a:t>Break-even quantity = Fixed cost/</a:t>
            </a:r>
            <a:r>
              <a:rPr lang="en-US" sz="2000" b="1" dirty="0">
                <a:solidFill>
                  <a:srgbClr val="FF0000"/>
                </a:solidFill>
                <a:latin typeface="Cambria" panose="02040503050406030204" pitchFamily="18" charset="0"/>
                <a:ea typeface="Cambria" panose="02040503050406030204" pitchFamily="18" charset="0"/>
              </a:rPr>
              <a:t>Selling price/unit - Variable cost/unit</a:t>
            </a:r>
          </a:p>
          <a:p>
            <a:r>
              <a:rPr lang="en-IN" sz="2000" b="1" dirty="0">
                <a:solidFill>
                  <a:srgbClr val="231F20"/>
                </a:solidFill>
                <a:latin typeface="Cambria" panose="02040503050406030204" pitchFamily="18" charset="0"/>
                <a:ea typeface="Cambria" panose="02040503050406030204" pitchFamily="18" charset="0"/>
              </a:rPr>
              <a:t>                  =</a:t>
            </a:r>
            <a:r>
              <a:rPr lang="en-IN" sz="2000" b="1" dirty="0">
                <a:solidFill>
                  <a:srgbClr val="0000FF"/>
                </a:solidFill>
                <a:latin typeface="Cambria" panose="02040503050406030204" pitchFamily="18" charset="0"/>
                <a:ea typeface="Cambria" panose="02040503050406030204" pitchFamily="18" charset="0"/>
              </a:rPr>
              <a:t>FC/s-v  (in units)</a:t>
            </a:r>
          </a:p>
          <a:p>
            <a:pPr algn="l"/>
            <a:r>
              <a:rPr lang="en-IN" sz="2000" b="1" dirty="0">
                <a:solidFill>
                  <a:srgbClr val="FF0000"/>
                </a:solidFill>
                <a:latin typeface="Cambria" panose="02040503050406030204" pitchFamily="18" charset="0"/>
                <a:ea typeface="Cambria" panose="02040503050406030204" pitchFamily="18" charset="0"/>
              </a:rPr>
              <a:t>Break-even sales </a:t>
            </a:r>
          </a:p>
          <a:p>
            <a:pPr algn="l"/>
            <a:r>
              <a:rPr lang="en-IN" sz="2000" b="1" dirty="0">
                <a:solidFill>
                  <a:srgbClr val="FF0000"/>
                </a:solidFill>
                <a:latin typeface="Cambria" panose="02040503050406030204" pitchFamily="18" charset="0"/>
                <a:ea typeface="Cambria" panose="02040503050406030204" pitchFamily="18" charset="0"/>
              </a:rPr>
              <a:t>                   = {Fixed cost/</a:t>
            </a:r>
            <a:r>
              <a:rPr lang="en-US" sz="2000" b="1" dirty="0">
                <a:solidFill>
                  <a:srgbClr val="FF0000"/>
                </a:solidFill>
                <a:latin typeface="Cambria" panose="02040503050406030204" pitchFamily="18" charset="0"/>
                <a:ea typeface="Cambria" panose="02040503050406030204" pitchFamily="18" charset="0"/>
              </a:rPr>
              <a:t>Selling price/unit - Variable cost/unit }* </a:t>
            </a:r>
            <a:r>
              <a:rPr lang="en-IN" sz="2000" b="1" dirty="0">
                <a:solidFill>
                  <a:srgbClr val="FF0000"/>
                </a:solidFill>
                <a:latin typeface="Cambria" panose="02040503050406030204" pitchFamily="18" charset="0"/>
                <a:ea typeface="Cambria" panose="02040503050406030204" pitchFamily="18" charset="0"/>
              </a:rPr>
              <a:t>Selling price/unit</a:t>
            </a:r>
          </a:p>
          <a:p>
            <a:pPr algn="l"/>
            <a:r>
              <a:rPr lang="en-IN" sz="2000" b="1" dirty="0">
                <a:solidFill>
                  <a:srgbClr val="0000FF"/>
                </a:solidFill>
                <a:latin typeface="Cambria" panose="02040503050406030204" pitchFamily="18" charset="0"/>
                <a:ea typeface="Cambria" panose="02040503050406030204" pitchFamily="18" charset="0"/>
              </a:rPr>
              <a:t>                   = {FC/s-v }*s (Rs)</a:t>
            </a:r>
          </a:p>
          <a:p>
            <a:pPr algn="l"/>
            <a:r>
              <a:rPr lang="en-IN" sz="2000" b="1" dirty="0">
                <a:solidFill>
                  <a:srgbClr val="FF0000"/>
                </a:solidFill>
                <a:latin typeface="Cambria" panose="02040503050406030204" pitchFamily="18" charset="0"/>
                <a:ea typeface="Cambria" panose="02040503050406030204" pitchFamily="18" charset="0"/>
              </a:rPr>
              <a:t>Contribution = Sales – Variable costs</a:t>
            </a:r>
          </a:p>
          <a:p>
            <a:pPr algn="l"/>
            <a:r>
              <a:rPr lang="en-US" sz="2000" b="1" dirty="0">
                <a:solidFill>
                  <a:srgbClr val="FF0000"/>
                </a:solidFill>
                <a:latin typeface="Cambria" panose="02040503050406030204" pitchFamily="18" charset="0"/>
                <a:ea typeface="Cambria" panose="02040503050406030204" pitchFamily="18" charset="0"/>
              </a:rPr>
              <a:t>Contribution/unit = Selling price/unit – Variable cost/unit</a:t>
            </a:r>
          </a:p>
          <a:p>
            <a:pPr algn="l"/>
            <a:r>
              <a:rPr lang="en-US" sz="2000" b="1" dirty="0">
                <a:solidFill>
                  <a:srgbClr val="FF0000"/>
                </a:solidFill>
                <a:latin typeface="Cambria" panose="02040503050406030204" pitchFamily="18" charset="0"/>
                <a:ea typeface="Cambria" panose="02040503050406030204" pitchFamily="18" charset="0"/>
              </a:rPr>
              <a:t>M.S. = Actual sales – Break-even sales</a:t>
            </a:r>
          </a:p>
          <a:p>
            <a:pPr algn="l"/>
            <a:r>
              <a:rPr lang="en-IN" sz="2000" b="1" dirty="0">
                <a:solidFill>
                  <a:srgbClr val="231F20"/>
                </a:solidFill>
                <a:latin typeface="Cambria" panose="02040503050406030204" pitchFamily="18" charset="0"/>
                <a:ea typeface="Cambria" panose="02040503050406030204" pitchFamily="18" charset="0"/>
              </a:rPr>
              <a:t>         = </a:t>
            </a:r>
            <a:r>
              <a:rPr lang="en-IN" sz="2000" b="1" dirty="0">
                <a:solidFill>
                  <a:srgbClr val="0000FF"/>
                </a:solidFill>
                <a:latin typeface="Cambria" panose="02040503050406030204" pitchFamily="18" charset="0"/>
                <a:ea typeface="Cambria" panose="02040503050406030204" pitchFamily="18" charset="0"/>
              </a:rPr>
              <a:t>{Profit/Contribution}*sales</a:t>
            </a:r>
          </a:p>
          <a:p>
            <a:pPr algn="l"/>
            <a:r>
              <a:rPr lang="en-US" sz="2000" b="1" dirty="0">
                <a:solidFill>
                  <a:srgbClr val="231F20"/>
                </a:solidFill>
                <a:latin typeface="Cambria" panose="02040503050406030204" pitchFamily="18" charset="0"/>
                <a:ea typeface="Cambria" panose="02040503050406030204" pitchFamily="18" charset="0"/>
              </a:rPr>
              <a:t>M.S. as a per cent of sales = </a:t>
            </a:r>
            <a:r>
              <a:rPr lang="en-US" sz="2000" b="1" dirty="0">
                <a:solidFill>
                  <a:srgbClr val="0000FF"/>
                </a:solidFill>
                <a:latin typeface="Cambria" panose="02040503050406030204" pitchFamily="18" charset="0"/>
                <a:ea typeface="Cambria" panose="02040503050406030204" pitchFamily="18" charset="0"/>
              </a:rPr>
              <a:t>(M.S./Sales)*100</a:t>
            </a:r>
            <a:endParaRPr lang="en-IN" sz="2000" b="1" dirty="0">
              <a:solidFill>
                <a:srgbClr val="0000FF"/>
              </a:solidFill>
              <a:latin typeface="Cambria" panose="02040503050406030204" pitchFamily="18" charset="0"/>
              <a:ea typeface="Cambria" panose="02040503050406030204" pitchFamily="18" charset="0"/>
            </a:endParaRPr>
          </a:p>
        </p:txBody>
      </p:sp>
      <p:sp>
        <p:nvSpPr>
          <p:cNvPr id="8" name="Rectangle 7">
            <a:extLst>
              <a:ext uri="{FF2B5EF4-FFF2-40B4-BE49-F238E27FC236}">
                <a16:creationId xmlns:a16="http://schemas.microsoft.com/office/drawing/2014/main" id="{11E12BE2-F82F-89DF-C1DC-DB9D6F732E34}"/>
              </a:ext>
            </a:extLst>
          </p:cNvPr>
          <p:cNvSpPr/>
          <p:nvPr/>
        </p:nvSpPr>
        <p:spPr>
          <a:xfrm>
            <a:off x="212006" y="198716"/>
            <a:ext cx="11370394" cy="2554545"/>
          </a:xfrm>
          <a:prstGeom prst="rect">
            <a:avLst/>
          </a:prstGeom>
          <a:solidFill>
            <a:srgbClr val="CCFF99"/>
          </a:solidFill>
        </p:spPr>
        <p:txBody>
          <a:bodyPr wrap="square">
            <a:spAutoFit/>
          </a:bodyPr>
          <a:lstStyle/>
          <a:p>
            <a:pPr algn="l"/>
            <a:r>
              <a:rPr lang="en-US" sz="2000" b="1" dirty="0">
                <a:solidFill>
                  <a:srgbClr val="231F20"/>
                </a:solidFill>
                <a:latin typeface="Cambria" panose="02040503050406030204" pitchFamily="18" charset="0"/>
                <a:ea typeface="Cambria" panose="02040503050406030204" pitchFamily="18" charset="0"/>
              </a:rPr>
              <a:t>s = selling price per unit</a:t>
            </a:r>
          </a:p>
          <a:p>
            <a:pPr algn="l"/>
            <a:r>
              <a:rPr lang="en-US" sz="2000" b="1" dirty="0">
                <a:solidFill>
                  <a:srgbClr val="231F20"/>
                </a:solidFill>
                <a:latin typeface="Cambria" panose="02040503050406030204" pitchFamily="18" charset="0"/>
                <a:ea typeface="Cambria" panose="02040503050406030204" pitchFamily="18" charset="0"/>
              </a:rPr>
              <a:t>v = variable cost per unit</a:t>
            </a:r>
          </a:p>
          <a:p>
            <a:pPr algn="l"/>
            <a:r>
              <a:rPr lang="en-US" sz="2000" b="1" dirty="0">
                <a:solidFill>
                  <a:srgbClr val="231F20"/>
                </a:solidFill>
                <a:latin typeface="Cambria" panose="02040503050406030204" pitchFamily="18" charset="0"/>
                <a:ea typeface="Cambria" panose="02040503050406030204" pitchFamily="18" charset="0"/>
              </a:rPr>
              <a:t>FC = fixed cost per period</a:t>
            </a:r>
          </a:p>
          <a:p>
            <a:pPr algn="l"/>
            <a:r>
              <a:rPr lang="en-IN" sz="2000" b="1" dirty="0">
                <a:solidFill>
                  <a:srgbClr val="231F20"/>
                </a:solidFill>
                <a:latin typeface="Cambria" panose="02040503050406030204" pitchFamily="18" charset="0"/>
                <a:ea typeface="Cambria" panose="02040503050406030204" pitchFamily="18" charset="0"/>
              </a:rPr>
              <a:t>Q = volume of production</a:t>
            </a:r>
          </a:p>
          <a:p>
            <a:pPr algn="l"/>
            <a:r>
              <a:rPr lang="en-US" sz="2000" b="1" dirty="0">
                <a:solidFill>
                  <a:srgbClr val="231F20"/>
                </a:solidFill>
                <a:latin typeface="Cambria" panose="02040503050406030204" pitchFamily="18" charset="0"/>
                <a:ea typeface="Cambria" panose="02040503050406030204" pitchFamily="18" charset="0"/>
              </a:rPr>
              <a:t>The total sales revenue (S) of the firm is given by the following formula:</a:t>
            </a:r>
          </a:p>
          <a:p>
            <a:pPr algn="l"/>
            <a:r>
              <a:rPr lang="en-IN" sz="2000" b="1" dirty="0">
                <a:solidFill>
                  <a:srgbClr val="0000FF"/>
                </a:solidFill>
                <a:latin typeface="Cambria" panose="02040503050406030204" pitchFamily="18" charset="0"/>
                <a:ea typeface="Cambria" panose="02040503050406030204" pitchFamily="18" charset="0"/>
              </a:rPr>
              <a:t>                                                             S = s  Q</a:t>
            </a:r>
          </a:p>
          <a:p>
            <a:pPr algn="l"/>
            <a:r>
              <a:rPr lang="en-US" sz="2000" b="1" dirty="0">
                <a:solidFill>
                  <a:srgbClr val="231F20"/>
                </a:solidFill>
                <a:latin typeface="Cambria" panose="02040503050406030204" pitchFamily="18" charset="0"/>
                <a:ea typeface="Cambria" panose="02040503050406030204" pitchFamily="18" charset="0"/>
              </a:rPr>
              <a:t>The total cost of the firm for a given production volume is given as</a:t>
            </a:r>
          </a:p>
          <a:p>
            <a:pPr algn="l"/>
            <a:r>
              <a:rPr lang="en-US" sz="2000" b="1" dirty="0">
                <a:solidFill>
                  <a:srgbClr val="0000FF"/>
                </a:solidFill>
                <a:latin typeface="Cambria" panose="02040503050406030204" pitchFamily="18" charset="0"/>
                <a:ea typeface="Cambria" panose="02040503050406030204" pitchFamily="18" charset="0"/>
              </a:rPr>
              <a:t>                                     TC = Total variable cost + Fixed cost </a:t>
            </a:r>
            <a:r>
              <a:rPr lang="en-IN" sz="2000" b="1" dirty="0">
                <a:solidFill>
                  <a:srgbClr val="0000FF"/>
                </a:solidFill>
                <a:latin typeface="Cambria" panose="02040503050406030204" pitchFamily="18" charset="0"/>
                <a:ea typeface="Cambria" panose="02040503050406030204" pitchFamily="18" charset="0"/>
              </a:rPr>
              <a:t>= v  Q + FC</a:t>
            </a:r>
          </a:p>
        </p:txBody>
      </p:sp>
    </p:spTree>
    <p:extLst>
      <p:ext uri="{BB962C8B-B14F-4D97-AF65-F5344CB8AC3E}">
        <p14:creationId xmlns:p14="http://schemas.microsoft.com/office/powerpoint/2010/main" val="755379799"/>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AEE3-5C5E-330F-2D6F-F735F17E186D}"/>
              </a:ext>
            </a:extLst>
          </p:cNvPr>
          <p:cNvSpPr>
            <a:spLocks noGrp="1"/>
          </p:cNvSpPr>
          <p:nvPr>
            <p:ph type="title"/>
          </p:nvPr>
        </p:nvSpPr>
        <p:spPr>
          <a:xfrm>
            <a:off x="609600" y="0"/>
            <a:ext cx="10972800" cy="1143000"/>
          </a:xfrm>
        </p:spPr>
        <p:txBody>
          <a:bodyPr/>
          <a:lstStyle/>
          <a:p>
            <a:pPr algn="ctr"/>
            <a:r>
              <a:rPr lang="en-IN" dirty="0">
                <a:solidFill>
                  <a:srgbClr val="C00000"/>
                </a:solidFill>
              </a:rPr>
              <a:t>Problem No: 1</a:t>
            </a:r>
          </a:p>
        </p:txBody>
      </p:sp>
      <p:sp>
        <p:nvSpPr>
          <p:cNvPr id="3" name="Content Placeholder 2">
            <a:extLst>
              <a:ext uri="{FF2B5EF4-FFF2-40B4-BE49-F238E27FC236}">
                <a16:creationId xmlns:a16="http://schemas.microsoft.com/office/drawing/2014/main" id="{B768AF3E-D31F-4EE2-1187-12202AD7796C}"/>
              </a:ext>
            </a:extLst>
          </p:cNvPr>
          <p:cNvSpPr>
            <a:spLocks noGrp="1"/>
          </p:cNvSpPr>
          <p:nvPr>
            <p:ph idx="1"/>
          </p:nvPr>
        </p:nvSpPr>
        <p:spPr>
          <a:xfrm>
            <a:off x="268153" y="1143000"/>
            <a:ext cx="11510209" cy="5085814"/>
          </a:xfrm>
        </p:spPr>
        <p:txBody>
          <a:bodyPr>
            <a:normAutofit/>
          </a:bodyPr>
          <a:lstStyle/>
          <a:p>
            <a:pPr marL="0" indent="0">
              <a:buNone/>
            </a:pPr>
            <a:r>
              <a:rPr lang="en-US" sz="2800" dirty="0">
                <a:solidFill>
                  <a:srgbClr val="002060"/>
                </a:solidFill>
              </a:rPr>
              <a:t>Alpha Associates has the following details:</a:t>
            </a:r>
          </a:p>
          <a:p>
            <a:pPr marL="571500" indent="-571500">
              <a:buFont typeface="+mj-lt"/>
              <a:buAutoNum type="romanLcPeriod"/>
            </a:pPr>
            <a:r>
              <a:rPr lang="en-US" sz="2800" dirty="0">
                <a:solidFill>
                  <a:srgbClr val="002060"/>
                </a:solidFill>
              </a:rPr>
              <a:t>Fixed cost = Rs. 20,00,000</a:t>
            </a:r>
          </a:p>
          <a:p>
            <a:pPr marL="571500" indent="-571500">
              <a:buFont typeface="+mj-lt"/>
              <a:buAutoNum type="romanLcPeriod"/>
            </a:pPr>
            <a:r>
              <a:rPr lang="en-US" sz="2800" dirty="0">
                <a:solidFill>
                  <a:srgbClr val="002060"/>
                </a:solidFill>
              </a:rPr>
              <a:t>Variable cost per unit = Rs. 100</a:t>
            </a:r>
          </a:p>
          <a:p>
            <a:pPr marL="571500" indent="-571500">
              <a:buFont typeface="+mj-lt"/>
              <a:buAutoNum type="romanLcPeriod"/>
            </a:pPr>
            <a:r>
              <a:rPr lang="en-US" sz="2800" dirty="0">
                <a:solidFill>
                  <a:srgbClr val="002060"/>
                </a:solidFill>
              </a:rPr>
              <a:t>Selling price per unit = Rs. 200</a:t>
            </a:r>
          </a:p>
          <a:p>
            <a:pPr marL="0" indent="0">
              <a:buNone/>
            </a:pPr>
            <a:r>
              <a:rPr lang="en-US" sz="2800" dirty="0">
                <a:solidFill>
                  <a:srgbClr val="002060"/>
                </a:solidFill>
              </a:rPr>
              <a:t>Find</a:t>
            </a:r>
          </a:p>
          <a:p>
            <a:pPr marL="0" indent="0">
              <a:buNone/>
            </a:pPr>
            <a:r>
              <a:rPr lang="en-US" sz="2800" dirty="0">
                <a:solidFill>
                  <a:srgbClr val="002060"/>
                </a:solidFill>
              </a:rPr>
              <a:t>(a) The break-even sales quantity,</a:t>
            </a:r>
          </a:p>
          <a:p>
            <a:pPr marL="0" indent="0">
              <a:buNone/>
            </a:pPr>
            <a:r>
              <a:rPr lang="en-US" sz="2800" dirty="0">
                <a:solidFill>
                  <a:srgbClr val="002060"/>
                </a:solidFill>
              </a:rPr>
              <a:t>(b) The break-even sales</a:t>
            </a:r>
          </a:p>
          <a:p>
            <a:pPr marL="0" indent="0">
              <a:buNone/>
            </a:pPr>
            <a:r>
              <a:rPr lang="en-US" sz="2800" dirty="0">
                <a:solidFill>
                  <a:srgbClr val="002060"/>
                </a:solidFill>
              </a:rPr>
              <a:t>(c) If the actual production quantity is 60,000, find (</a:t>
            </a:r>
            <a:r>
              <a:rPr lang="en-US" sz="2800" dirty="0" err="1">
                <a:solidFill>
                  <a:srgbClr val="002060"/>
                </a:solidFill>
              </a:rPr>
              <a:t>i</a:t>
            </a:r>
            <a:r>
              <a:rPr lang="en-US" sz="2800" dirty="0">
                <a:solidFill>
                  <a:srgbClr val="002060"/>
                </a:solidFill>
              </a:rPr>
              <a:t>) contribution; and</a:t>
            </a:r>
          </a:p>
          <a:p>
            <a:pPr marL="0" indent="0">
              <a:buNone/>
            </a:pPr>
            <a:r>
              <a:rPr lang="en-US" sz="2800" dirty="0">
                <a:solidFill>
                  <a:srgbClr val="002060"/>
                </a:solidFill>
              </a:rPr>
              <a:t>(ii) margin of safety by all methods.</a:t>
            </a:r>
            <a:endParaRPr lang="en-IN" sz="2800" dirty="0">
              <a:solidFill>
                <a:srgbClr val="002060"/>
              </a:solidFill>
            </a:endParaRPr>
          </a:p>
        </p:txBody>
      </p:sp>
      <p:sp>
        <p:nvSpPr>
          <p:cNvPr id="4" name="Slide Number Placeholder 3"/>
          <p:cNvSpPr>
            <a:spLocks noGrp="1"/>
          </p:cNvSpPr>
          <p:nvPr>
            <p:ph type="sldNum" sz="quarter" idx="12"/>
          </p:nvPr>
        </p:nvSpPr>
        <p:spPr>
          <a:xfrm>
            <a:off x="11785282" y="6456343"/>
            <a:ext cx="381000" cy="365125"/>
          </a:xfrm>
        </p:spPr>
        <p:txBody>
          <a:bodyPr/>
          <a:lstStyle/>
          <a:p>
            <a:fld id="{48F63A3B-78C7-47BE-AE5E-E10140E04643}" type="slidenum">
              <a:rPr lang="en-US" b="1" smtClean="0">
                <a:solidFill>
                  <a:srgbClr val="C00000"/>
                </a:solidFill>
              </a:rPr>
              <a:t>7</a:t>
            </a:fld>
            <a:endParaRPr lang="en-US" b="1" dirty="0">
              <a:solidFill>
                <a:srgbClr val="C00000"/>
              </a:solidFill>
            </a:endParaRPr>
          </a:p>
        </p:txBody>
      </p:sp>
    </p:spTree>
    <p:extLst>
      <p:ext uri="{BB962C8B-B14F-4D97-AF65-F5344CB8AC3E}">
        <p14:creationId xmlns:p14="http://schemas.microsoft.com/office/powerpoint/2010/main" val="2915507777"/>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A20EA5-67F8-E6D6-1E84-705C93A6B93B}"/>
              </a:ext>
            </a:extLst>
          </p:cNvPr>
          <p:cNvSpPr>
            <a:spLocks noGrp="1"/>
          </p:cNvSpPr>
          <p:nvPr>
            <p:ph type="sldNum" sz="quarter" idx="12"/>
          </p:nvPr>
        </p:nvSpPr>
        <p:spPr/>
        <p:txBody>
          <a:bodyPr/>
          <a:lstStyle/>
          <a:p>
            <a:pPr>
              <a:defRPr/>
            </a:pPr>
            <a:fld id="{C92DB669-6FA0-4CF8-BF90-A0F226DEA8C9}" type="slidenum">
              <a:rPr lang="en-IN" altLang="en-US" smtClean="0"/>
              <a:pPr>
                <a:defRPr/>
              </a:pPr>
              <a:t>8</a:t>
            </a:fld>
            <a:endParaRPr lang="en-IN" altLang="en-US"/>
          </a:p>
        </p:txBody>
      </p:sp>
      <p:sp>
        <p:nvSpPr>
          <p:cNvPr id="3" name="Content Placeholder 2">
            <a:extLst>
              <a:ext uri="{FF2B5EF4-FFF2-40B4-BE49-F238E27FC236}">
                <a16:creationId xmlns:a16="http://schemas.microsoft.com/office/drawing/2014/main" id="{738886A1-F5AC-693E-F82A-853D24BE08E8}"/>
              </a:ext>
            </a:extLst>
          </p:cNvPr>
          <p:cNvSpPr txBox="1">
            <a:spLocks/>
          </p:cNvSpPr>
          <p:nvPr/>
        </p:nvSpPr>
        <p:spPr>
          <a:xfrm>
            <a:off x="6071320" y="377884"/>
            <a:ext cx="6120680" cy="6280132"/>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lgn="l">
              <a:buNone/>
            </a:pPr>
            <a:r>
              <a:rPr lang="en-IN" sz="2000" b="1" i="0" u="none" strike="noStrike" baseline="0" dirty="0">
                <a:solidFill>
                  <a:srgbClr val="FF0000"/>
                </a:solidFill>
                <a:latin typeface="Cambria" panose="02040503050406030204" pitchFamily="18" charset="0"/>
                <a:ea typeface="Cambria" panose="02040503050406030204" pitchFamily="18" charset="0"/>
              </a:rPr>
              <a:t>(ii) Margin of safety</a:t>
            </a:r>
            <a:endParaRPr lang="en-US" sz="2000" b="1" dirty="0">
              <a:solidFill>
                <a:srgbClr val="FF0000"/>
              </a:solidFill>
              <a:latin typeface="Cambria" panose="02040503050406030204" pitchFamily="18" charset="0"/>
              <a:ea typeface="Cambria" panose="02040503050406030204" pitchFamily="18" charset="0"/>
            </a:endParaRP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a:t>
            </a:r>
            <a:r>
              <a:rPr lang="en-IN" sz="2000" b="1" i="0" u="none" strike="noStrike" baseline="0" dirty="0">
                <a:solidFill>
                  <a:srgbClr val="FF0000"/>
                </a:solidFill>
                <a:latin typeface="Cambria" panose="02040503050406030204" pitchFamily="18" charset="0"/>
                <a:ea typeface="Cambria" panose="02040503050406030204" pitchFamily="18" charset="0"/>
              </a:rPr>
              <a:t>METHOD I</a:t>
            </a:r>
          </a:p>
          <a:p>
            <a:pPr marL="0" indent="0" algn="l">
              <a:buNone/>
            </a:pPr>
            <a:r>
              <a:rPr lang="en-US" sz="2000" b="1" i="0" u="none" strike="noStrike" baseline="0" dirty="0">
                <a:solidFill>
                  <a:srgbClr val="231F20"/>
                </a:solidFill>
                <a:latin typeface="Cambria" panose="02040503050406030204" pitchFamily="18" charset="0"/>
                <a:ea typeface="Cambria" panose="02040503050406030204" pitchFamily="18" charset="0"/>
              </a:rPr>
              <a:t>      </a:t>
            </a:r>
            <a:r>
              <a:rPr lang="en-US" sz="2000" b="1" i="0" u="none" strike="noStrike" baseline="0" dirty="0">
                <a:solidFill>
                  <a:srgbClr val="FF0000"/>
                </a:solidFill>
                <a:latin typeface="Cambria" panose="02040503050406030204" pitchFamily="18" charset="0"/>
                <a:ea typeface="Cambria" panose="02040503050406030204" pitchFamily="18" charset="0"/>
              </a:rPr>
              <a:t>M.S. = Sales – Break-even sales</a:t>
            </a:r>
          </a:p>
          <a:p>
            <a:pPr marL="0" indent="0" algn="l">
              <a:buNone/>
            </a:pPr>
            <a:r>
              <a:rPr lang="en-US" sz="2000" b="1" dirty="0">
                <a:solidFill>
                  <a:srgbClr val="231F20"/>
                </a:solidFill>
                <a:latin typeface="Cambria" panose="02040503050406030204" pitchFamily="18" charset="0"/>
                <a:ea typeface="Cambria" panose="02040503050406030204" pitchFamily="18" charset="0"/>
              </a:rPr>
              <a:t>      </a:t>
            </a:r>
            <a:r>
              <a:rPr lang="en-IN" sz="2000" b="1" i="0" u="none" strike="noStrike" baseline="0" dirty="0">
                <a:solidFill>
                  <a:srgbClr val="231F20"/>
                </a:solidFill>
                <a:latin typeface="Cambria" panose="02040503050406030204" pitchFamily="18" charset="0"/>
                <a:ea typeface="Cambria" panose="02040503050406030204" pitchFamily="18" charset="0"/>
              </a:rPr>
              <a:t>= 60,000 </a:t>
            </a:r>
            <a:r>
              <a:rPr lang="en-IN" sz="2000" b="1" dirty="0">
                <a:solidFill>
                  <a:srgbClr val="231F20"/>
                </a:solidFill>
                <a:latin typeface="Cambria" panose="02040503050406030204" pitchFamily="18" charset="0"/>
                <a:ea typeface="Cambria" panose="02040503050406030204" pitchFamily="18" charset="0"/>
              </a:rPr>
              <a:t>*</a:t>
            </a:r>
            <a:r>
              <a:rPr lang="en-IN" sz="2000" b="1" i="0" u="none" strike="noStrike" baseline="0" dirty="0">
                <a:solidFill>
                  <a:srgbClr val="231F20"/>
                </a:solidFill>
                <a:latin typeface="Cambria" panose="02040503050406030204" pitchFamily="18" charset="0"/>
                <a:ea typeface="Cambria" panose="02040503050406030204" pitchFamily="18" charset="0"/>
              </a:rPr>
              <a:t>200 – 40,00,000</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1,20,00,000 – 40,00,000 = Rs. 80,00,000</a:t>
            </a:r>
          </a:p>
          <a:p>
            <a:pPr marL="0" indent="0" algn="l">
              <a:buNone/>
            </a:pPr>
            <a:r>
              <a:rPr lang="en-IN" sz="2000" b="1" i="0" u="none" strike="noStrike" baseline="0" dirty="0">
                <a:solidFill>
                  <a:srgbClr val="FF0000"/>
                </a:solidFill>
                <a:latin typeface="Cambria" panose="02040503050406030204" pitchFamily="18" charset="0"/>
                <a:ea typeface="Cambria" panose="02040503050406030204" pitchFamily="18" charset="0"/>
              </a:rPr>
              <a:t>METHOD II</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a:t>
            </a:r>
            <a:r>
              <a:rPr lang="en-IN" sz="2000" b="1" i="0" u="none" strike="noStrike" baseline="0" dirty="0">
                <a:solidFill>
                  <a:srgbClr val="FF0000"/>
                </a:solidFill>
                <a:latin typeface="Cambria" panose="02040503050406030204" pitchFamily="18" charset="0"/>
                <a:ea typeface="Cambria" panose="02040503050406030204" pitchFamily="18" charset="0"/>
              </a:rPr>
              <a:t>M.S. = Profit</a:t>
            </a:r>
            <a:r>
              <a:rPr lang="en-IN" sz="2000" b="1" dirty="0">
                <a:solidFill>
                  <a:srgbClr val="FF0000"/>
                </a:solidFill>
                <a:latin typeface="Cambria" panose="02040503050406030204" pitchFamily="18" charset="0"/>
                <a:ea typeface="Cambria" panose="02040503050406030204" pitchFamily="18" charset="0"/>
              </a:rPr>
              <a:t>/</a:t>
            </a:r>
            <a:r>
              <a:rPr lang="en-IN" sz="2000" b="1" i="0" u="none" strike="noStrike" baseline="0" dirty="0">
                <a:solidFill>
                  <a:srgbClr val="FF0000"/>
                </a:solidFill>
                <a:latin typeface="Cambria" panose="02040503050406030204" pitchFamily="18" charset="0"/>
                <a:ea typeface="Cambria" panose="02040503050406030204" pitchFamily="18" charset="0"/>
              </a:rPr>
              <a:t>Contribution * Sales</a:t>
            </a:r>
          </a:p>
          <a:p>
            <a:pPr marL="0" indent="0" algn="l">
              <a:buNone/>
            </a:pPr>
            <a:r>
              <a:rPr lang="en-US" sz="2000" b="1" i="0" u="none" strike="noStrike" baseline="0" dirty="0">
                <a:solidFill>
                  <a:srgbClr val="231F20"/>
                </a:solidFill>
                <a:latin typeface="Cambria" panose="02040503050406030204" pitchFamily="18" charset="0"/>
                <a:ea typeface="Cambria" panose="02040503050406030204" pitchFamily="18" charset="0"/>
              </a:rPr>
              <a:t>     </a:t>
            </a:r>
            <a:r>
              <a:rPr lang="en-US" sz="2000" b="1" i="0" u="none" strike="noStrike" baseline="0" dirty="0">
                <a:solidFill>
                  <a:srgbClr val="FF0000"/>
                </a:solidFill>
                <a:latin typeface="Cambria" panose="02040503050406030204" pitchFamily="18" charset="0"/>
                <a:ea typeface="Cambria" panose="02040503050406030204" pitchFamily="18" charset="0"/>
              </a:rPr>
              <a:t>Profit = Sales – (</a:t>
            </a:r>
            <a:r>
              <a:rPr lang="en-US" sz="2000" b="1" i="1" u="none" strike="noStrike" baseline="0" dirty="0">
                <a:solidFill>
                  <a:srgbClr val="FF0000"/>
                </a:solidFill>
                <a:latin typeface="Cambria" panose="02040503050406030204" pitchFamily="18" charset="0"/>
                <a:ea typeface="Cambria" panose="02040503050406030204" pitchFamily="18" charset="0"/>
              </a:rPr>
              <a:t>FC </a:t>
            </a:r>
            <a:r>
              <a:rPr lang="en-US" sz="2000" b="1" i="0" u="none" strike="noStrike" baseline="0" dirty="0">
                <a:solidFill>
                  <a:srgbClr val="FF0000"/>
                </a:solidFill>
                <a:latin typeface="Cambria" panose="02040503050406030204" pitchFamily="18" charset="0"/>
                <a:ea typeface="Cambria" panose="02040503050406030204" pitchFamily="18" charset="0"/>
              </a:rPr>
              <a:t>+ </a:t>
            </a:r>
            <a:r>
              <a:rPr lang="en-US" sz="2000" b="1" i="1" u="none" strike="noStrike" baseline="0" dirty="0">
                <a:solidFill>
                  <a:srgbClr val="FF0000"/>
                </a:solidFill>
                <a:latin typeface="Cambria" panose="02040503050406030204" pitchFamily="18" charset="0"/>
                <a:ea typeface="Cambria" panose="02040503050406030204" pitchFamily="18" charset="0"/>
              </a:rPr>
              <a:t>v </a:t>
            </a:r>
            <a:r>
              <a:rPr lang="en-US" sz="2000" b="1" i="0" u="none" strike="noStrike" baseline="0" dirty="0">
                <a:solidFill>
                  <a:srgbClr val="FF0000"/>
                </a:solidFill>
                <a:latin typeface="Cambria" panose="02040503050406030204" pitchFamily="18" charset="0"/>
                <a:ea typeface="Cambria" panose="02040503050406030204" pitchFamily="18" charset="0"/>
              </a:rPr>
              <a:t> </a:t>
            </a:r>
            <a:r>
              <a:rPr lang="en-US" sz="2000" b="1" i="1" u="none" strike="noStrike" baseline="0" dirty="0">
                <a:solidFill>
                  <a:srgbClr val="FF0000"/>
                </a:solidFill>
                <a:latin typeface="Cambria" panose="02040503050406030204" pitchFamily="18" charset="0"/>
                <a:ea typeface="Cambria" panose="02040503050406030204" pitchFamily="18" charset="0"/>
              </a:rPr>
              <a:t>Q</a:t>
            </a:r>
            <a:r>
              <a:rPr lang="en-US" sz="2000" b="1" i="0" u="none" strike="noStrike" baseline="0" dirty="0">
                <a:solidFill>
                  <a:srgbClr val="FF0000"/>
                </a:solidFill>
                <a:latin typeface="Cambria" panose="02040503050406030204" pitchFamily="18" charset="0"/>
                <a:ea typeface="Cambria" panose="02040503050406030204" pitchFamily="18" charset="0"/>
              </a:rPr>
              <a:t>)</a:t>
            </a:r>
          </a:p>
          <a:p>
            <a:pPr algn="l"/>
            <a:r>
              <a:rPr lang="en-IN" sz="2000" b="1" i="0" u="none" strike="noStrike" baseline="0" dirty="0">
                <a:solidFill>
                  <a:srgbClr val="231F20"/>
                </a:solidFill>
                <a:latin typeface="Cambria" panose="02040503050406030204" pitchFamily="18" charset="0"/>
                <a:ea typeface="Cambria" panose="02040503050406030204" pitchFamily="18" charset="0"/>
              </a:rPr>
              <a:t>= 60,000 </a:t>
            </a:r>
            <a:r>
              <a:rPr lang="en-IN" sz="2000" b="1" dirty="0">
                <a:solidFill>
                  <a:srgbClr val="231F20"/>
                </a:solidFill>
                <a:latin typeface="Cambria" panose="02040503050406030204" pitchFamily="18" charset="0"/>
                <a:ea typeface="Cambria" panose="02040503050406030204" pitchFamily="18" charset="0"/>
              </a:rPr>
              <a:t>*</a:t>
            </a:r>
            <a:r>
              <a:rPr lang="en-IN" sz="2000" b="1" i="0" u="none" strike="noStrike" baseline="0" dirty="0">
                <a:solidFill>
                  <a:srgbClr val="231F20"/>
                </a:solidFill>
                <a:latin typeface="Cambria" panose="02040503050406030204" pitchFamily="18" charset="0"/>
                <a:ea typeface="Cambria" panose="02040503050406030204" pitchFamily="18" charset="0"/>
              </a:rPr>
              <a:t>200 – (20,00,000 + 100 * 60,000)</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1,20,00,000 – 80,00,000 = Rs. 40,00,000</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M.S. =</a:t>
            </a:r>
            <a:r>
              <a:rPr lang="en-IN" sz="2000" b="1" i="0" u="none" strike="noStrike" baseline="0" dirty="0">
                <a:solidFill>
                  <a:srgbClr val="000000"/>
                </a:solidFill>
                <a:latin typeface="Cambria" panose="02040503050406030204" pitchFamily="18" charset="0"/>
                <a:ea typeface="Cambria" panose="02040503050406030204" pitchFamily="18" charset="0"/>
              </a:rPr>
              <a:t>40,00,000</a:t>
            </a:r>
            <a:r>
              <a:rPr lang="en-IN" sz="2000" b="1" dirty="0">
                <a:solidFill>
                  <a:srgbClr val="000000"/>
                </a:solidFill>
                <a:latin typeface="Cambria" panose="02040503050406030204" pitchFamily="18" charset="0"/>
                <a:ea typeface="Cambria" panose="02040503050406030204" pitchFamily="18" charset="0"/>
              </a:rPr>
              <a:t>/</a:t>
            </a:r>
            <a:r>
              <a:rPr lang="en-IN" sz="2000" b="1" i="0" u="none" strike="noStrike" baseline="0" dirty="0">
                <a:solidFill>
                  <a:srgbClr val="000000"/>
                </a:solidFill>
                <a:latin typeface="Cambria" panose="02040503050406030204" pitchFamily="18" charset="0"/>
                <a:ea typeface="Cambria" panose="02040503050406030204" pitchFamily="18" charset="0"/>
              </a:rPr>
              <a:t>60,00,000 *</a:t>
            </a:r>
            <a:r>
              <a:rPr lang="en-IN" sz="2000" b="1" i="0" u="none" strike="noStrike" baseline="0" dirty="0">
                <a:solidFill>
                  <a:srgbClr val="231F20"/>
                </a:solidFill>
                <a:latin typeface="Cambria" panose="02040503050406030204" pitchFamily="18" charset="0"/>
                <a:ea typeface="Cambria" panose="02040503050406030204" pitchFamily="18" charset="0"/>
              </a:rPr>
              <a:t>1,20,00,000 </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Rs. 80,00,000</a:t>
            </a:r>
          </a:p>
          <a:p>
            <a:pPr marL="0" indent="0" algn="l">
              <a:buNone/>
            </a:pPr>
            <a:r>
              <a:rPr lang="en-US" sz="2000" b="1" i="0" u="none" strike="noStrike" baseline="0" dirty="0">
                <a:solidFill>
                  <a:srgbClr val="FF0000"/>
                </a:solidFill>
                <a:latin typeface="Cambria" panose="02040503050406030204" pitchFamily="18" charset="0"/>
                <a:ea typeface="Cambria" panose="02040503050406030204" pitchFamily="18" charset="0"/>
              </a:rPr>
              <a:t>M.S. as a per cent of sales </a:t>
            </a:r>
            <a:r>
              <a:rPr lang="en-US" sz="2000" b="1" dirty="0">
                <a:solidFill>
                  <a:srgbClr val="FF0000"/>
                </a:solidFill>
                <a:latin typeface="Cambria" panose="02040503050406030204" pitchFamily="18" charset="0"/>
                <a:ea typeface="Cambria" panose="02040503050406030204" pitchFamily="18" charset="0"/>
              </a:rPr>
              <a:t>= (M.S./Sales)*100</a:t>
            </a:r>
          </a:p>
          <a:p>
            <a:pPr marL="0" indent="0" algn="l">
              <a:buNone/>
            </a:pPr>
            <a:r>
              <a:rPr lang="en-IN" sz="2000" b="1" i="0" u="none" strike="noStrike" baseline="0" dirty="0">
                <a:solidFill>
                  <a:srgbClr val="000000"/>
                </a:solidFill>
                <a:latin typeface="Cambria" panose="02040503050406030204" pitchFamily="18" charset="0"/>
                <a:ea typeface="Cambria" panose="02040503050406030204" pitchFamily="18" charset="0"/>
              </a:rPr>
              <a:t>       = 80,00,000</a:t>
            </a:r>
            <a:r>
              <a:rPr lang="en-IN" sz="2000" b="1" dirty="0">
                <a:solidFill>
                  <a:srgbClr val="000000"/>
                </a:solidFill>
                <a:latin typeface="Cambria" panose="02040503050406030204" pitchFamily="18" charset="0"/>
                <a:ea typeface="Cambria" panose="02040503050406030204" pitchFamily="18" charset="0"/>
              </a:rPr>
              <a:t>/ </a:t>
            </a:r>
            <a:r>
              <a:rPr lang="en-IN" sz="2000" b="1" i="0" u="none" strike="noStrike" baseline="0" dirty="0">
                <a:solidFill>
                  <a:srgbClr val="000000"/>
                </a:solidFill>
                <a:latin typeface="Cambria" panose="02040503050406030204" pitchFamily="18" charset="0"/>
                <a:ea typeface="Cambria" panose="02040503050406030204" pitchFamily="18" charset="0"/>
              </a:rPr>
              <a:t>1,20,00,000 *</a:t>
            </a:r>
            <a:r>
              <a:rPr lang="en-IN" sz="2000" b="1" i="0" u="none" strike="noStrike" baseline="0" dirty="0">
                <a:solidFill>
                  <a:srgbClr val="231F20"/>
                </a:solidFill>
                <a:latin typeface="Cambria" panose="02040503050406030204" pitchFamily="18" charset="0"/>
                <a:ea typeface="Cambria" panose="02040503050406030204" pitchFamily="18" charset="0"/>
              </a:rPr>
              <a:t>100   </a:t>
            </a:r>
          </a:p>
          <a:p>
            <a:pPr marL="0" indent="0" algn="l">
              <a:buNone/>
            </a:pPr>
            <a:r>
              <a:rPr lang="en-IN" sz="2000" b="1" dirty="0">
                <a:solidFill>
                  <a:srgbClr val="231F20"/>
                </a:solidFill>
                <a:latin typeface="Cambria" panose="02040503050406030204" pitchFamily="18" charset="0"/>
                <a:ea typeface="Cambria" panose="02040503050406030204" pitchFamily="18" charset="0"/>
              </a:rPr>
              <a:t>       </a:t>
            </a:r>
            <a:r>
              <a:rPr lang="en-IN" sz="2000" b="1" i="0" u="none" strike="noStrike" baseline="0" dirty="0">
                <a:solidFill>
                  <a:srgbClr val="231F20"/>
                </a:solidFill>
                <a:latin typeface="Cambria" panose="02040503050406030204" pitchFamily="18" charset="0"/>
                <a:ea typeface="Cambria" panose="02040503050406030204" pitchFamily="18" charset="0"/>
              </a:rPr>
              <a:t>= 67%</a:t>
            </a:r>
            <a:endParaRPr lang="en-US" sz="2000" b="1" kern="0" dirty="0">
              <a:solidFill>
                <a:srgbClr val="231F20"/>
              </a:solidFill>
              <a:latin typeface="Cambria" panose="02040503050406030204" pitchFamily="18" charset="0"/>
              <a:ea typeface="Cambria" panose="02040503050406030204" pitchFamily="18" charset="0"/>
            </a:endParaRPr>
          </a:p>
        </p:txBody>
      </p:sp>
      <p:sp>
        <p:nvSpPr>
          <p:cNvPr id="4" name="Content Placeholder 2">
            <a:extLst>
              <a:ext uri="{FF2B5EF4-FFF2-40B4-BE49-F238E27FC236}">
                <a16:creationId xmlns:a16="http://schemas.microsoft.com/office/drawing/2014/main" id="{E6A22C2D-0914-F893-BA32-55888F843160}"/>
              </a:ext>
            </a:extLst>
          </p:cNvPr>
          <p:cNvSpPr txBox="1">
            <a:spLocks/>
          </p:cNvSpPr>
          <p:nvPr/>
        </p:nvSpPr>
        <p:spPr>
          <a:xfrm>
            <a:off x="119336" y="334992"/>
            <a:ext cx="5851852" cy="6188016"/>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lgn="l">
              <a:buNone/>
            </a:pPr>
            <a:r>
              <a:rPr lang="en-IN" sz="2000" b="1" i="1" u="none" strike="noStrike" baseline="0" dirty="0">
                <a:solidFill>
                  <a:srgbClr val="231F20"/>
                </a:solidFill>
                <a:latin typeface="Cambria" panose="02040503050406030204" pitchFamily="18" charset="0"/>
                <a:ea typeface="Cambria" panose="02040503050406030204" pitchFamily="18" charset="0"/>
              </a:rPr>
              <a:t>Solution</a:t>
            </a:r>
          </a:p>
          <a:p>
            <a:pPr marL="0" indent="0" algn="l">
              <a:buNone/>
            </a:pPr>
            <a:r>
              <a:rPr lang="en-US" sz="2000" b="1" i="0" u="none" strike="noStrike" baseline="0" dirty="0">
                <a:solidFill>
                  <a:srgbClr val="231F20"/>
                </a:solidFill>
                <a:latin typeface="Cambria" panose="02040503050406030204" pitchFamily="18" charset="0"/>
                <a:ea typeface="Cambria" panose="02040503050406030204" pitchFamily="18" charset="0"/>
              </a:rPr>
              <a:t>      Fixed cost (</a:t>
            </a:r>
            <a:r>
              <a:rPr lang="en-US" sz="2000" b="1" i="1" u="none" strike="noStrike" baseline="0" dirty="0">
                <a:solidFill>
                  <a:srgbClr val="231F20"/>
                </a:solidFill>
                <a:latin typeface="Cambria" panose="02040503050406030204" pitchFamily="18" charset="0"/>
                <a:ea typeface="Cambria" panose="02040503050406030204" pitchFamily="18" charset="0"/>
              </a:rPr>
              <a:t>FC</a:t>
            </a:r>
            <a:r>
              <a:rPr lang="en-US" sz="2000" b="1" i="0" u="none" strike="noStrike" baseline="0" dirty="0">
                <a:solidFill>
                  <a:srgbClr val="231F20"/>
                </a:solidFill>
                <a:latin typeface="Cambria" panose="02040503050406030204" pitchFamily="18" charset="0"/>
                <a:ea typeface="Cambria" panose="02040503050406030204" pitchFamily="18" charset="0"/>
              </a:rPr>
              <a:t>) = Rs. 20,00,000</a:t>
            </a:r>
          </a:p>
          <a:p>
            <a:pPr marL="0" indent="0" algn="l">
              <a:buNone/>
            </a:pPr>
            <a:r>
              <a:rPr lang="en-US" sz="2000" b="1" i="0" u="none" strike="noStrike" baseline="0" dirty="0">
                <a:solidFill>
                  <a:srgbClr val="231F20"/>
                </a:solidFill>
                <a:latin typeface="Cambria" panose="02040503050406030204" pitchFamily="18" charset="0"/>
                <a:ea typeface="Cambria" panose="02040503050406030204" pitchFamily="18" charset="0"/>
              </a:rPr>
              <a:t>      Variable cost per unit (</a:t>
            </a:r>
            <a:r>
              <a:rPr lang="en-US" sz="2000" b="1" i="1" u="none" strike="noStrike" baseline="0" dirty="0">
                <a:solidFill>
                  <a:srgbClr val="231F20"/>
                </a:solidFill>
                <a:latin typeface="Cambria" panose="02040503050406030204" pitchFamily="18" charset="0"/>
                <a:ea typeface="Cambria" panose="02040503050406030204" pitchFamily="18" charset="0"/>
              </a:rPr>
              <a:t>v</a:t>
            </a:r>
            <a:r>
              <a:rPr lang="en-US" sz="2000" b="1" i="0" u="none" strike="noStrike" baseline="0" dirty="0">
                <a:solidFill>
                  <a:srgbClr val="231F20"/>
                </a:solidFill>
                <a:latin typeface="Cambria" panose="02040503050406030204" pitchFamily="18" charset="0"/>
                <a:ea typeface="Cambria" panose="02040503050406030204" pitchFamily="18" charset="0"/>
              </a:rPr>
              <a:t>) = Rs. 100</a:t>
            </a:r>
          </a:p>
          <a:p>
            <a:pPr marL="0" indent="0" algn="l">
              <a:buNone/>
            </a:pPr>
            <a:r>
              <a:rPr lang="en-US" sz="2000" b="1" i="0" u="none" strike="noStrike" baseline="0" dirty="0">
                <a:solidFill>
                  <a:srgbClr val="231F20"/>
                </a:solidFill>
                <a:latin typeface="Cambria" panose="02040503050406030204" pitchFamily="18" charset="0"/>
                <a:ea typeface="Cambria" panose="02040503050406030204" pitchFamily="18" charset="0"/>
              </a:rPr>
              <a:t>       Selling price per unit (</a:t>
            </a:r>
            <a:r>
              <a:rPr lang="en-US" sz="2000" b="1" i="1" u="none" strike="noStrike" baseline="0" dirty="0">
                <a:solidFill>
                  <a:srgbClr val="231F20"/>
                </a:solidFill>
                <a:latin typeface="Cambria" panose="02040503050406030204" pitchFamily="18" charset="0"/>
                <a:ea typeface="Cambria" panose="02040503050406030204" pitchFamily="18" charset="0"/>
              </a:rPr>
              <a:t>s</a:t>
            </a:r>
            <a:r>
              <a:rPr lang="en-US" sz="2000" b="1" i="0" u="none" strike="noStrike" baseline="0" dirty="0">
                <a:solidFill>
                  <a:srgbClr val="231F20"/>
                </a:solidFill>
                <a:latin typeface="Cambria" panose="02040503050406030204" pitchFamily="18" charset="0"/>
                <a:ea typeface="Cambria" panose="02040503050406030204" pitchFamily="18" charset="0"/>
              </a:rPr>
              <a:t>) = Rs. 200</a:t>
            </a:r>
          </a:p>
          <a:p>
            <a:pPr marL="0" indent="0" algn="l">
              <a:buNone/>
            </a:pPr>
            <a:r>
              <a:rPr lang="en-IN" sz="2000" b="1" dirty="0">
                <a:solidFill>
                  <a:srgbClr val="FF0000"/>
                </a:solidFill>
                <a:latin typeface="Cambria" panose="02040503050406030204" pitchFamily="18" charset="0"/>
                <a:ea typeface="Cambria" panose="02040503050406030204" pitchFamily="18" charset="0"/>
              </a:rPr>
              <a:t>(a) Break-even quantity = FC/s-v</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20,00,000/100 = 20,000 units</a:t>
            </a:r>
          </a:p>
          <a:p>
            <a:pPr marL="0" indent="0" algn="l">
              <a:buNone/>
            </a:pPr>
            <a:r>
              <a:rPr lang="en-IN" sz="2000" b="1" i="0" u="none" strike="noStrike" baseline="0" dirty="0">
                <a:solidFill>
                  <a:srgbClr val="FF0000"/>
                </a:solidFill>
                <a:latin typeface="Cambria" panose="02040503050406030204" pitchFamily="18" charset="0"/>
                <a:ea typeface="Cambria" panose="02040503050406030204" pitchFamily="18" charset="0"/>
              </a:rPr>
              <a:t>(b) Break-even sales = [</a:t>
            </a:r>
            <a:r>
              <a:rPr lang="en-IN" sz="2000" b="1" i="1" u="none" strike="noStrike" baseline="0" dirty="0">
                <a:solidFill>
                  <a:srgbClr val="FF0000"/>
                </a:solidFill>
                <a:latin typeface="Cambria" panose="02040503050406030204" pitchFamily="18" charset="0"/>
                <a:ea typeface="Cambria" panose="02040503050406030204" pitchFamily="18" charset="0"/>
              </a:rPr>
              <a:t>FC/s-v] *s </a:t>
            </a:r>
            <a:r>
              <a:rPr lang="en-IN" sz="2000" b="1" i="0" u="none" strike="noStrike" baseline="0" dirty="0">
                <a:solidFill>
                  <a:srgbClr val="FF0000"/>
                </a:solidFill>
                <a:latin typeface="Cambria" panose="02040503050406030204" pitchFamily="18" charset="0"/>
                <a:ea typeface="Cambria" panose="02040503050406030204" pitchFamily="18" charset="0"/>
              </a:rPr>
              <a:t>(Rs.)</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a:t>
            </a:r>
            <a:r>
              <a:rPr lang="en-IN" sz="2000" b="1" i="0" u="none" strike="noStrike" baseline="0" dirty="0">
                <a:solidFill>
                  <a:srgbClr val="000000"/>
                </a:solidFill>
                <a:latin typeface="Cambria" panose="02040503050406030204" pitchFamily="18" charset="0"/>
                <a:ea typeface="Cambria" panose="02040503050406030204" pitchFamily="18" charset="0"/>
              </a:rPr>
              <a:t>20 00 000/100 * 200</a:t>
            </a:r>
          </a:p>
          <a:p>
            <a:pPr marL="0" indent="0" algn="l">
              <a:buNone/>
            </a:pPr>
            <a:r>
              <a:rPr lang="en-IN" sz="2000" b="1" i="0" u="none" strike="noStrike" baseline="0" dirty="0">
                <a:solidFill>
                  <a:srgbClr val="000000"/>
                </a:solidFill>
                <a:latin typeface="Cambria" panose="02040503050406030204" pitchFamily="18" charset="0"/>
                <a:ea typeface="Cambria" panose="02040503050406030204" pitchFamily="18" charset="0"/>
              </a:rPr>
              <a:t>	= </a:t>
            </a:r>
            <a:r>
              <a:rPr lang="en-IN" sz="2000" b="1" i="0" u="none" strike="noStrike" baseline="0" dirty="0">
                <a:solidFill>
                  <a:srgbClr val="231F20"/>
                </a:solidFill>
                <a:latin typeface="Cambria" panose="02040503050406030204" pitchFamily="18" charset="0"/>
                <a:ea typeface="Cambria" panose="02040503050406030204" pitchFamily="18" charset="0"/>
              </a:rPr>
              <a:t>Rs. 40,00,000</a:t>
            </a:r>
            <a:endParaRPr lang="en-IN" sz="2000" b="1" i="0" u="none" strike="noStrike" baseline="0" dirty="0">
              <a:solidFill>
                <a:srgbClr val="000000"/>
              </a:solidFill>
              <a:latin typeface="Cambria" panose="02040503050406030204" pitchFamily="18" charset="0"/>
              <a:ea typeface="Cambria" panose="02040503050406030204" pitchFamily="18" charset="0"/>
            </a:endParaRPr>
          </a:p>
          <a:p>
            <a:pPr marL="0" indent="0" algn="l">
              <a:buNone/>
            </a:pPr>
            <a:r>
              <a:rPr lang="en-US" sz="2000" b="1" i="0" u="none" strike="noStrike" baseline="0" dirty="0">
                <a:solidFill>
                  <a:srgbClr val="FF0000"/>
                </a:solidFill>
                <a:latin typeface="Cambria" panose="02040503050406030204" pitchFamily="18" charset="0"/>
                <a:ea typeface="Cambria" panose="02040503050406030204" pitchFamily="18" charset="0"/>
              </a:rPr>
              <a:t>(c) (</a:t>
            </a:r>
            <a:r>
              <a:rPr lang="en-US" sz="2000" b="1" i="0" u="none" strike="noStrike" baseline="0" dirty="0" err="1">
                <a:solidFill>
                  <a:srgbClr val="FF0000"/>
                </a:solidFill>
                <a:latin typeface="Cambria" panose="02040503050406030204" pitchFamily="18" charset="0"/>
                <a:ea typeface="Cambria" panose="02040503050406030204" pitchFamily="18" charset="0"/>
              </a:rPr>
              <a:t>i</a:t>
            </a:r>
            <a:r>
              <a:rPr lang="en-US" sz="2000" b="1" i="0" u="none" strike="noStrike" baseline="0" dirty="0">
                <a:solidFill>
                  <a:srgbClr val="FF0000"/>
                </a:solidFill>
                <a:latin typeface="Cambria" panose="02040503050406030204" pitchFamily="18" charset="0"/>
                <a:ea typeface="Cambria" panose="02040503050406030204" pitchFamily="18" charset="0"/>
              </a:rPr>
              <a:t>) Contribution = Sales – Variable cost</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a:t>
            </a:r>
            <a:r>
              <a:rPr lang="en-IN" sz="2000" b="1" i="1" u="none" strike="noStrike" baseline="0" dirty="0">
                <a:solidFill>
                  <a:srgbClr val="231F20"/>
                </a:solidFill>
                <a:latin typeface="Cambria" panose="02040503050406030204" pitchFamily="18" charset="0"/>
                <a:ea typeface="Cambria" panose="02040503050406030204" pitchFamily="18" charset="0"/>
              </a:rPr>
              <a:t>s </a:t>
            </a:r>
            <a:r>
              <a:rPr lang="en-IN" sz="2000" b="1" dirty="0">
                <a:solidFill>
                  <a:srgbClr val="231F20"/>
                </a:solidFill>
                <a:latin typeface="Cambria" panose="02040503050406030204" pitchFamily="18" charset="0"/>
                <a:ea typeface="Cambria" panose="02040503050406030204" pitchFamily="18" charset="0"/>
              </a:rPr>
              <a:t>*</a:t>
            </a:r>
            <a:r>
              <a:rPr lang="en-IN" sz="2000" b="1" i="1" u="none" strike="noStrike" baseline="0" dirty="0">
                <a:solidFill>
                  <a:srgbClr val="231F20"/>
                </a:solidFill>
                <a:latin typeface="Cambria" panose="02040503050406030204" pitchFamily="18" charset="0"/>
                <a:ea typeface="Cambria" panose="02040503050406030204" pitchFamily="18" charset="0"/>
              </a:rPr>
              <a:t>Q </a:t>
            </a:r>
            <a:r>
              <a:rPr lang="en-IN" sz="2000" b="1" i="0" u="none" strike="noStrike" baseline="0" dirty="0">
                <a:solidFill>
                  <a:srgbClr val="231F20"/>
                </a:solidFill>
                <a:latin typeface="Cambria" panose="02040503050406030204" pitchFamily="18" charset="0"/>
                <a:ea typeface="Cambria" panose="02040503050406030204" pitchFamily="18" charset="0"/>
              </a:rPr>
              <a:t>– </a:t>
            </a:r>
            <a:r>
              <a:rPr lang="en-IN" sz="2000" b="1" i="1" u="none" strike="noStrike" baseline="0" dirty="0">
                <a:solidFill>
                  <a:srgbClr val="231F20"/>
                </a:solidFill>
                <a:latin typeface="Cambria" panose="02040503050406030204" pitchFamily="18" charset="0"/>
                <a:ea typeface="Cambria" panose="02040503050406030204" pitchFamily="18" charset="0"/>
              </a:rPr>
              <a:t>v </a:t>
            </a:r>
            <a:r>
              <a:rPr lang="en-IN" sz="2000" b="1" dirty="0">
                <a:solidFill>
                  <a:srgbClr val="231F20"/>
                </a:solidFill>
                <a:latin typeface="Cambria" panose="02040503050406030204" pitchFamily="18" charset="0"/>
                <a:ea typeface="Cambria" panose="02040503050406030204" pitchFamily="18" charset="0"/>
              </a:rPr>
              <a:t>*</a:t>
            </a:r>
            <a:r>
              <a:rPr lang="en-IN" sz="2000" b="1" i="1" u="none" strike="noStrike" baseline="0" dirty="0">
                <a:solidFill>
                  <a:srgbClr val="231F20"/>
                </a:solidFill>
                <a:latin typeface="Cambria" panose="02040503050406030204" pitchFamily="18" charset="0"/>
                <a:ea typeface="Cambria" panose="02040503050406030204" pitchFamily="18" charset="0"/>
              </a:rPr>
              <a:t>Q</a:t>
            </a:r>
          </a:p>
          <a:p>
            <a:pPr marL="0" indent="0" algn="l">
              <a:buNone/>
            </a:pPr>
            <a:r>
              <a:rPr lang="en-IN" sz="2000" b="1" dirty="0">
                <a:solidFill>
                  <a:srgbClr val="231F20"/>
                </a:solidFill>
                <a:latin typeface="Cambria" panose="02040503050406030204" pitchFamily="18" charset="0"/>
                <a:ea typeface="Cambria" panose="02040503050406030204" pitchFamily="18" charset="0"/>
              </a:rPr>
              <a:t>      </a:t>
            </a:r>
            <a:r>
              <a:rPr lang="en-IN" sz="2000" b="1" i="0" u="none" strike="noStrike" baseline="0" dirty="0">
                <a:solidFill>
                  <a:srgbClr val="231F20"/>
                </a:solidFill>
                <a:latin typeface="Cambria" panose="02040503050406030204" pitchFamily="18" charset="0"/>
                <a:ea typeface="Cambria" panose="02040503050406030204" pitchFamily="18" charset="0"/>
              </a:rPr>
              <a:t>= 200 </a:t>
            </a:r>
            <a:r>
              <a:rPr lang="en-IN" sz="2000" b="1" dirty="0">
                <a:solidFill>
                  <a:srgbClr val="231F20"/>
                </a:solidFill>
                <a:latin typeface="Cambria" panose="02040503050406030204" pitchFamily="18" charset="0"/>
                <a:ea typeface="Cambria" panose="02040503050406030204" pitchFamily="18" charset="0"/>
              </a:rPr>
              <a:t>*</a:t>
            </a:r>
            <a:r>
              <a:rPr lang="en-IN" sz="2000" b="1" i="0" u="none" strike="noStrike" baseline="0" dirty="0">
                <a:solidFill>
                  <a:srgbClr val="231F20"/>
                </a:solidFill>
                <a:latin typeface="Cambria" panose="02040503050406030204" pitchFamily="18" charset="0"/>
                <a:ea typeface="Cambria" panose="02040503050406030204" pitchFamily="18" charset="0"/>
              </a:rPr>
              <a:t>60,000 – 100 </a:t>
            </a:r>
            <a:r>
              <a:rPr lang="en-IN" sz="2000" b="1" dirty="0">
                <a:solidFill>
                  <a:srgbClr val="231F20"/>
                </a:solidFill>
                <a:latin typeface="Cambria" panose="02040503050406030204" pitchFamily="18" charset="0"/>
                <a:ea typeface="Cambria" panose="02040503050406030204" pitchFamily="18" charset="0"/>
              </a:rPr>
              <a:t>*</a:t>
            </a:r>
            <a:r>
              <a:rPr lang="en-IN" sz="2000" b="1" i="0" u="none" strike="noStrike" baseline="0" dirty="0">
                <a:solidFill>
                  <a:srgbClr val="231F20"/>
                </a:solidFill>
                <a:latin typeface="Cambria" panose="02040503050406030204" pitchFamily="18" charset="0"/>
                <a:ea typeface="Cambria" panose="02040503050406030204" pitchFamily="18" charset="0"/>
              </a:rPr>
              <a:t>60,000</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1,20,00,000 – 60,00,000</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Rs. 60,00,000</a:t>
            </a:r>
            <a:endParaRPr lang="en-IN" sz="2000" b="1" kern="0" dirty="0">
              <a:solidFill>
                <a:srgbClr val="002060"/>
              </a:solidFill>
              <a:latin typeface="Cambria" panose="02040503050406030204" pitchFamily="18" charset="0"/>
              <a:ea typeface="Cambria" panose="02040503050406030204" pitchFamily="18" charset="0"/>
            </a:endParaRPr>
          </a:p>
          <a:p>
            <a:pPr algn="l"/>
            <a:endParaRPr lang="en-IN" sz="1800" b="0" i="0" u="none" strike="noStrike" baseline="0" dirty="0">
              <a:solidFill>
                <a:srgbClr val="231F20"/>
              </a:solidFill>
              <a:latin typeface="Times New Roman" panose="02020603050405020304" pitchFamily="18" charset="0"/>
            </a:endParaRPr>
          </a:p>
        </p:txBody>
      </p:sp>
    </p:spTree>
    <p:extLst>
      <p:ext uri="{BB962C8B-B14F-4D97-AF65-F5344CB8AC3E}">
        <p14:creationId xmlns:p14="http://schemas.microsoft.com/office/powerpoint/2010/main" val="457758488"/>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B07A1A-AEFF-C372-39CF-A50B18B95315}"/>
              </a:ext>
            </a:extLst>
          </p:cNvPr>
          <p:cNvSpPr>
            <a:spLocks noGrp="1"/>
          </p:cNvSpPr>
          <p:nvPr>
            <p:ph type="sldNum" sz="quarter" idx="12"/>
          </p:nvPr>
        </p:nvSpPr>
        <p:spPr/>
        <p:txBody>
          <a:bodyPr/>
          <a:lstStyle/>
          <a:p>
            <a:pPr>
              <a:defRPr/>
            </a:pPr>
            <a:fld id="{C92DB669-6FA0-4CF8-BF90-A0F226DEA8C9}" type="slidenum">
              <a:rPr lang="en-IN" altLang="en-US" smtClean="0"/>
              <a:pPr>
                <a:defRPr/>
              </a:pPr>
              <a:t>9</a:t>
            </a:fld>
            <a:endParaRPr lang="en-IN" altLang="en-US" dirty="0"/>
          </a:p>
        </p:txBody>
      </p:sp>
      <p:sp>
        <p:nvSpPr>
          <p:cNvPr id="4" name="TextBox 3">
            <a:extLst>
              <a:ext uri="{FF2B5EF4-FFF2-40B4-BE49-F238E27FC236}">
                <a16:creationId xmlns:a16="http://schemas.microsoft.com/office/drawing/2014/main" id="{FAFEC01A-585B-677D-71CD-A98D68B7EB8E}"/>
              </a:ext>
            </a:extLst>
          </p:cNvPr>
          <p:cNvSpPr txBox="1"/>
          <p:nvPr/>
        </p:nvSpPr>
        <p:spPr>
          <a:xfrm>
            <a:off x="263352" y="263090"/>
            <a:ext cx="7914592" cy="584775"/>
          </a:xfrm>
          <a:prstGeom prst="rect">
            <a:avLst/>
          </a:prstGeom>
          <a:noFill/>
        </p:spPr>
        <p:txBody>
          <a:bodyPr wrap="square">
            <a:spAutoFit/>
          </a:bodyPr>
          <a:lstStyle/>
          <a:p>
            <a:r>
              <a:rPr lang="fr-FR" sz="3200" b="1" dirty="0">
                <a:solidFill>
                  <a:srgbClr val="FF0000"/>
                </a:solidFill>
                <a:latin typeface="Times New Roman" panose="02020603050405020304" pitchFamily="18" charset="0"/>
              </a:rPr>
              <a:t>PROFIT/VOLUME RATIO (P/V RATIO)</a:t>
            </a:r>
            <a:endParaRPr lang="en-IN" sz="3200" b="1" dirty="0">
              <a:solidFill>
                <a:srgbClr val="FF0000"/>
              </a:solidFill>
              <a:latin typeface="Times New Roman" panose="02020603050405020304" pitchFamily="18" charset="0"/>
            </a:endParaRPr>
          </a:p>
        </p:txBody>
      </p:sp>
      <p:sp>
        <p:nvSpPr>
          <p:cNvPr id="7" name="Rectangle 6">
            <a:extLst>
              <a:ext uri="{FF2B5EF4-FFF2-40B4-BE49-F238E27FC236}">
                <a16:creationId xmlns:a16="http://schemas.microsoft.com/office/drawing/2014/main" id="{0530592A-6CDC-E0FB-726E-0E10EFA9C36F}"/>
              </a:ext>
            </a:extLst>
          </p:cNvPr>
          <p:cNvSpPr/>
          <p:nvPr/>
        </p:nvSpPr>
        <p:spPr>
          <a:xfrm>
            <a:off x="125624" y="1091268"/>
            <a:ext cx="11940752" cy="4955203"/>
          </a:xfrm>
          <a:prstGeom prst="rect">
            <a:avLst/>
          </a:prstGeom>
          <a:solidFill>
            <a:srgbClr val="CCFF99"/>
          </a:solidFill>
        </p:spPr>
        <p:txBody>
          <a:bodyPr wrap="square">
            <a:spAutoFit/>
          </a:bodyPr>
          <a:lstStyle/>
          <a:p>
            <a:pPr algn="just"/>
            <a:r>
              <a:rPr lang="en-US" sz="3200" b="1" dirty="0">
                <a:solidFill>
                  <a:srgbClr val="231F20"/>
                </a:solidFill>
                <a:latin typeface="Cambria" panose="02040503050406030204" pitchFamily="18" charset="0"/>
                <a:ea typeface="Cambria" panose="02040503050406030204" pitchFamily="18" charset="0"/>
              </a:rPr>
              <a:t>P/V ratio is a valid ratio which is useful for further analysis. </a:t>
            </a:r>
            <a:r>
              <a:rPr lang="en-IN" sz="3200" b="1" dirty="0">
                <a:solidFill>
                  <a:srgbClr val="CC0000"/>
                </a:solidFill>
                <a:latin typeface="Cambria" panose="02040503050406030204" pitchFamily="18" charset="0"/>
                <a:ea typeface="Cambria" panose="02040503050406030204" pitchFamily="18" charset="0"/>
              </a:rPr>
              <a:t>P/V ratio = Contribution/Sales</a:t>
            </a:r>
          </a:p>
          <a:p>
            <a:pPr algn="just"/>
            <a:r>
              <a:rPr lang="en-IN" sz="3200" b="1" dirty="0">
                <a:solidFill>
                  <a:srgbClr val="231F20"/>
                </a:solidFill>
                <a:latin typeface="Cambria" panose="02040503050406030204" pitchFamily="18" charset="0"/>
                <a:ea typeface="Cambria" panose="02040503050406030204" pitchFamily="18" charset="0"/>
              </a:rPr>
              <a:t>	          </a:t>
            </a:r>
            <a:r>
              <a:rPr lang="en-IN" sz="3200" b="1" dirty="0">
                <a:solidFill>
                  <a:srgbClr val="CC0000"/>
                </a:solidFill>
                <a:latin typeface="Cambria" panose="02040503050406030204" pitchFamily="18" charset="0"/>
                <a:ea typeface="Cambria" panose="02040503050406030204" pitchFamily="18" charset="0"/>
              </a:rPr>
              <a:t>= Sales - Variable costs/ Sales</a:t>
            </a:r>
          </a:p>
          <a:p>
            <a:pPr algn="just"/>
            <a:r>
              <a:rPr lang="en-US" sz="3200" b="1" dirty="0">
                <a:solidFill>
                  <a:srgbClr val="231F20"/>
                </a:solidFill>
                <a:latin typeface="Cambria" panose="02040503050406030204" pitchFamily="18" charset="0"/>
                <a:ea typeface="Cambria" panose="02040503050406030204" pitchFamily="18" charset="0"/>
              </a:rPr>
              <a:t>The relationship between BEP and P/V ratio is as follows:</a:t>
            </a:r>
          </a:p>
          <a:p>
            <a:pPr algn="just"/>
            <a:r>
              <a:rPr lang="en-IN" sz="3200" b="1" dirty="0">
                <a:solidFill>
                  <a:srgbClr val="231F20"/>
                </a:solidFill>
                <a:latin typeface="Cambria" panose="02040503050406030204" pitchFamily="18" charset="0"/>
                <a:ea typeface="Cambria" panose="02040503050406030204" pitchFamily="18" charset="0"/>
              </a:rPr>
              <a:t> </a:t>
            </a:r>
            <a:r>
              <a:rPr lang="en-IN" sz="3200" b="1" dirty="0">
                <a:solidFill>
                  <a:srgbClr val="CC0000"/>
                </a:solidFill>
                <a:latin typeface="Cambria" panose="02040503050406030204" pitchFamily="18" charset="0"/>
                <a:ea typeface="Cambria" panose="02040503050406030204" pitchFamily="18" charset="0"/>
              </a:rPr>
              <a:t>BEP = Fixed cost/(P/V ratio)</a:t>
            </a:r>
          </a:p>
          <a:p>
            <a:pPr algn="just"/>
            <a:r>
              <a:rPr lang="en-US" sz="3200" b="1" dirty="0">
                <a:solidFill>
                  <a:srgbClr val="231F20"/>
                </a:solidFill>
                <a:latin typeface="Cambria" panose="02040503050406030204" pitchFamily="18" charset="0"/>
                <a:ea typeface="Cambria" panose="02040503050406030204" pitchFamily="18" charset="0"/>
              </a:rPr>
              <a:t>The following formula helps us find the M.S. using the P/V ratio:</a:t>
            </a:r>
          </a:p>
          <a:p>
            <a:pPr algn="just"/>
            <a:r>
              <a:rPr lang="en-IN" sz="3200" b="1" dirty="0">
                <a:solidFill>
                  <a:srgbClr val="CC0000"/>
                </a:solidFill>
                <a:latin typeface="Cambria" panose="02040503050406030204" pitchFamily="18" charset="0"/>
                <a:ea typeface="Cambria" panose="02040503050406030204" pitchFamily="18" charset="0"/>
              </a:rPr>
              <a:t> M.S. = Profit / (P/V ratio)</a:t>
            </a:r>
          </a:p>
          <a:p>
            <a:pPr algn="just"/>
            <a:endParaRPr lang="en-IN" sz="2000" b="1" dirty="0">
              <a:solidFill>
                <a:srgbClr val="231F20"/>
              </a:solidFill>
              <a:latin typeface="Cambria" panose="02040503050406030204" pitchFamily="18" charset="0"/>
              <a:ea typeface="Cambria" panose="02040503050406030204" pitchFamily="18" charset="0"/>
            </a:endParaRPr>
          </a:p>
          <a:p>
            <a:pPr algn="just"/>
            <a:endParaRPr lang="en-IN" sz="2000" b="1" dirty="0">
              <a:solidFill>
                <a:srgbClr val="231F20"/>
              </a:solidFill>
              <a:latin typeface="Cambria" panose="02040503050406030204" pitchFamily="18" charset="0"/>
              <a:ea typeface="Cambria" panose="02040503050406030204" pitchFamily="18" charset="0"/>
            </a:endParaRPr>
          </a:p>
          <a:p>
            <a:pPr algn="just"/>
            <a:endParaRPr lang="en-IN" sz="2000" b="1" dirty="0">
              <a:solidFill>
                <a:srgbClr val="231F2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52076469"/>
      </p:ext>
    </p:extLst>
  </p:cSld>
  <p:clrMapOvr>
    <a:masterClrMapping/>
  </p:clrMapOvr>
  <p:transition>
    <p:wipe dir="d"/>
  </p:transition>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40957</TotalTime>
  <Words>1794</Words>
  <Application>Microsoft Office PowerPoint</Application>
  <PresentationFormat>Widescreen</PresentationFormat>
  <Paragraphs>180</Paragraphs>
  <Slides>13</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19" baseType="lpstr">
      <vt:lpstr>Arial</vt:lpstr>
      <vt:lpstr>Calibri</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Problem No: 1</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dc:creator>
  <cp:lastModifiedBy>Anurag Joshi [MU - Jaipur]</cp:lastModifiedBy>
  <cp:revision>1558</cp:revision>
  <dcterms:modified xsi:type="dcterms:W3CDTF">2023-09-05T06:13:07Z</dcterms:modified>
</cp:coreProperties>
</file>