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notesMasterIdLst>
    <p:notesMasterId r:id="rId18"/>
  </p:notesMasterIdLst>
  <p:handoutMasterIdLst>
    <p:handoutMasterId r:id="rId19"/>
  </p:handoutMasterIdLst>
  <p:sldIdLst>
    <p:sldId id="290" r:id="rId5"/>
    <p:sldId id="288" r:id="rId6"/>
    <p:sldId id="292" r:id="rId7"/>
    <p:sldId id="291" r:id="rId8"/>
    <p:sldId id="293" r:id="rId9"/>
    <p:sldId id="296" r:id="rId10"/>
    <p:sldId id="298" r:id="rId11"/>
    <p:sldId id="299" r:id="rId12"/>
    <p:sldId id="294" r:id="rId13"/>
    <p:sldId id="295" r:id="rId14"/>
    <p:sldId id="300" r:id="rId15"/>
    <p:sldId id="302" r:id="rId16"/>
    <p:sldId id="304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9000"/>
    <a:srgbClr val="FF0066"/>
    <a:srgbClr val="E75419"/>
    <a:srgbClr val="FAD6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3849" autoAdjust="0"/>
  </p:normalViewPr>
  <p:slideViewPr>
    <p:cSldViewPr snapToGrid="0">
      <p:cViewPr varScale="1">
        <p:scale>
          <a:sx n="83" d="100"/>
          <a:sy n="83" d="100"/>
        </p:scale>
        <p:origin x="811" y="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-15264"/>
    </p:cViewPr>
  </p:sorterViewPr>
  <p:notesViewPr>
    <p:cSldViewPr snapToGrid="0">
      <p:cViewPr varScale="1">
        <p:scale>
          <a:sx n="50" d="100"/>
          <a:sy n="50" d="100"/>
        </p:scale>
        <p:origin x="294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367" cy="466088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456" y="1"/>
            <a:ext cx="3037366" cy="466088"/>
          </a:xfrm>
          <a:prstGeom prst="rect">
            <a:avLst/>
          </a:prstGeom>
        </p:spPr>
        <p:txBody>
          <a:bodyPr vert="horz" lIns="91129" tIns="45565" rIns="91129" bIns="45565" rtlCol="0"/>
          <a:lstStyle>
            <a:lvl1pPr algn="r">
              <a:defRPr sz="1200"/>
            </a:lvl1pPr>
          </a:lstStyle>
          <a:p>
            <a:fld id="{201FCB3B-A413-4FD6-8852-FCBA8F71C392}" type="datetimeFigureOut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312"/>
            <a:ext cx="3037367" cy="466088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456" y="8830312"/>
            <a:ext cx="3037366" cy="466088"/>
          </a:xfrm>
          <a:prstGeom prst="rect">
            <a:avLst/>
          </a:prstGeom>
        </p:spPr>
        <p:txBody>
          <a:bodyPr vert="horz" lIns="91129" tIns="45565" rIns="91129" bIns="45565" rtlCol="0" anchor="b"/>
          <a:lstStyle>
            <a:lvl1pPr algn="r">
              <a:defRPr sz="1200"/>
            </a:lvl1pPr>
          </a:lstStyle>
          <a:p>
            <a:fld id="{71D5C39D-08A6-4127-AD4F-42C94AB1E3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617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5D83C-4EFD-475B-8DF7-45D18FF7F237}" type="datetimeFigureOut">
              <a:rPr lang="en-IN" smtClean="0"/>
              <a:t>17-08-2023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9004B-5D86-4FA5-B910-B54D6B6FBC92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571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90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C5BC907-F23C-4492-A60E-DB18780413B1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1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10" y="119510"/>
            <a:ext cx="10515600" cy="69225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F5A3D1-E1A0-4749-9A5B-671B2F84227A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80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DC3476-BE62-44AF-93DF-A17F1D0E1D66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44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60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1C1506-2C2D-40AB-8EC6-BB96952D176D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09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97A6D0E-8268-46C3-AE60-15DF1649B793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83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10" y="119510"/>
            <a:ext cx="10515600" cy="69225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04BE33-93DA-46D3-8973-2E4B8E8A1EB9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60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4"/>
            <a:ext cx="10515600" cy="62146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16C9FE-02F7-4D34-809C-67B4FCB86B45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624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10" y="119510"/>
            <a:ext cx="10515600" cy="692259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11D88A-ABC1-406D-BBEF-356B2D292E1B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84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312C5-8FD8-4577-B69E-05F39F6AECB2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93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7600171-F509-48B4-9CBC-DF9822814B3D}" type="datetime1">
              <a:rPr lang="en-US" smtClean="0"/>
              <a:t>8/17/2023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15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7810" y="119510"/>
            <a:ext cx="10515600" cy="6922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r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1" y="1091149"/>
            <a:ext cx="11510209" cy="5085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415703-189A-4BB5-AA88-F24BB943F316}"/>
              </a:ext>
            </a:extLst>
          </p:cNvPr>
          <p:cNvSpPr/>
          <p:nvPr userDrawn="1"/>
        </p:nvSpPr>
        <p:spPr>
          <a:xfrm>
            <a:off x="0" y="866888"/>
            <a:ext cx="12192000" cy="36575"/>
          </a:xfrm>
          <a:prstGeom prst="rect">
            <a:avLst/>
          </a:prstGeom>
          <a:solidFill>
            <a:srgbClr val="CC66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EE8AF4-08B7-4F7A-B55F-D956E859906E}"/>
              </a:ext>
            </a:extLst>
          </p:cNvPr>
          <p:cNvSpPr/>
          <p:nvPr userDrawn="1"/>
        </p:nvSpPr>
        <p:spPr>
          <a:xfrm>
            <a:off x="6818523" y="6606011"/>
            <a:ext cx="4186039" cy="40286"/>
          </a:xfrm>
          <a:prstGeom prst="rect">
            <a:avLst/>
          </a:prstGeom>
          <a:solidFill>
            <a:srgbClr val="CC66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DE2531-7126-4C09-AC45-92EFF4FF0869}"/>
              </a:ext>
            </a:extLst>
          </p:cNvPr>
          <p:cNvSpPr/>
          <p:nvPr userDrawn="1"/>
        </p:nvSpPr>
        <p:spPr>
          <a:xfrm>
            <a:off x="7042161" y="6682162"/>
            <a:ext cx="3291840" cy="40286"/>
          </a:xfrm>
          <a:prstGeom prst="rect">
            <a:avLst/>
          </a:prstGeom>
          <a:solidFill>
            <a:srgbClr val="CC66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3EE254-EA5E-4D3C-916E-98603444A13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74" y="99610"/>
            <a:ext cx="709863" cy="712159"/>
          </a:xfrm>
          <a:prstGeom prst="rect">
            <a:avLst/>
          </a:prstGeom>
        </p:spPr>
      </p:pic>
      <p:sp>
        <p:nvSpPr>
          <p:cNvPr id="11" name="Parallelogram 10">
            <a:extLst>
              <a:ext uri="{FF2B5EF4-FFF2-40B4-BE49-F238E27FC236}">
                <a16:creationId xmlns:a16="http://schemas.microsoft.com/office/drawing/2014/main" id="{B1838753-C3FA-4F5E-8F74-599958FE9031}"/>
              </a:ext>
            </a:extLst>
          </p:cNvPr>
          <p:cNvSpPr/>
          <p:nvPr userDrawn="1"/>
        </p:nvSpPr>
        <p:spPr>
          <a:xfrm>
            <a:off x="203201" y="6570513"/>
            <a:ext cx="7505700" cy="187877"/>
          </a:xfrm>
          <a:prstGeom prst="parallelogram">
            <a:avLst>
              <a:gd name="adj" fmla="val 123626"/>
            </a:avLst>
          </a:prstGeom>
          <a:solidFill>
            <a:srgbClr val="CC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i="1" dirty="0">
                <a:solidFill>
                  <a:schemeClr val="bg1"/>
                </a:solidFill>
              </a:rPr>
              <a:t>Engineering Economics-ME2001</a:t>
            </a:r>
          </a:p>
        </p:txBody>
      </p:sp>
    </p:spTree>
    <p:extLst>
      <p:ext uri="{BB962C8B-B14F-4D97-AF65-F5344CB8AC3E}">
        <p14:creationId xmlns:p14="http://schemas.microsoft.com/office/powerpoint/2010/main" val="153260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600" b="1" kern="1200" dirty="0">
          <a:solidFill>
            <a:srgbClr val="B47841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4" b="5597"/>
          <a:stretch/>
        </p:blipFill>
        <p:spPr bwMode="auto">
          <a:xfrm>
            <a:off x="-1" y="3304682"/>
            <a:ext cx="6414449" cy="3273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75" name="Group 5"/>
          <p:cNvGrpSpPr>
            <a:grpSpLocks/>
          </p:cNvGrpSpPr>
          <p:nvPr/>
        </p:nvGrpSpPr>
        <p:grpSpPr bwMode="auto">
          <a:xfrm>
            <a:off x="191344" y="934689"/>
            <a:ext cx="12000656" cy="501766"/>
            <a:chOff x="179388" y="981075"/>
            <a:chExt cx="6192837" cy="46038"/>
          </a:xfrm>
        </p:grpSpPr>
        <p:sp>
          <p:nvSpPr>
            <p:cNvPr id="3088" name="object 5"/>
            <p:cNvSpPr>
              <a:spLocks noChangeArrowheads="1"/>
            </p:cNvSpPr>
            <p:nvPr/>
          </p:nvSpPr>
          <p:spPr bwMode="auto">
            <a:xfrm>
              <a:off x="2268538" y="981075"/>
              <a:ext cx="2119312" cy="0"/>
            </a:xfrm>
            <a:custGeom>
              <a:avLst/>
              <a:gdLst>
                <a:gd name="T0" fmla="*/ 13418 w 2331719"/>
                <a:gd name="T1" fmla="*/ 0 w 2331719"/>
                <a:gd name="T2" fmla="*/ 0 60000 65536"/>
                <a:gd name="T3" fmla="*/ 0 60000 65536"/>
                <a:gd name="T4" fmla="*/ 0 w 2331719"/>
                <a:gd name="T5" fmla="*/ 2331719 w 2331719"/>
              </a:gdLst>
              <a:ahLst/>
              <a:cxnLst>
                <a:cxn ang="T2">
                  <a:pos x="T0" y="0"/>
                </a:cxn>
                <a:cxn ang="T3">
                  <a:pos x="T1" y="0"/>
                </a:cxn>
              </a:cxnLst>
              <a:rect l="T4" t="0" r="T5" b="0"/>
              <a:pathLst>
                <a:path w="2331719">
                  <a:moveTo>
                    <a:pt x="2331719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75C1E5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089" name="object 6"/>
            <p:cNvSpPr>
              <a:spLocks noChangeArrowheads="1"/>
            </p:cNvSpPr>
            <p:nvPr/>
          </p:nvSpPr>
          <p:spPr bwMode="auto">
            <a:xfrm>
              <a:off x="179388" y="981075"/>
              <a:ext cx="2147887" cy="0"/>
            </a:xfrm>
            <a:custGeom>
              <a:avLst/>
              <a:gdLst>
                <a:gd name="T0" fmla="*/ 13894 w 2362200"/>
                <a:gd name="T1" fmla="*/ 0 w 2362200"/>
                <a:gd name="T2" fmla="*/ 13894 w 2362200"/>
                <a:gd name="T3" fmla="*/ 0 60000 65536"/>
                <a:gd name="T4" fmla="*/ 0 60000 65536"/>
                <a:gd name="T5" fmla="*/ 0 60000 65536"/>
                <a:gd name="T6" fmla="*/ 0 w 2362200"/>
                <a:gd name="T7" fmla="*/ 2362200 w 2362200"/>
              </a:gdLst>
              <a:ahLst/>
              <a:cxnLst>
                <a:cxn ang="T3">
                  <a:pos x="T0" y="0"/>
                </a:cxn>
                <a:cxn ang="T4">
                  <a:pos x="T1" y="0"/>
                </a:cxn>
                <a:cxn ang="T5">
                  <a:pos x="T2" y="0"/>
                </a:cxn>
              </a:cxnLst>
              <a:rect l="T6" t="0" r="T7" b="0"/>
              <a:pathLst>
                <a:path w="2362200">
                  <a:moveTo>
                    <a:pt x="2362200" y="0"/>
                  </a:moveTo>
                  <a:lnTo>
                    <a:pt x="0" y="0"/>
                  </a:lnTo>
                  <a:lnTo>
                    <a:pt x="2362200" y="1"/>
                  </a:lnTo>
                </a:path>
              </a:pathLst>
            </a:custGeom>
            <a:noFill/>
            <a:ln w="50037">
              <a:solidFill>
                <a:srgbClr val="FCAF1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  <p:sp>
          <p:nvSpPr>
            <p:cNvPr id="3090" name="object 7"/>
            <p:cNvSpPr>
              <a:spLocks noChangeArrowheads="1"/>
            </p:cNvSpPr>
            <p:nvPr/>
          </p:nvSpPr>
          <p:spPr bwMode="auto">
            <a:xfrm>
              <a:off x="4356100" y="981075"/>
              <a:ext cx="2016125" cy="46038"/>
            </a:xfrm>
            <a:custGeom>
              <a:avLst/>
              <a:gdLst>
                <a:gd name="T0" fmla="*/ 970 w 2328672"/>
                <a:gd name="T1" fmla="*/ 0 h 45719"/>
                <a:gd name="T2" fmla="*/ 0 w 2328672"/>
                <a:gd name="T3" fmla="*/ 0 h 45719"/>
                <a:gd name="T4" fmla="*/ 0 60000 65536"/>
                <a:gd name="T5" fmla="*/ 0 60000 65536"/>
                <a:gd name="T6" fmla="*/ 0 w 2328672"/>
                <a:gd name="T7" fmla="*/ 0 h 45719"/>
                <a:gd name="T8" fmla="*/ 2328672 w 2328672"/>
                <a:gd name="T9" fmla="*/ 45719 h 4571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328672" h="45719">
                  <a:moveTo>
                    <a:pt x="2328672" y="0"/>
                  </a:moveTo>
                  <a:lnTo>
                    <a:pt x="0" y="0"/>
                  </a:lnTo>
                </a:path>
              </a:pathLst>
            </a:custGeom>
            <a:noFill/>
            <a:ln w="50037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 dirty="0"/>
            </a:p>
          </p:txBody>
        </p:sp>
      </p:grpSp>
      <p:sp>
        <p:nvSpPr>
          <p:cNvPr id="3076" name="Slide Number Placeholder 14"/>
          <p:cNvSpPr txBox="1">
            <a:spLocks noGrp="1" noChangeArrowheads="1"/>
          </p:cNvSpPr>
          <p:nvPr/>
        </p:nvSpPr>
        <p:spPr bwMode="auto">
          <a:xfrm>
            <a:off x="8462963" y="6492876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IN" altLang="en-US" sz="2400" b="1" dirty="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081" name="Rectangle 23"/>
          <p:cNvSpPr>
            <a:spLocks noChangeArrowheads="1"/>
          </p:cNvSpPr>
          <p:nvPr/>
        </p:nvSpPr>
        <p:spPr bwMode="auto">
          <a:xfrm>
            <a:off x="3959225" y="5786439"/>
            <a:ext cx="2619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FF0000"/>
                </a:solidFill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en-US" altLang="en-US" sz="2800"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1" name="TextBox 2"/>
          <p:cNvSpPr txBox="1">
            <a:spLocks noChangeArrowheads="1"/>
          </p:cNvSpPr>
          <p:nvPr/>
        </p:nvSpPr>
        <p:spPr bwMode="auto">
          <a:xfrm>
            <a:off x="0" y="141896"/>
            <a:ext cx="12192000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b="1" dirty="0">
                <a:solidFill>
                  <a:srgbClr val="002060"/>
                </a:solidFill>
                <a:latin typeface="+mj-lt"/>
                <a:ea typeface="Cambria" panose="02040503050406030204" pitchFamily="18" charset="0"/>
              </a:rPr>
              <a:t>      Engineering Economics| ME 2001 | 3 Credits | 3 0 0 3</a:t>
            </a:r>
            <a:endParaRPr lang="en-US" altLang="en-US" sz="4000" b="1" dirty="0">
              <a:solidFill>
                <a:srgbClr val="002060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19" name="TextBox 2"/>
          <p:cNvSpPr txBox="1">
            <a:spLocks noChangeArrowheads="1"/>
          </p:cNvSpPr>
          <p:nvPr/>
        </p:nvSpPr>
        <p:spPr bwMode="auto">
          <a:xfrm>
            <a:off x="0" y="2090346"/>
            <a:ext cx="12192000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00FF"/>
                </a:solidFill>
                <a:latin typeface="+mj-lt"/>
              </a:rPr>
              <a:t>Theory of demand and supply analysis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C00000"/>
                </a:solidFill>
                <a:latin typeface="+mj-lt"/>
              </a:rPr>
              <a:t>(Numerical Problems)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4367808" y="1452296"/>
            <a:ext cx="2787289" cy="638050"/>
            <a:chOff x="6397308" y="2179588"/>
            <a:chExt cx="2118193" cy="638050"/>
          </a:xfrm>
        </p:grpSpPr>
        <p:sp>
          <p:nvSpPr>
            <p:cNvPr id="22" name="Rectangle 21"/>
            <p:cNvSpPr/>
            <p:nvPr/>
          </p:nvSpPr>
          <p:spPr bwMode="auto">
            <a:xfrm>
              <a:off x="6423868" y="2204863"/>
              <a:ext cx="1394422" cy="612775"/>
            </a:xfrm>
            <a:prstGeom prst="rect">
              <a:avLst/>
            </a:prstGeom>
            <a:solidFill>
              <a:srgbClr val="FF99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7818290" y="2204863"/>
              <a:ext cx="697211" cy="612775"/>
            </a:xfrm>
            <a:prstGeom prst="rect">
              <a:avLst/>
            </a:prstGeom>
            <a:solidFill>
              <a:srgbClr val="CC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 flipH="1">
              <a:off x="6397308" y="2179588"/>
              <a:ext cx="2087562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  <a:latin typeface="+mj-lt"/>
                  <a:ea typeface="Cambria" panose="02040503050406030204" pitchFamily="18" charset="0"/>
                </a:rPr>
                <a:t>  Lecture        4</a:t>
              </a:r>
              <a:endParaRPr lang="en-US" b="1" dirty="0">
                <a:solidFill>
                  <a:schemeClr val="bg1"/>
                </a:solidFill>
                <a:latin typeface="+mj-lt"/>
                <a:ea typeface="Cambria" panose="02040503050406030204" pitchFamily="18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1860457" y="6492875"/>
            <a:ext cx="326409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1</a:t>
            </a:fld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23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48" y="934600"/>
            <a:ext cx="5624390" cy="56026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Given: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Demand equation: </a:t>
            </a:r>
            <a:r>
              <a:rPr lang="en-US" sz="2200" dirty="0" err="1">
                <a:solidFill>
                  <a:srgbClr val="002060"/>
                </a:solidFill>
              </a:rPr>
              <a:t>Qd</a:t>
            </a:r>
            <a:r>
              <a:rPr lang="en-US" sz="2200" dirty="0">
                <a:solidFill>
                  <a:srgbClr val="002060"/>
                </a:solidFill>
              </a:rPr>
              <a:t> = 200- </a:t>
            </a:r>
            <a:r>
              <a:rPr lang="en-US" sz="2200" dirty="0" err="1">
                <a:solidFill>
                  <a:srgbClr val="002060"/>
                </a:solidFill>
              </a:rPr>
              <a:t>10P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Supply equation: Qs = 50 +</a:t>
            </a:r>
            <a:r>
              <a:rPr lang="en-US" sz="2200" dirty="0" err="1">
                <a:solidFill>
                  <a:srgbClr val="002060"/>
                </a:solidFill>
              </a:rPr>
              <a:t>15P</a:t>
            </a:r>
            <a:br>
              <a:rPr lang="en-US" sz="2200" dirty="0">
                <a:solidFill>
                  <a:srgbClr val="002060"/>
                </a:solidFill>
              </a:rPr>
            </a:br>
            <a:endParaRPr lang="en-US" sz="2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>
                <a:solidFill>
                  <a:srgbClr val="C00000"/>
                </a:solidFill>
              </a:rPr>
              <a:t>Find the equilibrium price and quantity: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  </a:t>
            </a:r>
            <a:r>
              <a:rPr lang="en-US" sz="2200" dirty="0" err="1">
                <a:solidFill>
                  <a:srgbClr val="002060"/>
                </a:solidFill>
              </a:rPr>
              <a:t>Qd</a:t>
            </a:r>
            <a:r>
              <a:rPr lang="en-US" sz="2200" dirty="0">
                <a:solidFill>
                  <a:srgbClr val="002060"/>
                </a:solidFill>
              </a:rPr>
              <a:t> = Qs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200- </a:t>
            </a:r>
            <a:r>
              <a:rPr lang="en-US" sz="2200" dirty="0" err="1">
                <a:solidFill>
                  <a:srgbClr val="002060"/>
                </a:solidFill>
              </a:rPr>
              <a:t>10P</a:t>
            </a:r>
            <a:r>
              <a:rPr lang="en-US" sz="2200" dirty="0">
                <a:solidFill>
                  <a:srgbClr val="002060"/>
                </a:solidFill>
              </a:rPr>
              <a:t> = 50 +</a:t>
            </a:r>
            <a:r>
              <a:rPr lang="en-US" sz="2200" dirty="0" err="1">
                <a:solidFill>
                  <a:srgbClr val="002060"/>
                </a:solidFill>
              </a:rPr>
              <a:t>15P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         150 = </a:t>
            </a:r>
            <a:r>
              <a:rPr lang="en-US" sz="2200" dirty="0" err="1">
                <a:solidFill>
                  <a:srgbClr val="002060"/>
                </a:solidFill>
              </a:rPr>
              <a:t>25P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    P = 6  =  Equilibrium price</a:t>
            </a:r>
            <a:endParaRPr lang="en-IN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Find the equilibrium quantity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2060"/>
                </a:solidFill>
              </a:rPr>
              <a:t>Qd</a:t>
            </a:r>
            <a:r>
              <a:rPr lang="en-US" sz="2200" dirty="0">
                <a:solidFill>
                  <a:srgbClr val="002060"/>
                </a:solidFill>
              </a:rPr>
              <a:t> = 200- </a:t>
            </a:r>
            <a:r>
              <a:rPr lang="en-US" sz="2200" dirty="0" err="1">
                <a:solidFill>
                  <a:srgbClr val="002060"/>
                </a:solidFill>
              </a:rPr>
              <a:t>10P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2060"/>
                </a:solidFill>
              </a:rPr>
              <a:t>Qd</a:t>
            </a:r>
            <a:r>
              <a:rPr lang="en-US" sz="2200" dirty="0">
                <a:solidFill>
                  <a:srgbClr val="002060"/>
                </a:solidFill>
              </a:rPr>
              <a:t>  = 200 – (10) (6) = 140 units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63537" y="6492875"/>
            <a:ext cx="299113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10</a:t>
            </a:fld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7810" y="3931506"/>
            <a:ext cx="3099555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 txBox="1">
            <a:spLocks/>
          </p:cNvSpPr>
          <p:nvPr/>
        </p:nvSpPr>
        <p:spPr>
          <a:xfrm>
            <a:off x="6239147" y="934599"/>
            <a:ext cx="5624390" cy="5602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LcPeriod" startAt="2"/>
            </a:pPr>
            <a:r>
              <a:rPr lang="en-US" sz="2200" dirty="0">
                <a:solidFill>
                  <a:srgbClr val="C00000"/>
                </a:solidFill>
              </a:rPr>
              <a:t>If the price of factor of production has changed, then under the new conditions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Given;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New supply chain equation;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</a:t>
            </a:r>
            <a:r>
              <a:rPr lang="en-US" sz="2200" dirty="0" err="1">
                <a:solidFill>
                  <a:srgbClr val="002060"/>
                </a:solidFill>
              </a:rPr>
              <a:t>Qd</a:t>
            </a:r>
            <a:r>
              <a:rPr lang="en-US" sz="2200" dirty="0">
                <a:solidFill>
                  <a:srgbClr val="002060"/>
                </a:solidFill>
              </a:rPr>
              <a:t> = Qs’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200- </a:t>
            </a:r>
            <a:r>
              <a:rPr lang="en-US" sz="2200" dirty="0" err="1">
                <a:solidFill>
                  <a:srgbClr val="002060"/>
                </a:solidFill>
              </a:rPr>
              <a:t>10P</a:t>
            </a:r>
            <a:r>
              <a:rPr lang="en-US" sz="2200" dirty="0">
                <a:solidFill>
                  <a:srgbClr val="002060"/>
                </a:solidFill>
              </a:rPr>
              <a:t>’ = 100 + </a:t>
            </a:r>
            <a:r>
              <a:rPr lang="en-US" sz="2200" dirty="0" err="1">
                <a:solidFill>
                  <a:srgbClr val="002060"/>
                </a:solidFill>
              </a:rPr>
              <a:t>15P</a:t>
            </a:r>
            <a:r>
              <a:rPr lang="en-US" sz="2200" dirty="0">
                <a:solidFill>
                  <a:srgbClr val="002060"/>
                </a:solidFill>
              </a:rPr>
              <a:t>’</a:t>
            </a:r>
            <a:br>
              <a:rPr lang="en-US" sz="2200" dirty="0">
                <a:solidFill>
                  <a:srgbClr val="002060"/>
                </a:solidFill>
              </a:rPr>
            </a:br>
            <a:r>
              <a:rPr lang="en-US" sz="2200" dirty="0">
                <a:solidFill>
                  <a:srgbClr val="002060"/>
                </a:solidFill>
              </a:rPr>
              <a:t>          </a:t>
            </a:r>
            <a:r>
              <a:rPr lang="en-US" sz="2200" dirty="0" err="1">
                <a:solidFill>
                  <a:srgbClr val="002060"/>
                </a:solidFill>
              </a:rPr>
              <a:t>25P</a:t>
            </a:r>
            <a:r>
              <a:rPr lang="en-US" sz="2200" dirty="0">
                <a:solidFill>
                  <a:srgbClr val="002060"/>
                </a:solidFill>
              </a:rPr>
              <a:t>’ = 100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Equilibrium Price P’ = 4</a:t>
            </a:r>
            <a:br>
              <a:rPr lang="en-US" sz="2200" dirty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Qs = 200 – (10)(4) = 160 units</a:t>
            </a:r>
            <a:br>
              <a:rPr lang="en-US" sz="2200" dirty="0">
                <a:solidFill>
                  <a:srgbClr val="002060"/>
                </a:solidFill>
              </a:rPr>
            </a:b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Thus as the equilibrium price is decreasing the equilibrium quantity is increased.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55610" y="4274975"/>
            <a:ext cx="3727335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2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Problem No: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9" y="1091149"/>
            <a:ext cx="11510209" cy="5085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The demand function = </a:t>
            </a:r>
            <a:r>
              <a:rPr lang="en-US" sz="2400" dirty="0" err="1">
                <a:solidFill>
                  <a:srgbClr val="002060"/>
                </a:solidFill>
              </a:rPr>
              <a:t>3Q</a:t>
            </a:r>
            <a:r>
              <a:rPr lang="en-US" sz="2400" dirty="0">
                <a:solidFill>
                  <a:srgbClr val="002060"/>
                </a:solidFill>
              </a:rPr>
              <a:t> +</a:t>
            </a:r>
            <a:r>
              <a:rPr lang="en-US" sz="2400" dirty="0" err="1">
                <a:solidFill>
                  <a:srgbClr val="002060"/>
                </a:solidFill>
              </a:rPr>
              <a:t>4P</a:t>
            </a:r>
            <a:r>
              <a:rPr lang="en-US" sz="2400" dirty="0">
                <a:solidFill>
                  <a:srgbClr val="002060"/>
                </a:solidFill>
              </a:rPr>
              <a:t> =24 and the supply function is P=</a:t>
            </a:r>
            <a:r>
              <a:rPr lang="en-US" sz="2400" dirty="0" err="1">
                <a:solidFill>
                  <a:srgbClr val="002060"/>
                </a:solidFill>
              </a:rPr>
              <a:t>¼Q+3</a:t>
            </a:r>
            <a:r>
              <a:rPr lang="en-US" sz="2400" dirty="0">
                <a:solidFill>
                  <a:srgbClr val="002060"/>
                </a:solidFill>
              </a:rPr>
              <a:t> respectively.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equilibrium price and quantity?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new price and quantity if a tax of </a:t>
            </a:r>
            <a:r>
              <a:rPr lang="en-US" sz="2400" dirty="0" err="1">
                <a:solidFill>
                  <a:srgbClr val="002060"/>
                </a:solidFill>
              </a:rPr>
              <a:t>Rs</a:t>
            </a:r>
            <a:r>
              <a:rPr lang="en-US" sz="2400" dirty="0">
                <a:solidFill>
                  <a:srgbClr val="002060"/>
                </a:solidFill>
              </a:rPr>
              <a:t>. 1/3 per unit is imposed on the commodity?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total tax revenue generated by the government?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price actually </a:t>
            </a:r>
            <a:r>
              <a:rPr lang="en-US" sz="2400" dirty="0" err="1">
                <a:solidFill>
                  <a:srgbClr val="002060"/>
                </a:solidFill>
              </a:rPr>
              <a:t>realised</a:t>
            </a:r>
            <a:r>
              <a:rPr lang="en-US" sz="2400" dirty="0">
                <a:solidFill>
                  <a:srgbClr val="002060"/>
                </a:solidFill>
              </a:rPr>
              <a:t> by the seller?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5282" y="6456343"/>
            <a:ext cx="381000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11</a:t>
            </a:fld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0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48" y="934600"/>
            <a:ext cx="5624390" cy="56026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Given: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Demand equation: </a:t>
            </a:r>
            <a:r>
              <a:rPr lang="en-US" sz="2200" dirty="0" err="1">
                <a:solidFill>
                  <a:srgbClr val="002060"/>
                </a:solidFill>
              </a:rPr>
              <a:t>D</a:t>
            </a:r>
            <a:r>
              <a:rPr lang="en-US" sz="2200" baseline="-250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</a:t>
            </a:r>
            <a:r>
              <a:rPr lang="en-US" sz="2000" dirty="0" err="1">
                <a:solidFill>
                  <a:srgbClr val="002060"/>
                </a:solidFill>
              </a:rPr>
              <a:t>3Q</a:t>
            </a:r>
            <a:r>
              <a:rPr lang="en-US" sz="2000" dirty="0">
                <a:solidFill>
                  <a:srgbClr val="002060"/>
                </a:solidFill>
              </a:rPr>
              <a:t> + </a:t>
            </a:r>
            <a:r>
              <a:rPr lang="en-US" sz="2000" dirty="0" err="1">
                <a:solidFill>
                  <a:srgbClr val="002060"/>
                </a:solidFill>
              </a:rPr>
              <a:t>4P</a:t>
            </a:r>
            <a:r>
              <a:rPr lang="en-US" sz="2000" dirty="0">
                <a:solidFill>
                  <a:srgbClr val="002060"/>
                </a:solidFill>
              </a:rPr>
              <a:t> = 24 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                               </a:t>
            </a:r>
            <a:r>
              <a:rPr lang="en-US" sz="2200" dirty="0" err="1">
                <a:solidFill>
                  <a:srgbClr val="002060"/>
                </a:solidFill>
              </a:rPr>
              <a:t>4P</a:t>
            </a:r>
            <a:r>
              <a:rPr lang="en-US" sz="2200" dirty="0">
                <a:solidFill>
                  <a:srgbClr val="002060"/>
                </a:solidFill>
              </a:rPr>
              <a:t> = 24 – </a:t>
            </a:r>
            <a:r>
              <a:rPr lang="en-US" sz="2200" dirty="0" err="1">
                <a:solidFill>
                  <a:srgbClr val="002060"/>
                </a:solidFill>
              </a:rPr>
              <a:t>3Q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                               P = 6 – (3/4)Q………..(1)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Supply equation: P = </a:t>
            </a:r>
            <a:r>
              <a:rPr lang="en-US" sz="2000" dirty="0" err="1">
                <a:solidFill>
                  <a:srgbClr val="002060"/>
                </a:solidFill>
              </a:rPr>
              <a:t>¼Q+3</a:t>
            </a:r>
            <a:r>
              <a:rPr lang="en-US" sz="2000" dirty="0">
                <a:solidFill>
                  <a:srgbClr val="002060"/>
                </a:solidFill>
              </a:rPr>
              <a:t> …………..(2)</a:t>
            </a:r>
            <a:endParaRPr lang="en-US" sz="2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>
                <a:solidFill>
                  <a:srgbClr val="C00000"/>
                </a:solidFill>
              </a:rPr>
              <a:t>Find the equilibrium price and quantity: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At equilibrium, </a:t>
            </a:r>
            <a:r>
              <a:rPr lang="en-US" sz="2200" dirty="0" err="1">
                <a:solidFill>
                  <a:srgbClr val="002060"/>
                </a:solidFill>
              </a:rPr>
              <a:t>D</a:t>
            </a:r>
            <a:r>
              <a:rPr lang="en-US" sz="2200" baseline="-250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</a:t>
            </a:r>
            <a:r>
              <a:rPr lang="en-US" sz="2200" dirty="0" err="1">
                <a:solidFill>
                  <a:srgbClr val="002060"/>
                </a:solidFill>
              </a:rPr>
              <a:t>S</a:t>
            </a:r>
            <a:r>
              <a:rPr lang="en-US" sz="2200" baseline="-25000" dirty="0" err="1">
                <a:solidFill>
                  <a:srgbClr val="002060"/>
                </a:solidFill>
              </a:rPr>
              <a:t>x</a:t>
            </a:r>
            <a:r>
              <a:rPr lang="en-US" sz="2200" dirty="0">
                <a:solidFill>
                  <a:srgbClr val="002060"/>
                </a:solidFill>
              </a:rPr>
              <a:t>   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6 – (3/4)Q = (1/4)Q +3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Q= 3 = quantity demanded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 = (1/4)Q +3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 = ¼ (3) +3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 =  ¾ +3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 = 15 / 4  =  Equilibrium price (P)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63537" y="6492875"/>
            <a:ext cx="299113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12</a:t>
            </a:fld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147" y="6033261"/>
            <a:ext cx="3932067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4147" y="4329565"/>
            <a:ext cx="3236032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 txBox="1">
            <a:spLocks/>
          </p:cNvSpPr>
          <p:nvPr/>
        </p:nvSpPr>
        <p:spPr>
          <a:xfrm>
            <a:off x="5964845" y="936872"/>
            <a:ext cx="5976943" cy="5602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LcPeriod" startAt="2"/>
            </a:pPr>
            <a:r>
              <a:rPr lang="en-US" sz="2200" dirty="0">
                <a:solidFill>
                  <a:srgbClr val="C00000"/>
                </a:solidFill>
              </a:rPr>
              <a:t>Find the new price and quantity if a tax of </a:t>
            </a:r>
            <a:r>
              <a:rPr lang="en-US" sz="2200" dirty="0" err="1">
                <a:solidFill>
                  <a:srgbClr val="C00000"/>
                </a:solidFill>
              </a:rPr>
              <a:t>Rs</a:t>
            </a:r>
            <a:r>
              <a:rPr lang="en-US" sz="2200" dirty="0">
                <a:solidFill>
                  <a:srgbClr val="C00000"/>
                </a:solidFill>
              </a:rPr>
              <a:t>. 1/3 per unit is imposed: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2060"/>
                </a:solidFill>
              </a:rPr>
              <a:t>When a tax is imposed on the commodity, the new supply equation becomes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{P’ – T}  = </a:t>
            </a:r>
            <a:r>
              <a:rPr lang="en-US" sz="2000" dirty="0" err="1">
                <a:solidFill>
                  <a:srgbClr val="002060"/>
                </a:solidFill>
              </a:rPr>
              <a:t>¼Q+3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C00000"/>
                </a:solidFill>
              </a:rPr>
              <a:t>(where, T is the tax per unit)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P’ – 1/3 = </a:t>
            </a:r>
            <a:r>
              <a:rPr lang="en-US" sz="2200" dirty="0" err="1">
                <a:solidFill>
                  <a:srgbClr val="002060"/>
                </a:solidFill>
              </a:rPr>
              <a:t>¼Q+3</a:t>
            </a:r>
            <a:r>
              <a:rPr lang="en-US" sz="2200" dirty="0">
                <a:solidFill>
                  <a:srgbClr val="00206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P’ =  </a:t>
            </a:r>
            <a:r>
              <a:rPr lang="en-US" sz="2200" dirty="0" err="1">
                <a:solidFill>
                  <a:srgbClr val="002060"/>
                </a:solidFill>
              </a:rPr>
              <a:t>¼Q</a:t>
            </a:r>
            <a:r>
              <a:rPr lang="en-US" sz="2200" dirty="0">
                <a:solidFill>
                  <a:srgbClr val="002060"/>
                </a:solidFill>
              </a:rPr>
              <a:t> + 10/3………..(3) (New Supply Equation)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2060"/>
                </a:solidFill>
              </a:rPr>
              <a:t>At equilibrium, </a:t>
            </a: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 err="1">
                <a:solidFill>
                  <a:srgbClr val="002060"/>
                </a:solidFill>
              </a:rPr>
              <a:t>¼Q</a:t>
            </a:r>
            <a:r>
              <a:rPr lang="en-US" sz="2200" dirty="0">
                <a:solidFill>
                  <a:srgbClr val="002060"/>
                </a:solidFill>
              </a:rPr>
              <a:t> + 10/3 = 6 – (3/4)Q          (</a:t>
            </a:r>
            <a:r>
              <a:rPr lang="en-US" sz="2200" dirty="0" err="1">
                <a:solidFill>
                  <a:srgbClr val="002060"/>
                </a:solidFill>
              </a:rPr>
              <a:t>Eq3</a:t>
            </a:r>
            <a:r>
              <a:rPr lang="en-US" sz="2200" dirty="0">
                <a:solidFill>
                  <a:srgbClr val="002060"/>
                </a:solidFill>
              </a:rPr>
              <a:t> = </a:t>
            </a:r>
            <a:r>
              <a:rPr lang="en-US" sz="2200" dirty="0" err="1">
                <a:solidFill>
                  <a:srgbClr val="002060"/>
                </a:solidFill>
              </a:rPr>
              <a:t>Eq1</a:t>
            </a:r>
            <a:r>
              <a:rPr lang="en-US" sz="2200" dirty="0">
                <a:solidFill>
                  <a:srgbClr val="002060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2060"/>
                </a:solidFill>
              </a:rPr>
              <a:t>Q'= 6 – (10/3) = 8/3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P’ =  </a:t>
            </a:r>
            <a:r>
              <a:rPr lang="en-US" sz="2200" dirty="0" err="1">
                <a:solidFill>
                  <a:srgbClr val="002060"/>
                </a:solidFill>
              </a:rPr>
              <a:t>¼Q</a:t>
            </a:r>
            <a:r>
              <a:rPr lang="en-US" sz="2200" dirty="0">
                <a:solidFill>
                  <a:srgbClr val="002060"/>
                </a:solidFill>
              </a:rPr>
              <a:t> + 10/3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P’ =  ¼ (8/3) + 10/3 = 8/12 + 10/3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P’ = 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dirty="0">
                <a:solidFill>
                  <a:srgbClr val="002060"/>
                </a:solidFill>
              </a:rPr>
              <a:t>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64845" y="4568401"/>
            <a:ext cx="2469471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2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4" y="934600"/>
            <a:ext cx="5841240" cy="56026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romanLcPeriod" startAt="3"/>
            </a:pPr>
            <a:r>
              <a:rPr lang="en-US" sz="2200" dirty="0">
                <a:solidFill>
                  <a:srgbClr val="C00000"/>
                </a:solidFill>
              </a:rPr>
              <a:t>Find the total tax revenue generated by the government: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Tax revenue = Tax per unit*Quantity sold with tax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Tax revenue = (1/3) * 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             = (1/3) * (8/3)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Tax revenue  = 8/9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63537" y="6492875"/>
            <a:ext cx="299113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13</a:t>
            </a:fld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014" y="2904327"/>
            <a:ext cx="2825085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 txBox="1">
            <a:spLocks/>
          </p:cNvSpPr>
          <p:nvPr/>
        </p:nvSpPr>
        <p:spPr>
          <a:xfrm>
            <a:off x="6264946" y="934599"/>
            <a:ext cx="5748147" cy="5602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LcPeriod" startAt="4"/>
            </a:pPr>
            <a:r>
              <a:rPr lang="en-US" sz="2200" dirty="0">
                <a:solidFill>
                  <a:srgbClr val="C00000"/>
                </a:solidFill>
              </a:rPr>
              <a:t>Find the price actually </a:t>
            </a:r>
            <a:r>
              <a:rPr lang="en-US" sz="2200" dirty="0" err="1">
                <a:solidFill>
                  <a:srgbClr val="C00000"/>
                </a:solidFill>
              </a:rPr>
              <a:t>realised</a:t>
            </a:r>
            <a:r>
              <a:rPr lang="en-US" sz="2200" dirty="0">
                <a:solidFill>
                  <a:srgbClr val="C00000"/>
                </a:solidFill>
              </a:rPr>
              <a:t> by the seller: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Price realized by seller = New equilibrium price - Tax per unit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Price realized by seller = 4- 1/3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Price realized by seller = 11/3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4945" y="2500766"/>
            <a:ext cx="4628087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Problem No: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9" y="1091149"/>
            <a:ext cx="11510209" cy="5085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The demand and supply equations of a commodity are given as </a:t>
            </a:r>
            <a:r>
              <a:rPr lang="en-US" sz="2400" dirty="0" err="1">
                <a:solidFill>
                  <a:srgbClr val="002060"/>
                </a:solidFill>
              </a:rPr>
              <a:t>X</a:t>
            </a:r>
            <a:r>
              <a:rPr lang="en-US" sz="2400" baseline="-25000" dirty="0" err="1">
                <a:solidFill>
                  <a:srgbClr val="002060"/>
                </a:solidFill>
              </a:rPr>
              <a:t>d</a:t>
            </a:r>
            <a:r>
              <a:rPr lang="en-US" sz="2400" baseline="-250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=½ (5-P) and </a:t>
            </a:r>
            <a:r>
              <a:rPr lang="en-US" sz="2400" dirty="0" err="1">
                <a:solidFill>
                  <a:srgbClr val="002060"/>
                </a:solidFill>
              </a:rPr>
              <a:t>X</a:t>
            </a:r>
            <a:r>
              <a:rPr lang="en-US" sz="2400" baseline="-25000" dirty="0" err="1">
                <a:solidFill>
                  <a:srgbClr val="002060"/>
                </a:solidFill>
              </a:rPr>
              <a:t>s</a:t>
            </a:r>
            <a:r>
              <a:rPr lang="en-US" sz="2400" baseline="-25000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rgbClr val="002060"/>
                </a:solidFill>
              </a:rPr>
              <a:t>=</a:t>
            </a:r>
            <a:r>
              <a:rPr lang="en-US" sz="2400" dirty="0" err="1">
                <a:solidFill>
                  <a:srgbClr val="002060"/>
                </a:solidFill>
              </a:rPr>
              <a:t>2P</a:t>
            </a:r>
            <a:r>
              <a:rPr lang="en-US" sz="2400" dirty="0">
                <a:solidFill>
                  <a:srgbClr val="002060"/>
                </a:solidFill>
              </a:rPr>
              <a:t> -3.        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equilibrium price and quantity?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new price and quantity if a tax of </a:t>
            </a:r>
            <a:r>
              <a:rPr lang="en-US" sz="2400" dirty="0" err="1">
                <a:solidFill>
                  <a:srgbClr val="002060"/>
                </a:solidFill>
              </a:rPr>
              <a:t>Rs</a:t>
            </a:r>
            <a:r>
              <a:rPr lang="en-US" sz="2400" dirty="0">
                <a:solidFill>
                  <a:srgbClr val="002060"/>
                </a:solidFill>
              </a:rPr>
              <a:t>. 6/5 per unit is imposed on the commodity?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total tax revenue generated by the government?</a:t>
            </a:r>
          </a:p>
          <a:p>
            <a:pPr marL="571500" indent="-57150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price actually realized by the seller?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5282" y="6456343"/>
            <a:ext cx="381000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2</a:t>
            </a:fld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50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48" y="934600"/>
            <a:ext cx="5624390" cy="56026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Given: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Demand equation: </a:t>
            </a:r>
            <a:r>
              <a:rPr lang="en-US" sz="22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 err="1">
                <a:solidFill>
                  <a:srgbClr val="002060"/>
                </a:solidFill>
              </a:rPr>
              <a:t>d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½ (5 - P)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Supply equation: </a:t>
            </a:r>
            <a:r>
              <a:rPr lang="en-US" sz="22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 err="1">
                <a:solidFill>
                  <a:srgbClr val="002060"/>
                </a:solidFill>
              </a:rPr>
              <a:t>s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</a:t>
            </a:r>
            <a:r>
              <a:rPr lang="en-US" sz="2200" dirty="0" err="1">
                <a:solidFill>
                  <a:srgbClr val="002060"/>
                </a:solidFill>
              </a:rPr>
              <a:t>2P</a:t>
            </a:r>
            <a:r>
              <a:rPr lang="en-US" sz="2200" dirty="0">
                <a:solidFill>
                  <a:srgbClr val="002060"/>
                </a:solidFill>
              </a:rPr>
              <a:t> - 3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>
                <a:solidFill>
                  <a:srgbClr val="C00000"/>
                </a:solidFill>
              </a:rPr>
              <a:t>Find the equilibrium price and quantity: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At equilibrium, </a:t>
            </a:r>
            <a:r>
              <a:rPr lang="en-US" sz="22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 err="1">
                <a:solidFill>
                  <a:srgbClr val="002060"/>
                </a:solidFill>
              </a:rPr>
              <a:t>d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</a:t>
            </a:r>
            <a:r>
              <a:rPr lang="en-US" sz="22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 err="1">
                <a:solidFill>
                  <a:srgbClr val="002060"/>
                </a:solidFill>
              </a:rPr>
              <a:t>s</a:t>
            </a: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Therefore,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½ (5 - P) = </a:t>
            </a:r>
            <a:r>
              <a:rPr lang="en-US" sz="2200" dirty="0" err="1">
                <a:solidFill>
                  <a:srgbClr val="002060"/>
                </a:solidFill>
              </a:rPr>
              <a:t>2P</a:t>
            </a:r>
            <a:r>
              <a:rPr lang="en-US" sz="2200" dirty="0">
                <a:solidFill>
                  <a:srgbClr val="002060"/>
                </a:solidFill>
              </a:rPr>
              <a:t> - 3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Now solve for P: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5 - P = </a:t>
            </a:r>
            <a:r>
              <a:rPr lang="en-US" sz="2200" dirty="0" err="1">
                <a:solidFill>
                  <a:srgbClr val="002060"/>
                </a:solidFill>
              </a:rPr>
              <a:t>4P</a:t>
            </a:r>
            <a:r>
              <a:rPr lang="en-US" sz="2200" dirty="0">
                <a:solidFill>
                  <a:srgbClr val="002060"/>
                </a:solidFill>
              </a:rPr>
              <a:t> - 6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5 + 6 = </a:t>
            </a:r>
            <a:r>
              <a:rPr lang="en-US" sz="2200" dirty="0" err="1">
                <a:solidFill>
                  <a:srgbClr val="002060"/>
                </a:solidFill>
              </a:rPr>
              <a:t>4P</a:t>
            </a:r>
            <a:r>
              <a:rPr lang="en-US" sz="2200" dirty="0">
                <a:solidFill>
                  <a:srgbClr val="002060"/>
                </a:solidFill>
              </a:rPr>
              <a:t> + P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11 = </a:t>
            </a:r>
            <a:r>
              <a:rPr lang="en-US" sz="2200" dirty="0" err="1">
                <a:solidFill>
                  <a:srgbClr val="002060"/>
                </a:solidFill>
              </a:rPr>
              <a:t>5P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 = 11 / 5  =  Equilibrium price (P)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63537" y="6492875"/>
            <a:ext cx="299113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3</a:t>
            </a:fld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147" y="6033261"/>
            <a:ext cx="3932067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 txBox="1">
            <a:spLocks/>
          </p:cNvSpPr>
          <p:nvPr/>
        </p:nvSpPr>
        <p:spPr>
          <a:xfrm>
            <a:off x="6239147" y="934599"/>
            <a:ext cx="5624390" cy="5602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Find the equilibrium quantity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Demand equation: </a:t>
            </a:r>
            <a:r>
              <a:rPr lang="en-US" sz="22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 err="1">
                <a:solidFill>
                  <a:srgbClr val="002060"/>
                </a:solidFill>
              </a:rPr>
              <a:t>d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½ (5 - P)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 err="1">
                <a:solidFill>
                  <a:srgbClr val="002060"/>
                </a:solidFill>
              </a:rPr>
              <a:t>d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½ (5 – (11/5))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 err="1">
                <a:solidFill>
                  <a:srgbClr val="002060"/>
                </a:solidFill>
              </a:rPr>
              <a:t>d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½ (14/5)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 err="1">
                <a:solidFill>
                  <a:srgbClr val="002060"/>
                </a:solidFill>
              </a:rPr>
              <a:t>d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7/5 = Equilibrium quantity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35528" y="2637244"/>
            <a:ext cx="3727335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73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48" y="934600"/>
            <a:ext cx="5624390" cy="56026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romanLcPeriod" startAt="2"/>
            </a:pPr>
            <a:r>
              <a:rPr lang="en-US" sz="2200" dirty="0">
                <a:solidFill>
                  <a:srgbClr val="C00000"/>
                </a:solidFill>
              </a:rPr>
              <a:t>Find the new price and quantity if a tax of </a:t>
            </a:r>
            <a:r>
              <a:rPr lang="en-US" sz="2200" dirty="0" err="1">
                <a:solidFill>
                  <a:srgbClr val="C00000"/>
                </a:solidFill>
              </a:rPr>
              <a:t>Rs</a:t>
            </a:r>
            <a:r>
              <a:rPr lang="en-US" sz="2200" dirty="0">
                <a:solidFill>
                  <a:srgbClr val="C00000"/>
                </a:solidFill>
              </a:rPr>
              <a:t>. 6/5 per unit is imposed: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002060"/>
                </a:solidFill>
              </a:rPr>
              <a:t>When a tax is imposed on the commodity, the new supply equation becomes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2{P‘- T} - 3    </a:t>
            </a:r>
            <a:r>
              <a:rPr lang="en-US" sz="2200" dirty="0">
                <a:solidFill>
                  <a:srgbClr val="C00000"/>
                </a:solidFill>
              </a:rPr>
              <a:t>(where, T is the tax per unit)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 = 2{P‘- (6/5)} - 3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</a:t>
            </a:r>
            <a:r>
              <a:rPr lang="en-US" sz="2200" dirty="0" err="1">
                <a:solidFill>
                  <a:srgbClr val="002060"/>
                </a:solidFill>
              </a:rPr>
              <a:t>2P</a:t>
            </a:r>
            <a:r>
              <a:rPr lang="en-US" sz="2200" dirty="0">
                <a:solidFill>
                  <a:srgbClr val="002060"/>
                </a:solidFill>
              </a:rPr>
              <a:t>' – (12/5) – 3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</a:t>
            </a:r>
            <a:r>
              <a:rPr lang="en-US" sz="2200" dirty="0" err="1">
                <a:solidFill>
                  <a:srgbClr val="002060"/>
                </a:solidFill>
              </a:rPr>
              <a:t>2P</a:t>
            </a:r>
            <a:r>
              <a:rPr lang="en-US" sz="2200" dirty="0">
                <a:solidFill>
                  <a:srgbClr val="002060"/>
                </a:solidFill>
              </a:rPr>
              <a:t>' – (27/5)        (New Supply Equation)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At equilibrium, </a:t>
            </a:r>
            <a:r>
              <a:rPr lang="en-US" sz="2200" dirty="0" err="1">
                <a:solidFill>
                  <a:srgbClr val="002060"/>
                </a:solidFill>
              </a:rPr>
              <a:t>X</a:t>
            </a:r>
            <a:r>
              <a:rPr lang="en-US" sz="2200" baseline="-25000" dirty="0" err="1">
                <a:solidFill>
                  <a:srgbClr val="002060"/>
                </a:solidFill>
              </a:rPr>
              <a:t>d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</a:t>
            </a: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½ (5 - P') = </a:t>
            </a:r>
            <a:r>
              <a:rPr lang="en-US" sz="2200" dirty="0" err="1">
                <a:solidFill>
                  <a:srgbClr val="002060"/>
                </a:solidFill>
              </a:rPr>
              <a:t>2P</a:t>
            </a:r>
            <a:r>
              <a:rPr lang="en-US" sz="2200" dirty="0">
                <a:solidFill>
                  <a:srgbClr val="002060"/>
                </a:solidFill>
              </a:rPr>
              <a:t>'– (27/5)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5 - P' = </a:t>
            </a:r>
            <a:r>
              <a:rPr lang="en-US" sz="2200" dirty="0" err="1">
                <a:solidFill>
                  <a:srgbClr val="002060"/>
                </a:solidFill>
              </a:rPr>
              <a:t>4P</a:t>
            </a:r>
            <a:r>
              <a:rPr lang="en-US" sz="2200" dirty="0">
                <a:solidFill>
                  <a:srgbClr val="002060"/>
                </a:solidFill>
              </a:rPr>
              <a:t>'- (54/5)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2060"/>
                </a:solidFill>
              </a:rPr>
              <a:t>3P</a:t>
            </a:r>
            <a:r>
              <a:rPr lang="en-US" sz="2200" dirty="0">
                <a:solidFill>
                  <a:srgbClr val="002060"/>
                </a:solidFill>
              </a:rPr>
              <a:t>'= 5 + (54/5)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P'= 79/25 = New equilibrium price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0</a:t>
            </a:r>
          </a:p>
          <a:p>
            <a:pPr marL="0" indent="0">
              <a:buNone/>
            </a:pP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74137" y="6492875"/>
            <a:ext cx="299113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4</a:t>
            </a:fld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148" y="5364521"/>
            <a:ext cx="4068545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 txBox="1">
            <a:spLocks/>
          </p:cNvSpPr>
          <p:nvPr/>
        </p:nvSpPr>
        <p:spPr>
          <a:xfrm>
            <a:off x="6399304" y="934601"/>
            <a:ext cx="5624390" cy="56026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Find the equilibrium quantity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 = </a:t>
            </a:r>
            <a:r>
              <a:rPr lang="en-US" sz="2200" dirty="0" err="1">
                <a:solidFill>
                  <a:srgbClr val="002060"/>
                </a:solidFill>
              </a:rPr>
              <a:t>2P</a:t>
            </a:r>
            <a:r>
              <a:rPr lang="en-US" sz="2200" dirty="0">
                <a:solidFill>
                  <a:srgbClr val="002060"/>
                </a:solidFill>
              </a:rPr>
              <a:t>' – (27/5)                     (P'= 79/25 )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 = 2*(79/25) – (27/5)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(158/25) – (27/5)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(23/25) = New equilibrium quantity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9304" y="2609948"/>
            <a:ext cx="4628087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4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4" y="934600"/>
            <a:ext cx="5841240" cy="56026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514350" indent="-514350">
              <a:buFont typeface="+mj-lt"/>
              <a:buAutoNum type="romanLcPeriod" startAt="3"/>
            </a:pPr>
            <a:r>
              <a:rPr lang="en-US" sz="2200" dirty="0">
                <a:solidFill>
                  <a:srgbClr val="C00000"/>
                </a:solidFill>
              </a:rPr>
              <a:t>Find the total tax revenue generated by the government: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Tax revenue = Tax per unit*Quantity sold with tax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Tax revenue = (6/5) * X</a:t>
            </a:r>
            <a:r>
              <a:rPr lang="en-US" sz="2200" baseline="-25000" dirty="0">
                <a:solidFill>
                  <a:srgbClr val="002060"/>
                </a:solidFill>
              </a:rPr>
              <a:t>s</a:t>
            </a:r>
            <a:r>
              <a:rPr lang="en-US" sz="2200" dirty="0">
                <a:solidFill>
                  <a:srgbClr val="002060"/>
                </a:solidFill>
              </a:rPr>
              <a:t>'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             = (6/5) * (23/25)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Tax revenue  = 138/125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63537" y="6492875"/>
            <a:ext cx="299113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5</a:t>
            </a:fld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014" y="2904327"/>
            <a:ext cx="2825085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 txBox="1">
            <a:spLocks/>
          </p:cNvSpPr>
          <p:nvPr/>
        </p:nvSpPr>
        <p:spPr>
          <a:xfrm>
            <a:off x="6264946" y="934599"/>
            <a:ext cx="5748147" cy="5602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LcPeriod" startAt="4"/>
            </a:pPr>
            <a:r>
              <a:rPr lang="en-US" sz="2200" dirty="0">
                <a:solidFill>
                  <a:srgbClr val="C00000"/>
                </a:solidFill>
              </a:rPr>
              <a:t>Find the price actually </a:t>
            </a:r>
            <a:r>
              <a:rPr lang="en-US" sz="2200" dirty="0" err="1">
                <a:solidFill>
                  <a:srgbClr val="C00000"/>
                </a:solidFill>
              </a:rPr>
              <a:t>realised</a:t>
            </a:r>
            <a:r>
              <a:rPr lang="en-US" sz="2200" dirty="0">
                <a:solidFill>
                  <a:srgbClr val="C00000"/>
                </a:solidFill>
              </a:rPr>
              <a:t> by the seller: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Price realized by seller = New equilibrium price - Tax per unit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Price realized by seller = 79/25 - 6/5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Price realized by seller = 49/25</a:t>
            </a:r>
          </a:p>
        </p:txBody>
      </p:sp>
      <p:sp>
        <p:nvSpPr>
          <p:cNvPr id="7" name="Rectangle 6"/>
          <p:cNvSpPr/>
          <p:nvPr/>
        </p:nvSpPr>
        <p:spPr>
          <a:xfrm>
            <a:off x="6264945" y="2500766"/>
            <a:ext cx="4628087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Problem No: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9" y="1091149"/>
            <a:ext cx="11510209" cy="5085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Solve the following problem: The demand function is P=5-</a:t>
            </a:r>
            <a:r>
              <a:rPr lang="en-US" sz="2400" dirty="0" err="1">
                <a:solidFill>
                  <a:srgbClr val="002060"/>
                </a:solidFill>
              </a:rPr>
              <a:t>2X</a:t>
            </a:r>
            <a:r>
              <a:rPr lang="en-US" sz="2400" dirty="0">
                <a:solidFill>
                  <a:srgbClr val="002060"/>
                </a:solidFill>
              </a:rPr>
              <a:t> and the supply function is P=½(</a:t>
            </a:r>
            <a:r>
              <a:rPr lang="en-US" sz="2400" dirty="0" err="1">
                <a:solidFill>
                  <a:srgbClr val="002060"/>
                </a:solidFill>
              </a:rPr>
              <a:t>X+5</a:t>
            </a:r>
            <a:r>
              <a:rPr lang="en-US" sz="2400" dirty="0">
                <a:solidFill>
                  <a:srgbClr val="002060"/>
                </a:solidFill>
              </a:rPr>
              <a:t>) respectively.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equilibrium price and quantity?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new price and quantity if a subsidy of </a:t>
            </a:r>
            <a:r>
              <a:rPr lang="en-US" sz="2400" dirty="0" err="1">
                <a:solidFill>
                  <a:srgbClr val="002060"/>
                </a:solidFill>
              </a:rPr>
              <a:t>Rs</a:t>
            </a:r>
            <a:r>
              <a:rPr lang="en-US" sz="2400" dirty="0">
                <a:solidFill>
                  <a:srgbClr val="002060"/>
                </a:solidFill>
              </a:rPr>
              <a:t>. 5/2 per unit is granted on the commodity?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Find the total amount of subsidy granted by the government?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5282" y="6456343"/>
            <a:ext cx="381000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6</a:t>
            </a:fld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18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48" y="934600"/>
            <a:ext cx="5624390" cy="56026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Given: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Demand equation: P = 5 - </a:t>
            </a:r>
            <a:r>
              <a:rPr lang="en-US" sz="2200" dirty="0" err="1">
                <a:solidFill>
                  <a:srgbClr val="002060"/>
                </a:solidFill>
              </a:rPr>
              <a:t>2X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Supply equation: P = ½(X + 5)</a:t>
            </a:r>
            <a:endParaRPr lang="en-US" sz="2200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romanLcPeriod"/>
            </a:pPr>
            <a:r>
              <a:rPr lang="en-US" sz="2200" dirty="0">
                <a:solidFill>
                  <a:srgbClr val="C00000"/>
                </a:solidFill>
              </a:rPr>
              <a:t>Find the equilibrium quantity: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At equilibrium, f(P)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g(P)</a:t>
            </a: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5 - </a:t>
            </a:r>
            <a:r>
              <a:rPr lang="en-US" sz="2200" dirty="0" err="1">
                <a:solidFill>
                  <a:srgbClr val="002060"/>
                </a:solidFill>
              </a:rPr>
              <a:t>2X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½(X + 5)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10 - </a:t>
            </a:r>
            <a:r>
              <a:rPr lang="en-US" sz="2200" dirty="0" err="1">
                <a:solidFill>
                  <a:srgbClr val="002060"/>
                </a:solidFill>
              </a:rPr>
              <a:t>4X</a:t>
            </a:r>
            <a:r>
              <a:rPr lang="en-US" sz="2200" dirty="0">
                <a:solidFill>
                  <a:srgbClr val="002060"/>
                </a:solidFill>
              </a:rPr>
              <a:t>=  X + 5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2060"/>
                </a:solidFill>
              </a:rPr>
              <a:t>5X</a:t>
            </a:r>
            <a:r>
              <a:rPr lang="en-US" sz="2200" dirty="0">
                <a:solidFill>
                  <a:srgbClr val="002060"/>
                </a:solidFill>
              </a:rPr>
              <a:t> = 5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X = 1 = Equilibrium quantity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C00000"/>
                </a:solidFill>
              </a:rPr>
              <a:t>Find the equilibrium price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Demand equation: P = 5 - </a:t>
            </a:r>
            <a:r>
              <a:rPr lang="en-US" sz="2200" dirty="0" err="1">
                <a:solidFill>
                  <a:srgbClr val="002060"/>
                </a:solidFill>
              </a:rPr>
              <a:t>2X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                        P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5 – 2(1)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Equilibrium price = P = 3</a:t>
            </a: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63537" y="6492875"/>
            <a:ext cx="299113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7</a:t>
            </a:fld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148" y="4340938"/>
            <a:ext cx="3932067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 txBox="1">
            <a:spLocks/>
          </p:cNvSpPr>
          <p:nvPr/>
        </p:nvSpPr>
        <p:spPr>
          <a:xfrm>
            <a:off x="6239146" y="934599"/>
            <a:ext cx="5798179" cy="5602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LcPeriod" startAt="2"/>
            </a:pPr>
            <a:r>
              <a:rPr lang="en-US" sz="2200" dirty="0">
                <a:solidFill>
                  <a:srgbClr val="C00000"/>
                </a:solidFill>
              </a:rPr>
              <a:t>Find the new price and quantity if a subsidy of </a:t>
            </a:r>
            <a:r>
              <a:rPr lang="en-US" sz="2200" dirty="0" err="1">
                <a:solidFill>
                  <a:srgbClr val="C00000"/>
                </a:solidFill>
              </a:rPr>
              <a:t>Rs</a:t>
            </a:r>
            <a:r>
              <a:rPr lang="en-US" sz="2200" dirty="0">
                <a:solidFill>
                  <a:srgbClr val="C00000"/>
                </a:solidFill>
              </a:rPr>
              <a:t>. 5/2 per unit is granted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When a subsidy is granted on the commodity, the new demand equation becomes: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{P’ - S} = 5 – </a:t>
            </a:r>
            <a:r>
              <a:rPr lang="en-US" sz="2200" dirty="0" err="1">
                <a:solidFill>
                  <a:srgbClr val="002060"/>
                </a:solidFill>
              </a:rPr>
              <a:t>2X</a:t>
            </a:r>
            <a:r>
              <a:rPr lang="en-US" sz="2200" dirty="0">
                <a:solidFill>
                  <a:srgbClr val="002060"/>
                </a:solidFill>
              </a:rPr>
              <a:t>’  </a:t>
            </a:r>
            <a:r>
              <a:rPr lang="en-US" sz="2200" dirty="0"/>
              <a:t>(where S is the subsidy per unit)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{P’ - (5/2)} = 5 – </a:t>
            </a:r>
            <a:r>
              <a:rPr lang="en-US" sz="2200" dirty="0" err="1">
                <a:solidFill>
                  <a:srgbClr val="002060"/>
                </a:solidFill>
              </a:rPr>
              <a:t>2X</a:t>
            </a:r>
            <a:r>
              <a:rPr lang="en-US" sz="2200" dirty="0">
                <a:solidFill>
                  <a:srgbClr val="002060"/>
                </a:solidFill>
              </a:rPr>
              <a:t>’       </a:t>
            </a:r>
            <a:r>
              <a:rPr lang="en-US" sz="2200" dirty="0"/>
              <a:t>  S=5/2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(</a:t>
            </a:r>
            <a:r>
              <a:rPr lang="en-US" sz="2200" dirty="0" err="1">
                <a:solidFill>
                  <a:srgbClr val="002060"/>
                </a:solidFill>
              </a:rPr>
              <a:t>2P</a:t>
            </a:r>
            <a:r>
              <a:rPr lang="en-US" sz="2200" dirty="0">
                <a:solidFill>
                  <a:srgbClr val="002060"/>
                </a:solidFill>
              </a:rPr>
              <a:t>’- 5)/2 = 5 – </a:t>
            </a:r>
            <a:r>
              <a:rPr lang="en-US" sz="2200" dirty="0" err="1">
                <a:solidFill>
                  <a:srgbClr val="002060"/>
                </a:solidFill>
              </a:rPr>
              <a:t>2X</a:t>
            </a:r>
            <a:r>
              <a:rPr lang="en-US" sz="2200" dirty="0">
                <a:solidFill>
                  <a:srgbClr val="002060"/>
                </a:solidFill>
              </a:rPr>
              <a:t>’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(</a:t>
            </a:r>
            <a:r>
              <a:rPr lang="en-US" sz="2200" dirty="0" err="1">
                <a:solidFill>
                  <a:srgbClr val="002060"/>
                </a:solidFill>
              </a:rPr>
              <a:t>2P</a:t>
            </a:r>
            <a:r>
              <a:rPr lang="en-US" sz="2200" dirty="0">
                <a:solidFill>
                  <a:srgbClr val="002060"/>
                </a:solidFill>
              </a:rPr>
              <a:t>’- 5) = 10 – </a:t>
            </a:r>
            <a:r>
              <a:rPr lang="en-US" sz="2200" dirty="0" err="1">
                <a:solidFill>
                  <a:srgbClr val="002060"/>
                </a:solidFill>
              </a:rPr>
              <a:t>4X</a:t>
            </a:r>
            <a:r>
              <a:rPr lang="en-US" sz="2200" dirty="0">
                <a:solidFill>
                  <a:srgbClr val="002060"/>
                </a:solidFill>
              </a:rPr>
              <a:t>’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P’ = (15 – </a:t>
            </a:r>
            <a:r>
              <a:rPr lang="en-US" sz="2200" dirty="0" err="1">
                <a:solidFill>
                  <a:srgbClr val="002060"/>
                </a:solidFill>
              </a:rPr>
              <a:t>4X</a:t>
            </a:r>
            <a:r>
              <a:rPr lang="en-US" sz="2200" dirty="0">
                <a:solidFill>
                  <a:srgbClr val="002060"/>
                </a:solidFill>
              </a:rPr>
              <a:t>’)/2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At equilibrium, f(P)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g(P)</a:t>
            </a: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(15 – </a:t>
            </a:r>
            <a:r>
              <a:rPr lang="en-US" sz="2200" dirty="0" err="1">
                <a:solidFill>
                  <a:srgbClr val="002060"/>
                </a:solidFill>
              </a:rPr>
              <a:t>4X</a:t>
            </a:r>
            <a:r>
              <a:rPr lang="en-US" sz="2200" dirty="0">
                <a:solidFill>
                  <a:srgbClr val="002060"/>
                </a:solidFill>
              </a:rPr>
              <a:t>’)/2 </a:t>
            </a:r>
            <a:r>
              <a:rPr lang="en-US" sz="2200" baseline="-25000" dirty="0">
                <a:solidFill>
                  <a:srgbClr val="002060"/>
                </a:solidFill>
              </a:rPr>
              <a:t> </a:t>
            </a:r>
            <a:r>
              <a:rPr lang="en-US" sz="2200" dirty="0">
                <a:solidFill>
                  <a:srgbClr val="002060"/>
                </a:solidFill>
              </a:rPr>
              <a:t>=  ½(X’ + 5)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15 – </a:t>
            </a:r>
            <a:r>
              <a:rPr lang="en-US" sz="2200" dirty="0" err="1">
                <a:solidFill>
                  <a:srgbClr val="002060"/>
                </a:solidFill>
              </a:rPr>
              <a:t>4X</a:t>
            </a:r>
            <a:r>
              <a:rPr lang="en-US" sz="2200" dirty="0">
                <a:solidFill>
                  <a:srgbClr val="002060"/>
                </a:solidFill>
              </a:rPr>
              <a:t>’ = X’ + 5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2060"/>
                </a:solidFill>
              </a:rPr>
              <a:t>5X</a:t>
            </a:r>
            <a:r>
              <a:rPr lang="en-US" sz="2200" dirty="0">
                <a:solidFill>
                  <a:srgbClr val="002060"/>
                </a:solidFill>
              </a:rPr>
              <a:t>’ = 10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X’ = 2 = Equilibrium quantity</a:t>
            </a:r>
            <a:endParaRPr lang="en-US" sz="22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4148" y="6015202"/>
            <a:ext cx="3727335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239147" y="5353147"/>
            <a:ext cx="3932067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48" y="934600"/>
            <a:ext cx="5624390" cy="5602677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Substitute the new equilibrium quantity back into either the demand or supply equation to find the new equilibrium price (P').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Let's use the supply equation: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P' = 5 – </a:t>
            </a:r>
            <a:r>
              <a:rPr lang="en-US" sz="2200" dirty="0" err="1">
                <a:solidFill>
                  <a:srgbClr val="002060"/>
                </a:solidFill>
              </a:rPr>
              <a:t>2X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P' = 5 – 2(2)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P' = 1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So, with the subsidy granted, the new price is approximately 1 and the new quantity is 2.</a:t>
            </a:r>
            <a:endParaRPr lang="en-IN" sz="2200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63537" y="6492875"/>
            <a:ext cx="299113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8</a:t>
            </a:fld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4148" y="3259210"/>
            <a:ext cx="3932067" cy="47767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 txBox="1">
            <a:spLocks/>
          </p:cNvSpPr>
          <p:nvPr/>
        </p:nvSpPr>
        <p:spPr>
          <a:xfrm>
            <a:off x="6252796" y="934599"/>
            <a:ext cx="5624390" cy="5602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romanLcPeriod" startAt="3"/>
            </a:pPr>
            <a:r>
              <a:rPr lang="en-US" sz="2000" dirty="0">
                <a:solidFill>
                  <a:srgbClr val="C00000"/>
                </a:solidFill>
              </a:rPr>
              <a:t>Find the total amount of subsidy granted by the government?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Total subsidy = New quantity demanded * subsidy per unit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           = 2 * (5/2)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Total subsidy = 5</a:t>
            </a:r>
          </a:p>
          <a:p>
            <a:pPr marL="0" indent="0">
              <a:buNone/>
            </a:pPr>
            <a:endParaRPr lang="en-US" sz="2200" baseline="-250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baseline="-25000" dirty="0">
                <a:solidFill>
                  <a:srgbClr val="002060"/>
                </a:solidFill>
              </a:rPr>
              <a:t>                 </a:t>
            </a:r>
          </a:p>
          <a:p>
            <a:pPr marL="0" indent="0">
              <a:buNone/>
            </a:pP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30072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AEE3-5C5E-330F-2D6F-F735F17E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rgbClr val="C00000"/>
                </a:solidFill>
              </a:rPr>
              <a:t>Problem No: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8AF3E-D31F-4EE2-1187-12202AD77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329" y="1091149"/>
            <a:ext cx="11510209" cy="50858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romanLcPeriod"/>
            </a:pPr>
            <a:r>
              <a:rPr lang="en-US" sz="2400" dirty="0">
                <a:solidFill>
                  <a:srgbClr val="002060"/>
                </a:solidFill>
              </a:rPr>
              <a:t>Suppose the value of demand and supply curves of a Commodity-X is given by the following two equations simultaneously: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</a:t>
            </a:r>
            <a:r>
              <a:rPr lang="en-US" sz="2400" dirty="0" err="1">
                <a:solidFill>
                  <a:srgbClr val="002060"/>
                </a:solidFill>
              </a:rPr>
              <a:t>Qd</a:t>
            </a:r>
            <a:r>
              <a:rPr lang="en-US" sz="2400" dirty="0">
                <a:solidFill>
                  <a:srgbClr val="002060"/>
                </a:solidFill>
              </a:rPr>
              <a:t> = 200 –</a:t>
            </a:r>
            <a:r>
              <a:rPr lang="en-US" sz="2400" dirty="0" err="1">
                <a:solidFill>
                  <a:srgbClr val="002060"/>
                </a:solidFill>
              </a:rPr>
              <a:t>10P</a:t>
            </a:r>
            <a:r>
              <a:rPr lang="en-US" sz="2400" dirty="0">
                <a:solidFill>
                  <a:srgbClr val="002060"/>
                </a:solidFill>
              </a:rPr>
              <a:t>; Qs = 50 + </a:t>
            </a:r>
            <a:r>
              <a:rPr lang="en-US" sz="2400" dirty="0" err="1">
                <a:solidFill>
                  <a:srgbClr val="002060"/>
                </a:solidFill>
              </a:rPr>
              <a:t>15P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Find the equilibrium price and equilibrium quantity of commodity X.</a:t>
            </a:r>
          </a:p>
          <a:p>
            <a:pPr marL="514350" indent="-514350">
              <a:buFont typeface="+mj-lt"/>
              <a:buAutoNum type="romanLcPeriod"/>
            </a:pPr>
            <a:endParaRPr lang="en-US" sz="2400" dirty="0">
              <a:solidFill>
                <a:srgbClr val="002060"/>
              </a:solidFill>
            </a:endParaRPr>
          </a:p>
          <a:p>
            <a:pPr marL="514350" indent="-514350">
              <a:buFont typeface="+mj-lt"/>
              <a:buAutoNum type="romanLcPeriod" startAt="2"/>
            </a:pPr>
            <a:r>
              <a:rPr lang="en-US" sz="2400" dirty="0">
                <a:solidFill>
                  <a:srgbClr val="002060"/>
                </a:solidFill>
              </a:rPr>
              <a:t>Suppose that the price of a factor inputs used in producing the commodity has changed, resulting in the new supply curve given by the equation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       Qs’ = 100 + </a:t>
            </a:r>
            <a:r>
              <a:rPr lang="en-US" sz="2400" dirty="0" err="1">
                <a:solidFill>
                  <a:srgbClr val="002060"/>
                </a:solidFill>
              </a:rPr>
              <a:t>15P</a:t>
            </a:r>
            <a:r>
              <a:rPr lang="en-US" sz="2400" dirty="0">
                <a:solidFill>
                  <a:srgbClr val="002060"/>
                </a:solidFill>
              </a:rPr>
              <a:t>’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2060"/>
                </a:solidFill>
              </a:rPr>
              <a:t>Analyze the new equilibrium price and new equilibrium quantity as against the original equilibrium price and equilibrium quantity.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85282" y="6456343"/>
            <a:ext cx="381000" cy="365125"/>
          </a:xfrm>
        </p:spPr>
        <p:txBody>
          <a:bodyPr/>
          <a:lstStyle/>
          <a:p>
            <a:fld id="{48F63A3B-78C7-47BE-AE5E-E10140E04643}" type="slidenum">
              <a:rPr lang="en-US" b="1" smtClean="0">
                <a:solidFill>
                  <a:srgbClr val="C00000"/>
                </a:solidFill>
              </a:rPr>
              <a:t>9</a:t>
            </a:fld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98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D86F171DDB24AB6E802B330D60C54" ma:contentTypeVersion="9" ma:contentTypeDescription="Create a new document." ma:contentTypeScope="" ma:versionID="a450af6e29046a34b3f6fb2ccfd7e9bb">
  <xsd:schema xmlns:xsd="http://www.w3.org/2001/XMLSchema" xmlns:xs="http://www.w3.org/2001/XMLSchema" xmlns:p="http://schemas.microsoft.com/office/2006/metadata/properties" xmlns:ns3="15ddbe07-f993-407c-9594-387a78c5d2f4" targetNamespace="http://schemas.microsoft.com/office/2006/metadata/properties" ma:root="true" ma:fieldsID="d9c03ea55b8c5cb9ac6c775b28d55351" ns3:_="">
    <xsd:import namespace="15ddbe07-f993-407c-9594-387a78c5d2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ddbe07-f993-407c-9594-387a78c5d2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CDD64B1-A3EB-457D-AC1C-5AB79C5F8A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E64404-4DC0-408A-BE04-09DA19E785F5}">
  <ds:schemaRefs>
    <ds:schemaRef ds:uri="15ddbe07-f993-407c-9594-387a78c5d2f4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5127C0E-0DF3-4325-B685-2F332B385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ddbe07-f993-407c-9594-387a78c5d2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10714</TotalTime>
  <Words>1534</Words>
  <Application>Microsoft Office PowerPoint</Application>
  <PresentationFormat>Widescreen</PresentationFormat>
  <Paragraphs>205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Wingdings</vt:lpstr>
      <vt:lpstr>Office Theme</vt:lpstr>
      <vt:lpstr>PowerPoint Presentation</vt:lpstr>
      <vt:lpstr>Problem No: 1</vt:lpstr>
      <vt:lpstr>Solution</vt:lpstr>
      <vt:lpstr>Solution</vt:lpstr>
      <vt:lpstr>Solution</vt:lpstr>
      <vt:lpstr>Problem No: 2</vt:lpstr>
      <vt:lpstr>Solution</vt:lpstr>
      <vt:lpstr>Solution</vt:lpstr>
      <vt:lpstr>Problem No: 3</vt:lpstr>
      <vt:lpstr>Solution</vt:lpstr>
      <vt:lpstr>Problem No: 4</vt:lpstr>
      <vt:lpstr>Solution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Rajesh Solanki [MU - Jaipur]</dc:creator>
  <cp:lastModifiedBy>Anurag Joshi [MU - Jaipur]</cp:lastModifiedBy>
  <cp:revision>1381</cp:revision>
  <dcterms:created xsi:type="dcterms:W3CDTF">2019-12-25T15:27:55Z</dcterms:created>
  <dcterms:modified xsi:type="dcterms:W3CDTF">2023-08-17T09:25:52Z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0x01010058DD86F171DDB24AB6E802B330D60C54</vt:lpwstr>
  </property>
</Properties>
</file>