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4200" r:id="rId1"/>
  </p:sldMasterIdLst>
  <p:notesMasterIdLst>
    <p:notesMasterId r:id="rId15"/>
  </p:notesMasterIdLst>
  <p:handoutMasterIdLst>
    <p:handoutMasterId r:id="rId16"/>
  </p:handoutMasterIdLst>
  <p:sldIdLst>
    <p:sldId id="352" r:id="rId2"/>
    <p:sldId id="707" r:id="rId3"/>
    <p:sldId id="712" r:id="rId4"/>
    <p:sldId id="705" r:id="rId5"/>
    <p:sldId id="714" r:id="rId6"/>
    <p:sldId id="716" r:id="rId7"/>
    <p:sldId id="713" r:id="rId8"/>
    <p:sldId id="717" r:id="rId9"/>
    <p:sldId id="718" r:id="rId10"/>
    <p:sldId id="706" r:id="rId11"/>
    <p:sldId id="709" r:id="rId12"/>
    <p:sldId id="704" r:id="rId13"/>
    <p:sldId id="663" r:id="rId14"/>
  </p:sldIdLst>
  <p:sldSz cx="12192000" cy="6858000"/>
  <p:notesSz cx="6858000" cy="9144000"/>
  <p:custShowLst>
    <p:custShow name="Custom Show 1" id="0">
      <p:sldLst/>
    </p:custShow>
  </p:custShowLst>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0000"/>
    <a:srgbClr val="00682F"/>
    <a:srgbClr val="FBFBA7"/>
    <a:srgbClr val="FF3399"/>
    <a:srgbClr val="66FFCC"/>
    <a:srgbClr val="CCFF99"/>
    <a:srgbClr val="0066FF"/>
    <a:srgbClr val="99CC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9" autoAdjust="0"/>
    <p:restoredTop sz="85804" autoAdjust="0"/>
  </p:normalViewPr>
  <p:slideViewPr>
    <p:cSldViewPr>
      <p:cViewPr varScale="1">
        <p:scale>
          <a:sx n="71" d="100"/>
          <a:sy n="71" d="100"/>
        </p:scale>
        <p:origin x="912" y="86"/>
      </p:cViewPr>
      <p:guideLst>
        <p:guide orient="horz" pos="2160"/>
        <p:guide pos="3792"/>
      </p:guideLst>
    </p:cSldViewPr>
  </p:slideViewPr>
  <p:notesTextViewPr>
    <p:cViewPr>
      <p:scale>
        <a:sx n="150" d="100"/>
        <a:sy n="150" d="100"/>
      </p:scale>
      <p:origin x="0" y="0"/>
    </p:cViewPr>
  </p:notesTextViewPr>
  <p:sorterViewPr>
    <p:cViewPr>
      <p:scale>
        <a:sx n="100" d="100"/>
        <a:sy n="100" d="100"/>
      </p:scale>
      <p:origin x="0" y="-28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81013-94CC-4AA5-B42E-C1489D239CC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E9474F3-4F0B-4965-91F3-80236B1E2AB2}">
      <dgm:prSet phldrT="[Text]" custT="1"/>
      <dgm:spPr/>
      <dgm:t>
        <a:bodyPr/>
        <a:lstStyle/>
        <a:p>
          <a:r>
            <a:rPr lang="en-US" sz="2400" b="1" dirty="0">
              <a:solidFill>
                <a:srgbClr val="00682F"/>
              </a:solidFill>
              <a:latin typeface="Cambroa"/>
            </a:rPr>
            <a:t>Economic Analysis</a:t>
          </a:r>
        </a:p>
      </dgm:t>
    </dgm:pt>
    <dgm:pt modelId="{4C8ACA1E-35B7-4ADB-A584-DFCC07C28F9B}" type="parTrans" cxnId="{2107E425-1F3F-4614-9538-726516443814}">
      <dgm:prSet/>
      <dgm:spPr/>
      <dgm:t>
        <a:bodyPr/>
        <a:lstStyle/>
        <a:p>
          <a:endParaRPr lang="en-US" sz="2000" b="1">
            <a:solidFill>
              <a:srgbClr val="C00000"/>
            </a:solidFill>
            <a:latin typeface="Cambroa"/>
          </a:endParaRPr>
        </a:p>
      </dgm:t>
    </dgm:pt>
    <dgm:pt modelId="{AE68C1E3-D936-41D6-AADB-34D00C8E4A2E}" type="sibTrans" cxnId="{2107E425-1F3F-4614-9538-726516443814}">
      <dgm:prSet/>
      <dgm:spPr/>
      <dgm:t>
        <a:bodyPr/>
        <a:lstStyle/>
        <a:p>
          <a:endParaRPr lang="en-US" sz="2000" b="1">
            <a:solidFill>
              <a:srgbClr val="C00000"/>
            </a:solidFill>
            <a:latin typeface="Cambroa"/>
          </a:endParaRPr>
        </a:p>
      </dgm:t>
    </dgm:pt>
    <dgm:pt modelId="{E1A2B849-E135-4166-878C-2A73E0C7F7D4}">
      <dgm:prSet phldrT="[Text]" custT="1"/>
      <dgm:spPr/>
      <dgm:t>
        <a:bodyPr/>
        <a:lstStyle/>
        <a:p>
          <a:r>
            <a:rPr lang="en-US" sz="2000" b="1" dirty="0">
              <a:solidFill>
                <a:srgbClr val="C00000"/>
              </a:solidFill>
              <a:latin typeface="Cambroa"/>
            </a:rPr>
            <a:t>Dynamic model</a:t>
          </a:r>
        </a:p>
      </dgm:t>
    </dgm:pt>
    <dgm:pt modelId="{03216A58-E671-4A7D-BD46-91C2A4F73EE2}" type="parTrans" cxnId="{5D455960-A34B-4339-8F92-47A9AEA5468F}">
      <dgm:prSet/>
      <dgm:spPr/>
      <dgm:t>
        <a:bodyPr/>
        <a:lstStyle/>
        <a:p>
          <a:endParaRPr lang="en-US" sz="2000" b="1">
            <a:solidFill>
              <a:srgbClr val="C00000"/>
            </a:solidFill>
            <a:latin typeface="Cambroa"/>
          </a:endParaRPr>
        </a:p>
      </dgm:t>
    </dgm:pt>
    <dgm:pt modelId="{245A54D2-6CE9-47C2-94D6-155221B5C81F}" type="sibTrans" cxnId="{5D455960-A34B-4339-8F92-47A9AEA5468F}">
      <dgm:prSet/>
      <dgm:spPr/>
      <dgm:t>
        <a:bodyPr/>
        <a:lstStyle/>
        <a:p>
          <a:endParaRPr lang="en-US" sz="2000" b="1">
            <a:solidFill>
              <a:srgbClr val="C00000"/>
            </a:solidFill>
            <a:latin typeface="Cambroa"/>
          </a:endParaRPr>
        </a:p>
      </dgm:t>
    </dgm:pt>
    <dgm:pt modelId="{70A575D9-7638-4634-B98A-4114476C983B}">
      <dgm:prSet phldrT="[Text]" custT="1"/>
      <dgm:spPr/>
      <dgm:t>
        <a:bodyPr/>
        <a:lstStyle/>
        <a:p>
          <a:r>
            <a:rPr lang="en-US" sz="2000" b="1" dirty="0">
              <a:solidFill>
                <a:srgbClr val="C00000"/>
              </a:solidFill>
              <a:latin typeface="Cambroa"/>
            </a:rPr>
            <a:t>Static </a:t>
          </a:r>
        </a:p>
        <a:p>
          <a:r>
            <a:rPr lang="en-US" sz="2000" b="1" dirty="0">
              <a:solidFill>
                <a:srgbClr val="C00000"/>
              </a:solidFill>
              <a:latin typeface="Cambroa"/>
            </a:rPr>
            <a:t>model</a:t>
          </a:r>
        </a:p>
      </dgm:t>
    </dgm:pt>
    <dgm:pt modelId="{88FCE15F-D3EB-4047-B9ED-C558BE9EC31F}" type="sibTrans" cxnId="{CF5CCC38-E614-4600-9802-54B45099EBC0}">
      <dgm:prSet/>
      <dgm:spPr/>
      <dgm:t>
        <a:bodyPr/>
        <a:lstStyle/>
        <a:p>
          <a:endParaRPr lang="en-US" sz="2000" b="1">
            <a:solidFill>
              <a:srgbClr val="C00000"/>
            </a:solidFill>
            <a:latin typeface="Cambroa"/>
          </a:endParaRPr>
        </a:p>
      </dgm:t>
    </dgm:pt>
    <dgm:pt modelId="{E20AEAC6-F97B-4355-A866-667727A4A056}" type="parTrans" cxnId="{CF5CCC38-E614-4600-9802-54B45099EBC0}">
      <dgm:prSet/>
      <dgm:spPr/>
      <dgm:t>
        <a:bodyPr/>
        <a:lstStyle/>
        <a:p>
          <a:endParaRPr lang="en-US" sz="2000" b="1">
            <a:solidFill>
              <a:srgbClr val="C00000"/>
            </a:solidFill>
            <a:latin typeface="Cambroa"/>
          </a:endParaRPr>
        </a:p>
      </dgm:t>
    </dgm:pt>
    <dgm:pt modelId="{AAF836CC-8311-4FE5-858C-B522F0D2D471}" type="pres">
      <dgm:prSet presAssocID="{46481013-94CC-4AA5-B42E-C1489D239CC7}" presName="Name0" presStyleCnt="0">
        <dgm:presLayoutVars>
          <dgm:orgChart val="1"/>
          <dgm:chPref val="1"/>
          <dgm:dir/>
          <dgm:animOne val="branch"/>
          <dgm:animLvl val="lvl"/>
          <dgm:resizeHandles/>
        </dgm:presLayoutVars>
      </dgm:prSet>
      <dgm:spPr/>
    </dgm:pt>
    <dgm:pt modelId="{408D4B69-FE1D-4CDF-8583-C49994AB1F79}" type="pres">
      <dgm:prSet presAssocID="{BE9474F3-4F0B-4965-91F3-80236B1E2AB2}" presName="hierRoot1" presStyleCnt="0">
        <dgm:presLayoutVars>
          <dgm:hierBranch val="init"/>
        </dgm:presLayoutVars>
      </dgm:prSet>
      <dgm:spPr/>
    </dgm:pt>
    <dgm:pt modelId="{243EEF1C-C89C-4663-8F9C-27E25464C1F5}" type="pres">
      <dgm:prSet presAssocID="{BE9474F3-4F0B-4965-91F3-80236B1E2AB2}" presName="rootComposite1" presStyleCnt="0"/>
      <dgm:spPr/>
    </dgm:pt>
    <dgm:pt modelId="{15FDC2F8-FECB-48B3-813D-F6F553B42DD5}" type="pres">
      <dgm:prSet presAssocID="{BE9474F3-4F0B-4965-91F3-80236B1E2AB2}" presName="rootText1" presStyleLbl="alignAcc1" presStyleIdx="0" presStyleCnt="0">
        <dgm:presLayoutVars>
          <dgm:chPref val="3"/>
        </dgm:presLayoutVars>
      </dgm:prSet>
      <dgm:spPr/>
    </dgm:pt>
    <dgm:pt modelId="{27F0234C-B142-4E66-87BC-26AC932D8987}" type="pres">
      <dgm:prSet presAssocID="{BE9474F3-4F0B-4965-91F3-80236B1E2AB2}" presName="topArc1" presStyleLbl="parChTrans1D1" presStyleIdx="0" presStyleCnt="6"/>
      <dgm:spPr/>
    </dgm:pt>
    <dgm:pt modelId="{2CF8E393-407D-4F51-9DEB-5F8BC336C354}" type="pres">
      <dgm:prSet presAssocID="{BE9474F3-4F0B-4965-91F3-80236B1E2AB2}" presName="bottomArc1" presStyleLbl="parChTrans1D1" presStyleIdx="1" presStyleCnt="6"/>
      <dgm:spPr/>
    </dgm:pt>
    <dgm:pt modelId="{F55237DB-78CC-4FEB-9AB3-D20038A84233}" type="pres">
      <dgm:prSet presAssocID="{BE9474F3-4F0B-4965-91F3-80236B1E2AB2}" presName="topConnNode1" presStyleLbl="node1" presStyleIdx="0" presStyleCnt="0"/>
      <dgm:spPr/>
    </dgm:pt>
    <dgm:pt modelId="{DD7658E1-E226-40D6-A874-155ECB8A3B28}" type="pres">
      <dgm:prSet presAssocID="{BE9474F3-4F0B-4965-91F3-80236B1E2AB2}" presName="hierChild2" presStyleCnt="0"/>
      <dgm:spPr/>
    </dgm:pt>
    <dgm:pt modelId="{4725EEA6-3CDD-4F96-888D-369034C70D70}" type="pres">
      <dgm:prSet presAssocID="{E20AEAC6-F97B-4355-A866-667727A4A056}" presName="Name28" presStyleLbl="parChTrans1D2" presStyleIdx="0" presStyleCnt="2"/>
      <dgm:spPr/>
    </dgm:pt>
    <dgm:pt modelId="{8EAA2FF4-5FFB-4CE9-BFEE-1D2A9B7F3CD3}" type="pres">
      <dgm:prSet presAssocID="{70A575D9-7638-4634-B98A-4114476C983B}" presName="hierRoot2" presStyleCnt="0">
        <dgm:presLayoutVars>
          <dgm:hierBranch val="init"/>
        </dgm:presLayoutVars>
      </dgm:prSet>
      <dgm:spPr/>
    </dgm:pt>
    <dgm:pt modelId="{BCA592BC-22A9-4909-A247-5E9A5E992E2E}" type="pres">
      <dgm:prSet presAssocID="{70A575D9-7638-4634-B98A-4114476C983B}" presName="rootComposite2" presStyleCnt="0"/>
      <dgm:spPr/>
    </dgm:pt>
    <dgm:pt modelId="{0E8AA91F-7EE7-49BB-9C7A-5944111528B9}" type="pres">
      <dgm:prSet presAssocID="{70A575D9-7638-4634-B98A-4114476C983B}" presName="rootText2" presStyleLbl="alignAcc1" presStyleIdx="0" presStyleCnt="0">
        <dgm:presLayoutVars>
          <dgm:chPref val="3"/>
        </dgm:presLayoutVars>
      </dgm:prSet>
      <dgm:spPr/>
    </dgm:pt>
    <dgm:pt modelId="{D779469B-C0E5-4EE9-AC32-DA172D647505}" type="pres">
      <dgm:prSet presAssocID="{70A575D9-7638-4634-B98A-4114476C983B}" presName="topArc2" presStyleLbl="parChTrans1D1" presStyleIdx="2" presStyleCnt="6"/>
      <dgm:spPr/>
    </dgm:pt>
    <dgm:pt modelId="{02AA5266-A671-4F3C-AD52-AE7FCFF097C3}" type="pres">
      <dgm:prSet presAssocID="{70A575D9-7638-4634-B98A-4114476C983B}" presName="bottomArc2" presStyleLbl="parChTrans1D1" presStyleIdx="3" presStyleCnt="6"/>
      <dgm:spPr/>
    </dgm:pt>
    <dgm:pt modelId="{7B99CAAD-BB25-4407-B019-2B09813B2DBA}" type="pres">
      <dgm:prSet presAssocID="{70A575D9-7638-4634-B98A-4114476C983B}" presName="topConnNode2" presStyleLbl="node2" presStyleIdx="0" presStyleCnt="0"/>
      <dgm:spPr/>
    </dgm:pt>
    <dgm:pt modelId="{51319433-ECDC-4E04-BEAD-62ABFEF64EC9}" type="pres">
      <dgm:prSet presAssocID="{70A575D9-7638-4634-B98A-4114476C983B}" presName="hierChild4" presStyleCnt="0"/>
      <dgm:spPr/>
    </dgm:pt>
    <dgm:pt modelId="{7C4D0AAD-8E45-4E3B-BE56-CA6A795ECF08}" type="pres">
      <dgm:prSet presAssocID="{70A575D9-7638-4634-B98A-4114476C983B}" presName="hierChild5" presStyleCnt="0"/>
      <dgm:spPr/>
    </dgm:pt>
    <dgm:pt modelId="{E13BD716-49AC-4137-B017-7BB6FE2B213D}" type="pres">
      <dgm:prSet presAssocID="{03216A58-E671-4A7D-BD46-91C2A4F73EE2}" presName="Name28" presStyleLbl="parChTrans1D2" presStyleIdx="1" presStyleCnt="2"/>
      <dgm:spPr/>
    </dgm:pt>
    <dgm:pt modelId="{96E73A4B-A73B-4F02-B29D-64666CDB7F1E}" type="pres">
      <dgm:prSet presAssocID="{E1A2B849-E135-4166-878C-2A73E0C7F7D4}" presName="hierRoot2" presStyleCnt="0">
        <dgm:presLayoutVars>
          <dgm:hierBranch val="init"/>
        </dgm:presLayoutVars>
      </dgm:prSet>
      <dgm:spPr/>
    </dgm:pt>
    <dgm:pt modelId="{60B7E25C-F2AC-412A-9A78-EC11BEA69218}" type="pres">
      <dgm:prSet presAssocID="{E1A2B849-E135-4166-878C-2A73E0C7F7D4}" presName="rootComposite2" presStyleCnt="0"/>
      <dgm:spPr/>
    </dgm:pt>
    <dgm:pt modelId="{C4C3FF64-B1F7-47D8-998A-DB2BDBDE2D12}" type="pres">
      <dgm:prSet presAssocID="{E1A2B849-E135-4166-878C-2A73E0C7F7D4}" presName="rootText2" presStyleLbl="alignAcc1" presStyleIdx="0" presStyleCnt="0">
        <dgm:presLayoutVars>
          <dgm:chPref val="3"/>
        </dgm:presLayoutVars>
      </dgm:prSet>
      <dgm:spPr/>
    </dgm:pt>
    <dgm:pt modelId="{6EC6E457-71C3-4198-9971-3EA005740C51}" type="pres">
      <dgm:prSet presAssocID="{E1A2B849-E135-4166-878C-2A73E0C7F7D4}" presName="topArc2" presStyleLbl="parChTrans1D1" presStyleIdx="4" presStyleCnt="6"/>
      <dgm:spPr/>
    </dgm:pt>
    <dgm:pt modelId="{1F81F631-62EF-4E14-9F72-89E23BB5E043}" type="pres">
      <dgm:prSet presAssocID="{E1A2B849-E135-4166-878C-2A73E0C7F7D4}" presName="bottomArc2" presStyleLbl="parChTrans1D1" presStyleIdx="5" presStyleCnt="6"/>
      <dgm:spPr/>
    </dgm:pt>
    <dgm:pt modelId="{15A5873E-487A-4E2E-B901-BB82561B6998}" type="pres">
      <dgm:prSet presAssocID="{E1A2B849-E135-4166-878C-2A73E0C7F7D4}" presName="topConnNode2" presStyleLbl="node2" presStyleIdx="0" presStyleCnt="0"/>
      <dgm:spPr/>
    </dgm:pt>
    <dgm:pt modelId="{687DFDC2-1A80-4E7A-AAFA-EFCE7BD079CF}" type="pres">
      <dgm:prSet presAssocID="{E1A2B849-E135-4166-878C-2A73E0C7F7D4}" presName="hierChild4" presStyleCnt="0"/>
      <dgm:spPr/>
    </dgm:pt>
    <dgm:pt modelId="{B14BD9FA-064E-40C6-A9DF-F57C007D42F2}" type="pres">
      <dgm:prSet presAssocID="{E1A2B849-E135-4166-878C-2A73E0C7F7D4}" presName="hierChild5" presStyleCnt="0"/>
      <dgm:spPr/>
    </dgm:pt>
    <dgm:pt modelId="{A260F9E5-ED5B-4131-800B-57E68F50A90B}" type="pres">
      <dgm:prSet presAssocID="{BE9474F3-4F0B-4965-91F3-80236B1E2AB2}" presName="hierChild3" presStyleCnt="0"/>
      <dgm:spPr/>
    </dgm:pt>
  </dgm:ptLst>
  <dgm:cxnLst>
    <dgm:cxn modelId="{39F1180C-473B-4234-97C0-C3429FAB3F8A}" type="presOf" srcId="{E1A2B849-E135-4166-878C-2A73E0C7F7D4}" destId="{15A5873E-487A-4E2E-B901-BB82561B6998}" srcOrd="1" destOrd="0" presId="urn:microsoft.com/office/officeart/2008/layout/HalfCircleOrganizationChart"/>
    <dgm:cxn modelId="{2107E425-1F3F-4614-9538-726516443814}" srcId="{46481013-94CC-4AA5-B42E-C1489D239CC7}" destId="{BE9474F3-4F0B-4965-91F3-80236B1E2AB2}" srcOrd="0" destOrd="0" parTransId="{4C8ACA1E-35B7-4ADB-A584-DFCC07C28F9B}" sibTransId="{AE68C1E3-D936-41D6-AADB-34D00C8E4A2E}"/>
    <dgm:cxn modelId="{2123932C-1E4A-47F3-AB39-1FB96B73ACBC}" type="presOf" srcId="{E1A2B849-E135-4166-878C-2A73E0C7F7D4}" destId="{C4C3FF64-B1F7-47D8-998A-DB2BDBDE2D12}" srcOrd="0" destOrd="0" presId="urn:microsoft.com/office/officeart/2008/layout/HalfCircleOrganizationChart"/>
    <dgm:cxn modelId="{CF5CCC38-E614-4600-9802-54B45099EBC0}" srcId="{BE9474F3-4F0B-4965-91F3-80236B1E2AB2}" destId="{70A575D9-7638-4634-B98A-4114476C983B}" srcOrd="0" destOrd="0" parTransId="{E20AEAC6-F97B-4355-A866-667727A4A056}" sibTransId="{88FCE15F-D3EB-4047-B9ED-C558BE9EC31F}"/>
    <dgm:cxn modelId="{5D455960-A34B-4339-8F92-47A9AEA5468F}" srcId="{BE9474F3-4F0B-4965-91F3-80236B1E2AB2}" destId="{E1A2B849-E135-4166-878C-2A73E0C7F7D4}" srcOrd="1" destOrd="0" parTransId="{03216A58-E671-4A7D-BD46-91C2A4F73EE2}" sibTransId="{245A54D2-6CE9-47C2-94D6-155221B5C81F}"/>
    <dgm:cxn modelId="{3F336262-7EFE-4D8F-950B-C51B87840798}" type="presOf" srcId="{BE9474F3-4F0B-4965-91F3-80236B1E2AB2}" destId="{F55237DB-78CC-4FEB-9AB3-D20038A84233}" srcOrd="1" destOrd="0" presId="urn:microsoft.com/office/officeart/2008/layout/HalfCircleOrganizationChart"/>
    <dgm:cxn modelId="{32C19B82-DD04-4E40-BEE3-96C00CEE63BC}" type="presOf" srcId="{70A575D9-7638-4634-B98A-4114476C983B}" destId="{7B99CAAD-BB25-4407-B019-2B09813B2DBA}" srcOrd="1" destOrd="0" presId="urn:microsoft.com/office/officeart/2008/layout/HalfCircleOrganizationChart"/>
    <dgm:cxn modelId="{B90E86B1-5AF5-4682-937F-2B86DF6D6788}" type="presOf" srcId="{70A575D9-7638-4634-B98A-4114476C983B}" destId="{0E8AA91F-7EE7-49BB-9C7A-5944111528B9}" srcOrd="0" destOrd="0" presId="urn:microsoft.com/office/officeart/2008/layout/HalfCircleOrganizationChart"/>
    <dgm:cxn modelId="{7EB454C6-FB85-4F5F-AEBB-A651D2B56BCF}" type="presOf" srcId="{BE9474F3-4F0B-4965-91F3-80236B1E2AB2}" destId="{15FDC2F8-FECB-48B3-813D-F6F553B42DD5}" srcOrd="0" destOrd="0" presId="urn:microsoft.com/office/officeart/2008/layout/HalfCircleOrganizationChart"/>
    <dgm:cxn modelId="{DB20C8D1-6BA9-4C67-8AF9-3BE9E589869A}" type="presOf" srcId="{03216A58-E671-4A7D-BD46-91C2A4F73EE2}" destId="{E13BD716-49AC-4137-B017-7BB6FE2B213D}" srcOrd="0" destOrd="0" presId="urn:microsoft.com/office/officeart/2008/layout/HalfCircleOrganizationChart"/>
    <dgm:cxn modelId="{DDB179ED-1768-48E9-A1A1-4CB6F59C4F5C}" type="presOf" srcId="{E20AEAC6-F97B-4355-A866-667727A4A056}" destId="{4725EEA6-3CDD-4F96-888D-369034C70D70}" srcOrd="0" destOrd="0" presId="urn:microsoft.com/office/officeart/2008/layout/HalfCircleOrganizationChart"/>
    <dgm:cxn modelId="{9A4D12F1-C7B9-4B54-A7D5-860EA7383571}" type="presOf" srcId="{46481013-94CC-4AA5-B42E-C1489D239CC7}" destId="{AAF836CC-8311-4FE5-858C-B522F0D2D471}" srcOrd="0" destOrd="0" presId="urn:microsoft.com/office/officeart/2008/layout/HalfCircleOrganizationChart"/>
    <dgm:cxn modelId="{76AB0DD8-D059-4017-AFBB-7C56E67F198A}" type="presParOf" srcId="{AAF836CC-8311-4FE5-858C-B522F0D2D471}" destId="{408D4B69-FE1D-4CDF-8583-C49994AB1F79}" srcOrd="0" destOrd="0" presId="urn:microsoft.com/office/officeart/2008/layout/HalfCircleOrganizationChart"/>
    <dgm:cxn modelId="{8F2887E8-C93E-4A2F-BDF5-D7F5EBECCEDD}" type="presParOf" srcId="{408D4B69-FE1D-4CDF-8583-C49994AB1F79}" destId="{243EEF1C-C89C-4663-8F9C-27E25464C1F5}" srcOrd="0" destOrd="0" presId="urn:microsoft.com/office/officeart/2008/layout/HalfCircleOrganizationChart"/>
    <dgm:cxn modelId="{A011F181-A660-489E-85B9-A948404B824D}" type="presParOf" srcId="{243EEF1C-C89C-4663-8F9C-27E25464C1F5}" destId="{15FDC2F8-FECB-48B3-813D-F6F553B42DD5}" srcOrd="0" destOrd="0" presId="urn:microsoft.com/office/officeart/2008/layout/HalfCircleOrganizationChart"/>
    <dgm:cxn modelId="{1C8BEDFD-AF94-410E-9ACF-8B666B3AC086}" type="presParOf" srcId="{243EEF1C-C89C-4663-8F9C-27E25464C1F5}" destId="{27F0234C-B142-4E66-87BC-26AC932D8987}" srcOrd="1" destOrd="0" presId="urn:microsoft.com/office/officeart/2008/layout/HalfCircleOrganizationChart"/>
    <dgm:cxn modelId="{CE5BA138-033A-4253-A267-112AB483F150}" type="presParOf" srcId="{243EEF1C-C89C-4663-8F9C-27E25464C1F5}" destId="{2CF8E393-407D-4F51-9DEB-5F8BC336C354}" srcOrd="2" destOrd="0" presId="urn:microsoft.com/office/officeart/2008/layout/HalfCircleOrganizationChart"/>
    <dgm:cxn modelId="{08FEC00E-DF5F-4433-9061-04741B0D175F}" type="presParOf" srcId="{243EEF1C-C89C-4663-8F9C-27E25464C1F5}" destId="{F55237DB-78CC-4FEB-9AB3-D20038A84233}" srcOrd="3" destOrd="0" presId="urn:microsoft.com/office/officeart/2008/layout/HalfCircleOrganizationChart"/>
    <dgm:cxn modelId="{2F8EE710-1921-45B8-9188-D328562A959E}" type="presParOf" srcId="{408D4B69-FE1D-4CDF-8583-C49994AB1F79}" destId="{DD7658E1-E226-40D6-A874-155ECB8A3B28}" srcOrd="1" destOrd="0" presId="urn:microsoft.com/office/officeart/2008/layout/HalfCircleOrganizationChart"/>
    <dgm:cxn modelId="{7AB77B9D-BC65-4A44-9597-5048F141EE63}" type="presParOf" srcId="{DD7658E1-E226-40D6-A874-155ECB8A3B28}" destId="{4725EEA6-3CDD-4F96-888D-369034C70D70}" srcOrd="0" destOrd="0" presId="urn:microsoft.com/office/officeart/2008/layout/HalfCircleOrganizationChart"/>
    <dgm:cxn modelId="{DF90EA21-F5AB-4311-ACCD-56E03088324D}" type="presParOf" srcId="{DD7658E1-E226-40D6-A874-155ECB8A3B28}" destId="{8EAA2FF4-5FFB-4CE9-BFEE-1D2A9B7F3CD3}" srcOrd="1" destOrd="0" presId="urn:microsoft.com/office/officeart/2008/layout/HalfCircleOrganizationChart"/>
    <dgm:cxn modelId="{93335FEF-7010-42F7-80B0-E71EBB6BE21C}" type="presParOf" srcId="{8EAA2FF4-5FFB-4CE9-BFEE-1D2A9B7F3CD3}" destId="{BCA592BC-22A9-4909-A247-5E9A5E992E2E}" srcOrd="0" destOrd="0" presId="urn:microsoft.com/office/officeart/2008/layout/HalfCircleOrganizationChart"/>
    <dgm:cxn modelId="{3FB6E677-2839-4084-B192-54A5A9CACC1D}" type="presParOf" srcId="{BCA592BC-22A9-4909-A247-5E9A5E992E2E}" destId="{0E8AA91F-7EE7-49BB-9C7A-5944111528B9}" srcOrd="0" destOrd="0" presId="urn:microsoft.com/office/officeart/2008/layout/HalfCircleOrganizationChart"/>
    <dgm:cxn modelId="{C3FD06B0-B6F5-4360-8D47-78C613ADBE98}" type="presParOf" srcId="{BCA592BC-22A9-4909-A247-5E9A5E992E2E}" destId="{D779469B-C0E5-4EE9-AC32-DA172D647505}" srcOrd="1" destOrd="0" presId="urn:microsoft.com/office/officeart/2008/layout/HalfCircleOrganizationChart"/>
    <dgm:cxn modelId="{D5B19A5D-580E-4BE4-948C-D0ABDFECB5BC}" type="presParOf" srcId="{BCA592BC-22A9-4909-A247-5E9A5E992E2E}" destId="{02AA5266-A671-4F3C-AD52-AE7FCFF097C3}" srcOrd="2" destOrd="0" presId="urn:microsoft.com/office/officeart/2008/layout/HalfCircleOrganizationChart"/>
    <dgm:cxn modelId="{501A885B-E7F0-48BD-A93F-F0B9BACABD2F}" type="presParOf" srcId="{BCA592BC-22A9-4909-A247-5E9A5E992E2E}" destId="{7B99CAAD-BB25-4407-B019-2B09813B2DBA}" srcOrd="3" destOrd="0" presId="urn:microsoft.com/office/officeart/2008/layout/HalfCircleOrganizationChart"/>
    <dgm:cxn modelId="{4F9CF4A3-5560-4710-993B-63214170612B}" type="presParOf" srcId="{8EAA2FF4-5FFB-4CE9-BFEE-1D2A9B7F3CD3}" destId="{51319433-ECDC-4E04-BEAD-62ABFEF64EC9}" srcOrd="1" destOrd="0" presId="urn:microsoft.com/office/officeart/2008/layout/HalfCircleOrganizationChart"/>
    <dgm:cxn modelId="{4C45D76B-61B1-474E-BD4C-09286C2B2A42}" type="presParOf" srcId="{8EAA2FF4-5FFB-4CE9-BFEE-1D2A9B7F3CD3}" destId="{7C4D0AAD-8E45-4E3B-BE56-CA6A795ECF08}" srcOrd="2" destOrd="0" presId="urn:microsoft.com/office/officeart/2008/layout/HalfCircleOrganizationChart"/>
    <dgm:cxn modelId="{D1C36491-B957-4876-B26A-B68FCD12F652}" type="presParOf" srcId="{DD7658E1-E226-40D6-A874-155ECB8A3B28}" destId="{E13BD716-49AC-4137-B017-7BB6FE2B213D}" srcOrd="2" destOrd="0" presId="urn:microsoft.com/office/officeart/2008/layout/HalfCircleOrganizationChart"/>
    <dgm:cxn modelId="{48B7F8E0-2E48-4481-9AB7-AA472DEB9CEC}" type="presParOf" srcId="{DD7658E1-E226-40D6-A874-155ECB8A3B28}" destId="{96E73A4B-A73B-4F02-B29D-64666CDB7F1E}" srcOrd="3" destOrd="0" presId="urn:microsoft.com/office/officeart/2008/layout/HalfCircleOrganizationChart"/>
    <dgm:cxn modelId="{6012B6C2-12A3-452B-AFA5-D65202B68DBC}" type="presParOf" srcId="{96E73A4B-A73B-4F02-B29D-64666CDB7F1E}" destId="{60B7E25C-F2AC-412A-9A78-EC11BEA69218}" srcOrd="0" destOrd="0" presId="urn:microsoft.com/office/officeart/2008/layout/HalfCircleOrganizationChart"/>
    <dgm:cxn modelId="{92F845EF-F0C0-43D0-9E1B-4D8FC8E30AA4}" type="presParOf" srcId="{60B7E25C-F2AC-412A-9A78-EC11BEA69218}" destId="{C4C3FF64-B1F7-47D8-998A-DB2BDBDE2D12}" srcOrd="0" destOrd="0" presId="urn:microsoft.com/office/officeart/2008/layout/HalfCircleOrganizationChart"/>
    <dgm:cxn modelId="{936EF64E-7605-4D6B-95D8-5AEEF421360E}" type="presParOf" srcId="{60B7E25C-F2AC-412A-9A78-EC11BEA69218}" destId="{6EC6E457-71C3-4198-9971-3EA005740C51}" srcOrd="1" destOrd="0" presId="urn:microsoft.com/office/officeart/2008/layout/HalfCircleOrganizationChart"/>
    <dgm:cxn modelId="{26188230-601A-494E-B4C7-200460FE38BB}" type="presParOf" srcId="{60B7E25C-F2AC-412A-9A78-EC11BEA69218}" destId="{1F81F631-62EF-4E14-9F72-89E23BB5E043}" srcOrd="2" destOrd="0" presId="urn:microsoft.com/office/officeart/2008/layout/HalfCircleOrganizationChart"/>
    <dgm:cxn modelId="{3C85515F-7938-4279-AE34-2FE0B2553644}" type="presParOf" srcId="{60B7E25C-F2AC-412A-9A78-EC11BEA69218}" destId="{15A5873E-487A-4E2E-B901-BB82561B6998}" srcOrd="3" destOrd="0" presId="urn:microsoft.com/office/officeart/2008/layout/HalfCircleOrganizationChart"/>
    <dgm:cxn modelId="{4B0E7D87-D5B4-4F34-B915-19CDE20D446F}" type="presParOf" srcId="{96E73A4B-A73B-4F02-B29D-64666CDB7F1E}" destId="{687DFDC2-1A80-4E7A-AAFA-EFCE7BD079CF}" srcOrd="1" destOrd="0" presId="urn:microsoft.com/office/officeart/2008/layout/HalfCircleOrganizationChart"/>
    <dgm:cxn modelId="{051A5DB1-3CE2-4E61-A94C-F3CD897F527D}" type="presParOf" srcId="{96E73A4B-A73B-4F02-B29D-64666CDB7F1E}" destId="{B14BD9FA-064E-40C6-A9DF-F57C007D42F2}" srcOrd="2" destOrd="0" presId="urn:microsoft.com/office/officeart/2008/layout/HalfCircleOrganizationChart"/>
    <dgm:cxn modelId="{07049CA0-CE58-4833-83C9-45AA22085A44}" type="presParOf" srcId="{408D4B69-FE1D-4CDF-8583-C49994AB1F79}" destId="{A260F9E5-ED5B-4131-800B-57E68F50A90B}"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BD716-49AC-4137-B017-7BB6FE2B213D}">
      <dsp:nvSpPr>
        <dsp:cNvPr id="0" name=""/>
        <dsp:cNvSpPr/>
      </dsp:nvSpPr>
      <dsp:spPr>
        <a:xfrm>
          <a:off x="1796619" y="921037"/>
          <a:ext cx="983194" cy="341274"/>
        </a:xfrm>
        <a:custGeom>
          <a:avLst/>
          <a:gdLst/>
          <a:ahLst/>
          <a:cxnLst/>
          <a:rect l="0" t="0" r="0" b="0"/>
          <a:pathLst>
            <a:path>
              <a:moveTo>
                <a:pt x="0" y="0"/>
              </a:moveTo>
              <a:lnTo>
                <a:pt x="0" y="170637"/>
              </a:lnTo>
              <a:lnTo>
                <a:pt x="983194" y="170637"/>
              </a:lnTo>
              <a:lnTo>
                <a:pt x="983194" y="3412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25EEA6-3CDD-4F96-888D-369034C70D70}">
      <dsp:nvSpPr>
        <dsp:cNvPr id="0" name=""/>
        <dsp:cNvSpPr/>
      </dsp:nvSpPr>
      <dsp:spPr>
        <a:xfrm>
          <a:off x="813424" y="921037"/>
          <a:ext cx="983194" cy="341274"/>
        </a:xfrm>
        <a:custGeom>
          <a:avLst/>
          <a:gdLst/>
          <a:ahLst/>
          <a:cxnLst/>
          <a:rect l="0" t="0" r="0" b="0"/>
          <a:pathLst>
            <a:path>
              <a:moveTo>
                <a:pt x="983194" y="0"/>
              </a:moveTo>
              <a:lnTo>
                <a:pt x="983194" y="170637"/>
              </a:lnTo>
              <a:lnTo>
                <a:pt x="0" y="170637"/>
              </a:lnTo>
              <a:lnTo>
                <a:pt x="0" y="3412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F0234C-B142-4E66-87BC-26AC932D8987}">
      <dsp:nvSpPr>
        <dsp:cNvPr id="0" name=""/>
        <dsp:cNvSpPr/>
      </dsp:nvSpPr>
      <dsp:spPr>
        <a:xfrm>
          <a:off x="1390340" y="108479"/>
          <a:ext cx="812557" cy="8125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8E393-407D-4F51-9DEB-5F8BC336C354}">
      <dsp:nvSpPr>
        <dsp:cNvPr id="0" name=""/>
        <dsp:cNvSpPr/>
      </dsp:nvSpPr>
      <dsp:spPr>
        <a:xfrm>
          <a:off x="1390340" y="108479"/>
          <a:ext cx="812557" cy="8125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C2F8-FECB-48B3-813D-F6F553B42DD5}">
      <dsp:nvSpPr>
        <dsp:cNvPr id="0" name=""/>
        <dsp:cNvSpPr/>
      </dsp:nvSpPr>
      <dsp:spPr>
        <a:xfrm>
          <a:off x="984061" y="254739"/>
          <a:ext cx="1625115" cy="5200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00682F"/>
              </a:solidFill>
              <a:latin typeface="Cambroa"/>
            </a:rPr>
            <a:t>Economic Analysis</a:t>
          </a:r>
        </a:p>
      </dsp:txBody>
      <dsp:txXfrm>
        <a:off x="984061" y="254739"/>
        <a:ext cx="1625115" cy="520036"/>
      </dsp:txXfrm>
    </dsp:sp>
    <dsp:sp modelId="{D779469B-C0E5-4EE9-AC32-DA172D647505}">
      <dsp:nvSpPr>
        <dsp:cNvPr id="0" name=""/>
        <dsp:cNvSpPr/>
      </dsp:nvSpPr>
      <dsp:spPr>
        <a:xfrm>
          <a:off x="407145" y="1262311"/>
          <a:ext cx="812557" cy="8125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AA5266-A671-4F3C-AD52-AE7FCFF097C3}">
      <dsp:nvSpPr>
        <dsp:cNvPr id="0" name=""/>
        <dsp:cNvSpPr/>
      </dsp:nvSpPr>
      <dsp:spPr>
        <a:xfrm>
          <a:off x="407145" y="1262311"/>
          <a:ext cx="812557" cy="8125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8AA91F-7EE7-49BB-9C7A-5944111528B9}">
      <dsp:nvSpPr>
        <dsp:cNvPr id="0" name=""/>
        <dsp:cNvSpPr/>
      </dsp:nvSpPr>
      <dsp:spPr>
        <a:xfrm>
          <a:off x="866" y="1408572"/>
          <a:ext cx="1625115" cy="5200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C00000"/>
              </a:solidFill>
              <a:latin typeface="Cambroa"/>
            </a:rPr>
            <a:t>Static </a:t>
          </a:r>
        </a:p>
        <a:p>
          <a:pPr marL="0" lvl="0" indent="0" algn="ctr" defTabSz="889000">
            <a:lnSpc>
              <a:spcPct val="90000"/>
            </a:lnSpc>
            <a:spcBef>
              <a:spcPct val="0"/>
            </a:spcBef>
            <a:spcAft>
              <a:spcPct val="35000"/>
            </a:spcAft>
            <a:buNone/>
          </a:pPr>
          <a:r>
            <a:rPr lang="en-US" sz="2000" b="1" kern="1200" dirty="0">
              <a:solidFill>
                <a:srgbClr val="C00000"/>
              </a:solidFill>
              <a:latin typeface="Cambroa"/>
            </a:rPr>
            <a:t>model</a:t>
          </a:r>
        </a:p>
      </dsp:txBody>
      <dsp:txXfrm>
        <a:off x="866" y="1408572"/>
        <a:ext cx="1625115" cy="520036"/>
      </dsp:txXfrm>
    </dsp:sp>
    <dsp:sp modelId="{6EC6E457-71C3-4198-9971-3EA005740C51}">
      <dsp:nvSpPr>
        <dsp:cNvPr id="0" name=""/>
        <dsp:cNvSpPr/>
      </dsp:nvSpPr>
      <dsp:spPr>
        <a:xfrm>
          <a:off x="2373535" y="1262311"/>
          <a:ext cx="812557" cy="8125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81F631-62EF-4E14-9F72-89E23BB5E043}">
      <dsp:nvSpPr>
        <dsp:cNvPr id="0" name=""/>
        <dsp:cNvSpPr/>
      </dsp:nvSpPr>
      <dsp:spPr>
        <a:xfrm>
          <a:off x="2373535" y="1262311"/>
          <a:ext cx="812557" cy="8125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C3FF64-B1F7-47D8-998A-DB2BDBDE2D12}">
      <dsp:nvSpPr>
        <dsp:cNvPr id="0" name=""/>
        <dsp:cNvSpPr/>
      </dsp:nvSpPr>
      <dsp:spPr>
        <a:xfrm>
          <a:off x="1967256" y="1408572"/>
          <a:ext cx="1625115" cy="5200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C00000"/>
              </a:solidFill>
              <a:latin typeface="Cambroa"/>
            </a:rPr>
            <a:t>Dynamic model</a:t>
          </a:r>
        </a:p>
      </dsp:txBody>
      <dsp:txXfrm>
        <a:off x="1967256" y="1408572"/>
        <a:ext cx="1625115" cy="52003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DE2A5-27D1-47FE-93BB-532C08781C93}" type="datetimeFigureOut">
              <a:rPr lang="en-US" smtClean="0"/>
              <a:t>8/22/2023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Mechanical Engg.| MUJ</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3268B-9484-4B3B-ACF5-DB4718059E4B}" type="slidenum">
              <a:rPr lang="en-US" smtClean="0"/>
              <a:t>‹#›</a:t>
            </a:fld>
            <a:endParaRPr lang="en-US"/>
          </a:p>
        </p:txBody>
      </p:sp>
    </p:spTree>
    <p:extLst>
      <p:ext uri="{BB962C8B-B14F-4D97-AF65-F5344CB8AC3E}">
        <p14:creationId xmlns:p14="http://schemas.microsoft.com/office/powerpoint/2010/main" val="25609664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endParaRPr lang="en-IN" alt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Calibri" pitchFamily="34" charset="0"/>
              </a:defRPr>
            </a:lvl1pPr>
          </a:lstStyle>
          <a:p>
            <a:pPr>
              <a:defRPr/>
            </a:pPr>
            <a:fld id="{54F14457-417F-4AEE-BB00-7B89CF7EA26C}" type="datetimeFigureOut">
              <a:rPr lang="en-IN" altLang="en-US"/>
              <a:pPr>
                <a:defRPr/>
              </a:pPr>
              <a:t>22-08-2023</a:t>
            </a:fld>
            <a:endParaRPr lang="en-IN" altLang="en-US"/>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en-IN" altLang="en-US" noProof="0"/>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r>
              <a:rPr lang="en-US" altLang="en-US"/>
              <a:t>Dept. of Mechanical Engg.| MUJ</a:t>
            </a:r>
            <a:endParaRPr lang="en-IN" alt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Calibri" panose="020F0502020204030204" pitchFamily="34" charset="0"/>
              </a:defRPr>
            </a:lvl1pPr>
          </a:lstStyle>
          <a:p>
            <a:pPr>
              <a:defRPr/>
            </a:pPr>
            <a:fld id="{67E43DAA-2A56-4BCD-A5AF-E687A2B8FD1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1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370532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309977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325737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164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39795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59955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Calibri" pitchFamily="34" charset="0"/>
                <a:ea typeface="+mn-ea"/>
                <a:cs typeface="+mn-cs"/>
              </a:rPr>
              <a:t>There is no lag in the demand relationship. Demand in period ‘t’ depends on</a:t>
            </a:r>
          </a:p>
          <a:p>
            <a:r>
              <a:rPr lang="en-US" sz="1200" b="0" i="0" u="none" strike="noStrike" kern="1200" baseline="0" dirty="0">
                <a:solidFill>
                  <a:schemeClr val="tx1"/>
                </a:solidFill>
                <a:latin typeface="Calibri" pitchFamily="34" charset="0"/>
                <a:ea typeface="+mn-ea"/>
                <a:cs typeface="+mn-cs"/>
              </a:rPr>
              <a:t>own price of the same period. However, in the supply relationship a gestation</a:t>
            </a:r>
          </a:p>
          <a:p>
            <a:r>
              <a:rPr lang="en-US" sz="1200" b="0" i="0" u="none" strike="noStrike" kern="1200" baseline="0" dirty="0">
                <a:solidFill>
                  <a:schemeClr val="tx1"/>
                </a:solidFill>
                <a:latin typeface="Calibri" pitchFamily="34" charset="0"/>
                <a:ea typeface="+mn-ea"/>
                <a:cs typeface="+mn-cs"/>
              </a:rPr>
              <a:t>lag exists which makes the model dynamic. Supply in period ‘t’ depends on</a:t>
            </a:r>
          </a:p>
          <a:p>
            <a:r>
              <a:rPr lang="en-US" sz="1200" b="0" i="0" u="none" strike="noStrike" kern="1200" baseline="0" dirty="0">
                <a:solidFill>
                  <a:schemeClr val="tx1"/>
                </a:solidFill>
                <a:latin typeface="Calibri" pitchFamily="34" charset="0"/>
                <a:ea typeface="+mn-ea"/>
                <a:cs typeface="+mn-cs"/>
              </a:rPr>
              <a:t>price prevailing in the previous period (t–1). The price level in previous period</a:t>
            </a:r>
          </a:p>
          <a:p>
            <a:r>
              <a:rPr lang="en-US" sz="1200" b="0" i="0" u="none" strike="noStrike" kern="1200" baseline="0" dirty="0">
                <a:solidFill>
                  <a:schemeClr val="tx1"/>
                </a:solidFill>
                <a:latin typeface="Calibri" pitchFamily="34" charset="0"/>
                <a:ea typeface="+mn-ea"/>
                <a:cs typeface="+mn-cs"/>
              </a:rPr>
              <a:t>(t–1) would have induced the producers to increase or decrease the supply, full</a:t>
            </a:r>
          </a:p>
          <a:p>
            <a:r>
              <a:rPr lang="en-US" sz="1200" b="0" i="0" u="none" strike="noStrike" kern="1200" baseline="0" dirty="0">
                <a:solidFill>
                  <a:schemeClr val="tx1"/>
                </a:solidFill>
                <a:latin typeface="Calibri" pitchFamily="34" charset="0"/>
                <a:ea typeface="+mn-ea"/>
                <a:cs typeface="+mn-cs"/>
              </a:rPr>
              <a:t>impact of such decisions are visible in time period ‘t’ only.</a:t>
            </a:r>
            <a:endParaRPr lang="en-US" sz="1100" dirty="0"/>
          </a:p>
        </p:txBody>
      </p:sp>
    </p:spTree>
    <p:extLst>
      <p:ext uri="{BB962C8B-B14F-4D97-AF65-F5344CB8AC3E}">
        <p14:creationId xmlns:p14="http://schemas.microsoft.com/office/powerpoint/2010/main" val="96614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434054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890275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264121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545198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202435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54C421-7CDD-422D-8336-97B898E4A064}" type="datetime1">
              <a:rPr lang="en-IN" altLang="en-US" smtClean="0"/>
              <a:t>22-08-2023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61BB95-7041-43A7-805A-3E008BCA6D2A}" type="slidenum">
              <a:rPr lang="en-IN" altLang="en-US"/>
              <a:pPr>
                <a:defRPr/>
              </a:pPr>
              <a:t>‹#›</a:t>
            </a:fld>
            <a:endParaRPr lang="en-IN" altLang="en-US"/>
          </a:p>
        </p:txBody>
      </p:sp>
    </p:spTree>
    <p:extLst>
      <p:ext uri="{BB962C8B-B14F-4D97-AF65-F5344CB8AC3E}">
        <p14:creationId xmlns:p14="http://schemas.microsoft.com/office/powerpoint/2010/main" val="16282591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40A73A69-2673-4305-9236-977014FC4F04}" type="datetime1">
              <a:rPr lang="en-IN" altLang="en-US" smtClean="0"/>
              <a:t>22-08-2023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622AA68-EDA5-4284-9A00-44F7AFED08BD}" type="slidenum">
              <a:rPr lang="en-IN" altLang="en-US"/>
              <a:pPr>
                <a:defRPr/>
              </a:pPr>
              <a:t>‹#›</a:t>
            </a:fld>
            <a:endParaRPr lang="en-IN" altLang="en-US"/>
          </a:p>
        </p:txBody>
      </p:sp>
    </p:spTree>
    <p:extLst>
      <p:ext uri="{BB962C8B-B14F-4D97-AF65-F5344CB8AC3E}">
        <p14:creationId xmlns:p14="http://schemas.microsoft.com/office/powerpoint/2010/main" val="104657322"/>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A901236A-6F0D-4B2E-BFDB-B8E3D15E923F}" type="datetime1">
              <a:rPr lang="en-IN" altLang="en-US" smtClean="0"/>
              <a:t>22-08-2023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9455E94-4E8A-45F3-AFB7-BC80D8EC409F}" type="slidenum">
              <a:rPr lang="en-IN" altLang="en-US"/>
              <a:pPr>
                <a:defRPr/>
              </a:pPr>
              <a:t>‹#›</a:t>
            </a:fld>
            <a:endParaRPr lang="en-IN" altLang="en-US"/>
          </a:p>
        </p:txBody>
      </p:sp>
    </p:spTree>
    <p:extLst>
      <p:ext uri="{BB962C8B-B14F-4D97-AF65-F5344CB8AC3E}">
        <p14:creationId xmlns:p14="http://schemas.microsoft.com/office/powerpoint/2010/main" val="93675549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8D76F9A5-2CED-4D4B-B3CB-86A6DD83484A}" type="datetime1">
              <a:rPr lang="en-IN" altLang="en-US" smtClean="0"/>
              <a:t>22-08-2023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0A76DBA-2817-4686-AC3A-17D4C8C0FE3B}" type="slidenum">
              <a:rPr lang="en-IN" altLang="en-US"/>
              <a:pPr>
                <a:defRPr/>
              </a:pPr>
              <a:t>‹#›</a:t>
            </a:fld>
            <a:endParaRPr lang="en-IN" altLang="en-US"/>
          </a:p>
        </p:txBody>
      </p:sp>
    </p:spTree>
    <p:extLst>
      <p:ext uri="{BB962C8B-B14F-4D97-AF65-F5344CB8AC3E}">
        <p14:creationId xmlns:p14="http://schemas.microsoft.com/office/powerpoint/2010/main" val="409058498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1B6080E3-AF7D-4880-A6DF-CACEC23C50BA}" type="datetime1">
              <a:rPr lang="en-IN" altLang="en-US" smtClean="0"/>
              <a:t>22-08-2023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965239-B026-415D-891C-C9DFA714C718}" type="slidenum">
              <a:rPr lang="en-IN" altLang="en-US"/>
              <a:pPr>
                <a:defRPr/>
              </a:pPr>
              <a:t>‹#›</a:t>
            </a:fld>
            <a:endParaRPr lang="en-IN" altLang="en-US"/>
          </a:p>
        </p:txBody>
      </p:sp>
    </p:spTree>
    <p:extLst>
      <p:ext uri="{BB962C8B-B14F-4D97-AF65-F5344CB8AC3E}">
        <p14:creationId xmlns:p14="http://schemas.microsoft.com/office/powerpoint/2010/main" val="2990217250"/>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12BA63E5-E9EE-4D0B-ACB7-FA6F12525FB7}" type="datetime1">
              <a:rPr lang="en-IN" altLang="en-US" smtClean="0"/>
              <a:t>22-08-2023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F0DD4F22-94B5-4BBB-AFEB-3CEF512A3F3C}" type="slidenum">
              <a:rPr lang="en-IN" altLang="en-US"/>
              <a:pPr>
                <a:defRPr/>
              </a:pPr>
              <a:t>‹#›</a:t>
            </a:fld>
            <a:endParaRPr lang="en-IN" altLang="en-US"/>
          </a:p>
        </p:txBody>
      </p:sp>
    </p:spTree>
    <p:extLst>
      <p:ext uri="{BB962C8B-B14F-4D97-AF65-F5344CB8AC3E}">
        <p14:creationId xmlns:p14="http://schemas.microsoft.com/office/powerpoint/2010/main" val="197497631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4D7FCEE8-6584-48E1-AD74-A5CC9402E6FE}" type="datetime1">
              <a:rPr lang="en-IN" altLang="en-US" smtClean="0"/>
              <a:t>22-08-2023</a:t>
            </a:fld>
            <a:endParaRPr lang="en-IN" altLang="en-US"/>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C97F616C-512F-4318-BA46-4C01B7C76460}" type="slidenum">
              <a:rPr lang="en-IN" altLang="en-US"/>
              <a:pPr>
                <a:defRPr/>
              </a:pPr>
              <a:t>‹#›</a:t>
            </a:fld>
            <a:endParaRPr lang="en-IN" altLang="en-US"/>
          </a:p>
        </p:txBody>
      </p:sp>
    </p:spTree>
    <p:extLst>
      <p:ext uri="{BB962C8B-B14F-4D97-AF65-F5344CB8AC3E}">
        <p14:creationId xmlns:p14="http://schemas.microsoft.com/office/powerpoint/2010/main" val="304104025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6AE69A67-41CD-41AB-AA1C-051BC3CF2845}" type="datetime1">
              <a:rPr lang="en-IN" altLang="en-US" smtClean="0"/>
              <a:t>22-08-2023</a:t>
            </a:fld>
            <a:endParaRPr lang="en-IN" altLang="en-US"/>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FABC944C-5773-440B-BAFF-D1C14A19D6C6}" type="slidenum">
              <a:rPr lang="en-IN" altLang="en-US"/>
              <a:pPr>
                <a:defRPr/>
              </a:pPr>
              <a:t>‹#›</a:t>
            </a:fld>
            <a:endParaRPr lang="en-IN" altLang="en-US"/>
          </a:p>
        </p:txBody>
      </p:sp>
    </p:spTree>
    <p:extLst>
      <p:ext uri="{BB962C8B-B14F-4D97-AF65-F5344CB8AC3E}">
        <p14:creationId xmlns:p14="http://schemas.microsoft.com/office/powerpoint/2010/main" val="348928481"/>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3166798-8803-4BB9-AA20-F98C0513D9E7}" type="datetime1">
              <a:rPr lang="en-IN" altLang="en-US" smtClean="0"/>
              <a:t>22-08-2023</a:t>
            </a:fld>
            <a:endParaRPr lang="en-IN" altLang="en-US"/>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C92DB669-6FA0-4CF8-BF90-A0F226DEA8C9}" type="slidenum">
              <a:rPr lang="en-IN" altLang="en-US"/>
              <a:pPr>
                <a:defRPr/>
              </a:pPr>
              <a:t>‹#›</a:t>
            </a:fld>
            <a:endParaRPr lang="en-IN" altLang="en-US"/>
          </a:p>
        </p:txBody>
      </p:sp>
    </p:spTree>
    <p:extLst>
      <p:ext uri="{BB962C8B-B14F-4D97-AF65-F5344CB8AC3E}">
        <p14:creationId xmlns:p14="http://schemas.microsoft.com/office/powerpoint/2010/main" val="3408058964"/>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EF4E9510-E79F-461E-B8F8-6B461FBE331B}" type="datetime1">
              <a:rPr lang="en-IN" altLang="en-US" smtClean="0"/>
              <a:t>22-08-2023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657FFAA-4524-48C2-867A-0EED0F07CB69}" type="slidenum">
              <a:rPr lang="en-IN" altLang="en-US"/>
              <a:pPr>
                <a:defRPr/>
              </a:pPr>
              <a:t>‹#›</a:t>
            </a:fld>
            <a:endParaRPr lang="en-IN" altLang="en-US"/>
          </a:p>
        </p:txBody>
      </p:sp>
    </p:spTree>
    <p:extLst>
      <p:ext uri="{BB962C8B-B14F-4D97-AF65-F5344CB8AC3E}">
        <p14:creationId xmlns:p14="http://schemas.microsoft.com/office/powerpoint/2010/main" val="1361344363"/>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C8A58890-D581-4B77-A2E4-E327450A3FC1}" type="datetime1">
              <a:rPr lang="en-IN" altLang="en-US" smtClean="0"/>
              <a:t>22-08-2023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4453BE8-1E8E-4FD8-A9A5-1EB77E736AB8}" type="slidenum">
              <a:rPr lang="en-IN" altLang="en-US"/>
              <a:pPr>
                <a:defRPr/>
              </a:pPr>
              <a:t>‹#›</a:t>
            </a:fld>
            <a:endParaRPr lang="en-IN" altLang="en-US"/>
          </a:p>
        </p:txBody>
      </p:sp>
    </p:spTree>
    <p:extLst>
      <p:ext uri="{BB962C8B-B14F-4D97-AF65-F5344CB8AC3E}">
        <p14:creationId xmlns:p14="http://schemas.microsoft.com/office/powerpoint/2010/main" val="291603467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mn-lt"/>
              </a:defRPr>
            </a:lvl1pPr>
          </a:lstStyle>
          <a:p>
            <a:pPr>
              <a:defRPr/>
            </a:pPr>
            <a:fld id="{61B90422-A0DF-4247-8C80-B41C3850BF71}" type="datetime1">
              <a:rPr lang="en-IN" altLang="en-US" smtClean="0"/>
              <a:t>22-08-2023</a:t>
            </a:fld>
            <a:endParaRPr lang="en-IN" altLang="en-US"/>
          </a:p>
        </p:txBody>
      </p:sp>
      <p:sp>
        <p:nvSpPr>
          <p:cNvPr id="1029" name="Footer Placeholder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mn-lt"/>
              </a:defRPr>
            </a:lvl1pPr>
          </a:lstStyle>
          <a:p>
            <a:pPr>
              <a:defRPr/>
            </a:pPr>
            <a:r>
              <a:rPr lang="en-US" altLang="en-US"/>
              <a:t>Dept. of Mechanical Engg.| MUJ</a:t>
            </a:r>
            <a:endParaRPr lang="en-IN" altLang="en-US"/>
          </a:p>
        </p:txBody>
      </p:sp>
      <p:sp>
        <p:nvSpPr>
          <p:cNvPr id="1030" name="Slide Number Placeholder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160AB4B4-F858-4AFC-87CB-FC0BBAAE64A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d"/>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image" Target="../media/image8.jpeg"/><Relationship Id="rId7" Type="http://schemas.openxmlformats.org/officeDocument/2006/relationships/image" Target="../media/image12.jpeg"/><Relationship Id="rId12"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 Id="rId1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5"/>
          <p:cNvGrpSpPr>
            <a:grpSpLocks/>
          </p:cNvGrpSpPr>
          <p:nvPr/>
        </p:nvGrpSpPr>
        <p:grpSpPr bwMode="auto">
          <a:xfrm>
            <a:off x="191344" y="934689"/>
            <a:ext cx="12000656" cy="501766"/>
            <a:chOff x="179388" y="981075"/>
            <a:chExt cx="6192837" cy="46038"/>
          </a:xfrm>
        </p:grpSpPr>
        <p:sp>
          <p:nvSpPr>
            <p:cNvPr id="3088" name="object 5"/>
            <p:cNvSpPr>
              <a:spLocks noChangeArrowheads="1"/>
            </p:cNvSpPr>
            <p:nvPr/>
          </p:nvSpPr>
          <p:spPr bwMode="auto">
            <a:xfrm>
              <a:off x="2268538" y="981075"/>
              <a:ext cx="2119312" cy="0"/>
            </a:xfrm>
            <a:custGeom>
              <a:avLst/>
              <a:gdLst>
                <a:gd name="T0" fmla="*/ 13418 w 2331719"/>
                <a:gd name="T1" fmla="*/ 0 w 2331719"/>
                <a:gd name="T2" fmla="*/ 0 60000 65536"/>
                <a:gd name="T3" fmla="*/ 0 60000 65536"/>
                <a:gd name="T4" fmla="*/ 0 w 2331719"/>
                <a:gd name="T5" fmla="*/ 2331719 w 2331719"/>
              </a:gdLst>
              <a:ahLst/>
              <a:cxnLst>
                <a:cxn ang="T2">
                  <a:pos x="T0" y="0"/>
                </a:cxn>
                <a:cxn ang="T3">
                  <a:pos x="T1" y="0"/>
                </a:cxn>
              </a:cxnLst>
              <a:rect l="T4" t="0" r="T5" b="0"/>
              <a:pathLst>
                <a:path w="2331719">
                  <a:moveTo>
                    <a:pt x="2331719" y="0"/>
                  </a:moveTo>
                  <a:lnTo>
                    <a:pt x="0" y="0"/>
                  </a:lnTo>
                </a:path>
              </a:pathLst>
            </a:custGeom>
            <a:noFill/>
            <a:ln w="50037">
              <a:solidFill>
                <a:srgbClr val="75C1E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89" name="object 6"/>
            <p:cNvSpPr>
              <a:spLocks noChangeArrowheads="1"/>
            </p:cNvSpPr>
            <p:nvPr/>
          </p:nvSpPr>
          <p:spPr bwMode="auto">
            <a:xfrm>
              <a:off x="179388" y="981075"/>
              <a:ext cx="2147887" cy="0"/>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noFill/>
            <a:ln w="50037">
              <a:solidFill>
                <a:srgbClr val="FCAF1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90" name="object 7"/>
            <p:cNvSpPr>
              <a:spLocks noChangeArrowheads="1"/>
            </p:cNvSpPr>
            <p:nvPr/>
          </p:nvSpPr>
          <p:spPr bwMode="auto">
            <a:xfrm>
              <a:off x="4356100" y="981075"/>
              <a:ext cx="2016125" cy="46038"/>
            </a:xfrm>
            <a:custGeom>
              <a:avLst/>
              <a:gdLst>
                <a:gd name="T0" fmla="*/ 970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3076" name="Slide Number Placeholder 14"/>
          <p:cNvSpPr txBox="1">
            <a:spLocks noGrp="1" noChangeArrowheads="1"/>
          </p:cNvSpPr>
          <p:nvPr/>
        </p:nvSpPr>
        <p:spPr bwMode="auto">
          <a:xfrm>
            <a:off x="84629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endParaRPr lang="en-IN" altLang="en-US" sz="2400" b="1" dirty="0">
              <a:latin typeface="Cambria" panose="02040503050406030204" pitchFamily="18" charset="0"/>
              <a:cs typeface="Arial" panose="020B0604020202020204" pitchFamily="34" charset="0"/>
            </a:endParaRPr>
          </a:p>
        </p:txBody>
      </p:sp>
      <p:sp>
        <p:nvSpPr>
          <p:cNvPr id="3081" name="Rectangle 23"/>
          <p:cNvSpPr>
            <a:spLocks noChangeArrowheads="1"/>
          </p:cNvSpPr>
          <p:nvPr/>
        </p:nvSpPr>
        <p:spPr bwMode="auto">
          <a:xfrm>
            <a:off x="3959225" y="5786439"/>
            <a:ext cx="26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r>
              <a:rPr lang="en-US" altLang="en-US" sz="2800" b="1">
                <a:solidFill>
                  <a:srgbClr val="FF0000"/>
                </a:solidFill>
                <a:latin typeface="Cambria" panose="02040503050406030204" pitchFamily="18" charset="0"/>
                <a:cs typeface="Arial" panose="020B0604020202020204" pitchFamily="34" charset="0"/>
              </a:rPr>
              <a:t> </a:t>
            </a:r>
            <a:endParaRPr lang="en-US" altLang="en-US" sz="2800">
              <a:latin typeface="Cambria" panose="02040503050406030204" pitchFamily="18" charset="0"/>
              <a:cs typeface="Arial" panose="020B0604020202020204" pitchFamily="34" charset="0"/>
            </a:endParaRPr>
          </a:p>
        </p:txBody>
      </p:sp>
      <p:pic>
        <p:nvPicPr>
          <p:cNvPr id="18" name="Picture 17" descr="C:\Users\shashib\Desktop\MUJ logo.png"/>
          <p:cNvPicPr/>
          <p:nvPr/>
        </p:nvPicPr>
        <p:blipFill>
          <a:blip r:embed="rId3">
            <a:extLst>
              <a:ext uri="{28A0092B-C50C-407E-A947-70E740481C1C}">
                <a14:useLocalDpi xmlns:a14="http://schemas.microsoft.com/office/drawing/2010/main" val="0"/>
              </a:ext>
            </a:extLst>
          </a:blip>
          <a:srcRect/>
          <a:stretch>
            <a:fillRect/>
          </a:stretch>
        </p:blipFill>
        <p:spPr bwMode="auto">
          <a:xfrm>
            <a:off x="80148" y="6160168"/>
            <a:ext cx="3642765" cy="650207"/>
          </a:xfrm>
          <a:prstGeom prst="rect">
            <a:avLst/>
          </a:prstGeom>
          <a:noFill/>
          <a:ln>
            <a:noFill/>
          </a:ln>
        </p:spPr>
      </p:pic>
      <p:sp>
        <p:nvSpPr>
          <p:cNvPr id="21" name="TextBox 2"/>
          <p:cNvSpPr txBox="1">
            <a:spLocks noChangeArrowheads="1"/>
          </p:cNvSpPr>
          <p:nvPr/>
        </p:nvSpPr>
        <p:spPr bwMode="auto">
          <a:xfrm>
            <a:off x="0" y="141896"/>
            <a:ext cx="12192000" cy="584775"/>
          </a:xfrm>
          <a:prstGeom prst="rect">
            <a:avLst/>
          </a:prstGeom>
          <a:solidFill>
            <a:srgbClr val="00206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b="1" dirty="0">
                <a:solidFill>
                  <a:schemeClr val="bg1"/>
                </a:solidFill>
                <a:latin typeface="Cambria" panose="02040503050406030204" pitchFamily="18" charset="0"/>
                <a:ea typeface="Cambria" panose="02040503050406030204" pitchFamily="18" charset="0"/>
              </a:rPr>
              <a:t>Engineering Economics| ME 2001 | 3 Credits | 3 0 0 3</a:t>
            </a:r>
            <a:endParaRPr lang="en-US" altLang="en-US" sz="4000" b="1" dirty="0">
              <a:solidFill>
                <a:schemeClr val="bg1"/>
              </a:solidFill>
              <a:latin typeface="Cambria" panose="02040503050406030204" pitchFamily="18" charset="0"/>
              <a:ea typeface="Cambria" panose="02040503050406030204" pitchFamily="18" charset="0"/>
            </a:endParaRPr>
          </a:p>
        </p:txBody>
      </p:sp>
      <p:sp>
        <p:nvSpPr>
          <p:cNvPr id="19" name="TextBox 2"/>
          <p:cNvSpPr txBox="1">
            <a:spLocks noChangeArrowheads="1"/>
          </p:cNvSpPr>
          <p:nvPr/>
        </p:nvSpPr>
        <p:spPr bwMode="auto">
          <a:xfrm>
            <a:off x="0" y="1762794"/>
            <a:ext cx="12192000" cy="1938992"/>
          </a:xfrm>
          <a:prstGeom prst="rect">
            <a:avLst/>
          </a:prstGeom>
          <a:solidFill>
            <a:srgbClr val="FFC0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000" b="1" dirty="0">
              <a:solidFill>
                <a:srgbClr val="0000FF"/>
              </a:solidFill>
              <a:latin typeface="Cambria" panose="02040503050406030204" pitchFamily="18" charset="0"/>
            </a:endParaRPr>
          </a:p>
          <a:p>
            <a:pPr algn="ctr">
              <a:spcBef>
                <a:spcPct val="0"/>
              </a:spcBef>
              <a:buFontTx/>
              <a:buNone/>
            </a:pPr>
            <a:r>
              <a:rPr lang="en-US" altLang="en-US" sz="4000" b="1" dirty="0">
                <a:solidFill>
                  <a:srgbClr val="0000FF"/>
                </a:solidFill>
                <a:latin typeface="Cambria" panose="02040503050406030204" pitchFamily="18" charset="0"/>
              </a:rPr>
              <a:t>Theory of demand and supply analysis</a:t>
            </a:r>
          </a:p>
          <a:p>
            <a:pPr algn="ctr">
              <a:spcBef>
                <a:spcPct val="0"/>
              </a:spcBef>
              <a:buFontTx/>
              <a:buNone/>
            </a:pPr>
            <a:endParaRPr lang="en-US" altLang="en-US" sz="4000" b="1" dirty="0">
              <a:solidFill>
                <a:srgbClr val="0000FF"/>
              </a:solidFill>
              <a:latin typeface="Cambria" panose="02040503050406030204" pitchFamily="18" charset="0"/>
            </a:endParaRPr>
          </a:p>
        </p:txBody>
      </p:sp>
      <p:grpSp>
        <p:nvGrpSpPr>
          <p:cNvPr id="20" name="Group 19"/>
          <p:cNvGrpSpPr/>
          <p:nvPr/>
        </p:nvGrpSpPr>
        <p:grpSpPr>
          <a:xfrm>
            <a:off x="4367808" y="1124744"/>
            <a:ext cx="2787289" cy="638050"/>
            <a:chOff x="6397308" y="2179588"/>
            <a:chExt cx="2118193" cy="638050"/>
          </a:xfrm>
        </p:grpSpPr>
        <p:sp>
          <p:nvSpPr>
            <p:cNvPr id="22" name="Rectangle 21"/>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3" name="Rectangle 22"/>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4" name="TextBox 23"/>
            <p:cNvSpPr txBox="1"/>
            <p:nvPr/>
          </p:nvSpPr>
          <p:spPr>
            <a:xfrm flipH="1">
              <a:off x="6397308" y="2179588"/>
              <a:ext cx="2087562" cy="584775"/>
            </a:xfrm>
            <a:prstGeom prst="rect">
              <a:avLst/>
            </a:prstGeom>
            <a:noFill/>
            <a:ln>
              <a:noFill/>
            </a:ln>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  Lecture      2</a:t>
              </a:r>
              <a:endParaRPr lang="en-US" b="1" dirty="0">
                <a:solidFill>
                  <a:schemeClr val="bg1"/>
                </a:solidFill>
                <a:latin typeface="Cambria" panose="02040503050406030204" pitchFamily="18" charset="0"/>
                <a:ea typeface="Cambria" panose="02040503050406030204" pitchFamily="18" charset="0"/>
              </a:endParaRPr>
            </a:p>
          </p:txBody>
        </p:sp>
      </p:gr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10</a:t>
            </a:fld>
            <a:endParaRPr lang="en-IN" altLang="en-US"/>
          </a:p>
        </p:txBody>
      </p:sp>
      <p:sp>
        <p:nvSpPr>
          <p:cNvPr id="19" name="Rectangle 18"/>
          <p:cNvSpPr/>
          <p:nvPr/>
        </p:nvSpPr>
        <p:spPr>
          <a:xfrm>
            <a:off x="6741290" y="3324332"/>
            <a:ext cx="4920582" cy="2862322"/>
          </a:xfrm>
          <a:prstGeom prst="rect">
            <a:avLst/>
          </a:prstGeom>
        </p:spPr>
        <p:txBody>
          <a:bodyPr wrap="square">
            <a:spAutoFit/>
          </a:bodyPr>
          <a:lstStyle/>
          <a:p>
            <a:pPr marL="285750" indent="-285750">
              <a:buFont typeface="Wingdings" panose="05000000000000000000" pitchFamily="2" charset="2"/>
              <a:buChar char="Ø"/>
            </a:pPr>
            <a:r>
              <a:rPr lang="en-US" sz="2000" b="1" dirty="0">
                <a:solidFill>
                  <a:srgbClr val="002060"/>
                </a:solidFill>
                <a:latin typeface="Cambria" panose="02040503050406030204" pitchFamily="18" charset="0"/>
                <a:ea typeface="Cambria" panose="02040503050406030204" pitchFamily="18" charset="0"/>
              </a:rPr>
              <a:t>If all the factors influencing the demand for a commodity X vary simultaneously, the picture would be highly complicated. </a:t>
            </a:r>
          </a:p>
          <a:p>
            <a:pPr algn="just"/>
            <a:endParaRPr lang="en-US" sz="2000" b="1" dirty="0">
              <a:solidFill>
                <a:srgbClr val="00206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b="1" dirty="0">
                <a:solidFill>
                  <a:srgbClr val="002060"/>
                </a:solidFill>
                <a:latin typeface="Cambria" panose="02040503050406030204" pitchFamily="18" charset="0"/>
                <a:ea typeface="Cambria" panose="02040503050406030204" pitchFamily="18" charset="0"/>
              </a:rPr>
              <a:t>Therefore, normally we allow only one of the factors to change, assuming that all other factors remain unchanged</a:t>
            </a:r>
          </a:p>
        </p:txBody>
      </p:sp>
      <mc:AlternateContent xmlns:mc="http://schemas.openxmlformats.org/markup-compatibility/2006" xmlns:a14="http://schemas.microsoft.com/office/drawing/2010/main">
        <mc:Choice Requires="a14">
          <p:sp>
            <p:nvSpPr>
              <p:cNvPr id="26" name="Rectangle 25"/>
              <p:cNvSpPr/>
              <p:nvPr/>
            </p:nvSpPr>
            <p:spPr>
              <a:xfrm>
                <a:off x="911424" y="933014"/>
                <a:ext cx="10670976" cy="2025042"/>
              </a:xfrm>
              <a:prstGeom prst="rect">
                <a:avLst/>
              </a:prstGeom>
              <a:solidFill>
                <a:schemeClr val="accent1">
                  <a:lumMod val="20000"/>
                  <a:lumOff val="80000"/>
                </a:schemeClr>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Demand function refers to the rule that shows how the quantity demanded depends upon above factors. </a:t>
                </a:r>
              </a:p>
              <a:p>
                <a:pPr marL="342900" indent="-342900">
                  <a:buFont typeface="Courier New" panose="02070309020205020404" pitchFamily="49" charset="0"/>
                  <a:buChar char="o"/>
                </a:pPr>
                <a:endParaRPr lang="en-US" sz="2000" b="1" dirty="0">
                  <a:solidFill>
                    <a:srgbClr val="002060"/>
                  </a:solidFill>
                  <a:latin typeface="Cambria" panose="02040503050406030204" pitchFamily="18" charset="0"/>
                  <a:ea typeface="Cambria" panose="02040503050406030204" pitchFamily="18" charset="0"/>
                </a:endParaRPr>
              </a:p>
              <a:p>
                <a:pPr marL="342900" indent="-342900" algn="just">
                  <a:buFont typeface="Courier New" panose="02070309020205020404" pitchFamily="49" charset="0"/>
                  <a:buChar char="o"/>
                </a:pPr>
                <a:r>
                  <a:rPr lang="en-US" sz="2000" b="1" dirty="0">
                    <a:solidFill>
                      <a:srgbClr val="00682F"/>
                    </a:solidFill>
                    <a:latin typeface="Cambria" panose="02040503050406030204" pitchFamily="18" charset="0"/>
                    <a:ea typeface="Cambria" panose="02040503050406030204" pitchFamily="18" charset="0"/>
                  </a:rPr>
                  <a:t>A demand function can be shown as:</a:t>
                </a:r>
              </a:p>
              <a:p>
                <a:pPr marL="342900" indent="-342900" algn="just">
                  <a:buFont typeface="Courier New" panose="02070309020205020404" pitchFamily="49" charset="0"/>
                  <a:buChar char="o"/>
                </a:pPr>
                <a:endParaRPr lang="en-US" sz="2000" b="1" dirty="0">
                  <a:solidFill>
                    <a:srgbClr val="00682F"/>
                  </a:solidFill>
                  <a:latin typeface="Cambria" panose="02040503050406030204" pitchFamily="18" charset="0"/>
                  <a:ea typeface="Cambria"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𝐃</m:t>
                          </m:r>
                        </m:e>
                        <m:sub>
                          <m:r>
                            <a:rPr lang="en-US" sz="2200" b="1" i="0" smtClean="0">
                              <a:solidFill>
                                <a:srgbClr val="C00000"/>
                              </a:solidFill>
                              <a:latin typeface="Cambria Math" panose="02040503050406030204" pitchFamily="18" charset="0"/>
                              <a:ea typeface="Cambria" panose="02040503050406030204" pitchFamily="18" charset="0"/>
                            </a:rPr>
                            <m:t>𝐱</m:t>
                          </m:r>
                        </m:sub>
                      </m:sSub>
                      <m:r>
                        <a:rPr lang="en-US" sz="2200" b="1" i="0" smtClean="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𝐟</m:t>
                      </m:r>
                      <m:d>
                        <m:dPr>
                          <m:ctrlPr>
                            <a:rPr lang="en-US" sz="2200" b="1" i="1" smtClean="0">
                              <a:solidFill>
                                <a:srgbClr val="C00000"/>
                              </a:solidFill>
                              <a:latin typeface="Cambria Math" panose="02040503050406030204" pitchFamily="18" charset="0"/>
                              <a:ea typeface="Cambria" panose="02040503050406030204" pitchFamily="18" charset="0"/>
                            </a:rPr>
                          </m:ctrlPr>
                        </m:dPr>
                        <m:e>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𝐱</m:t>
                              </m:r>
                            </m:sub>
                          </m:sSub>
                          <m:r>
                            <a:rPr lang="en-US" sz="2200" b="1" i="0" smtClean="0">
                              <a:solidFill>
                                <a:srgbClr val="C00000"/>
                              </a:solidFill>
                              <a:latin typeface="Cambria Math" panose="02040503050406030204" pitchFamily="18" charset="0"/>
                              <a:ea typeface="Cambria" panose="02040503050406030204" pitchFamily="18" charset="0"/>
                            </a:rPr>
                            <m:t>,</m:t>
                          </m:r>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𝐲</m:t>
                              </m:r>
                            </m:sub>
                          </m:sSub>
                          <m:r>
                            <a:rPr lang="en-US" sz="2200" b="1" i="0">
                              <a:solidFill>
                                <a:srgbClr val="C00000"/>
                              </a:solidFill>
                              <a:latin typeface="Cambria Math" panose="02040503050406030204" pitchFamily="18" charset="0"/>
                              <a:ea typeface="Cambria" panose="02040503050406030204" pitchFamily="18" charset="0"/>
                            </a:rPr>
                            <m:t>,</m:t>
                          </m:r>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𝐳</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 </m:t>
                          </m:r>
                          <m:r>
                            <a:rPr lang="en-US" sz="2200" b="1" i="0" smtClean="0">
                              <a:solidFill>
                                <a:srgbClr val="C00000"/>
                              </a:solidFill>
                              <a:latin typeface="Cambria Math" panose="02040503050406030204" pitchFamily="18" charset="0"/>
                              <a:ea typeface="Cambria" panose="02040503050406030204" pitchFamily="18" charset="0"/>
                            </a:rPr>
                            <m:t>𝐌</m:t>
                          </m:r>
                          <m:r>
                            <a:rPr lang="en-US" sz="2200" b="1" i="0" smtClean="0">
                              <a:solidFill>
                                <a:srgbClr val="C00000"/>
                              </a:solidFill>
                              <a:latin typeface="Cambria Math" panose="02040503050406030204" pitchFamily="18" charset="0"/>
                              <a:ea typeface="Cambria" panose="02040503050406030204" pitchFamily="18" charset="0"/>
                            </a:rPr>
                            <m:t>, </m:t>
                          </m:r>
                          <m:r>
                            <a:rPr lang="en-US" sz="2200" b="1" i="0" smtClean="0">
                              <a:solidFill>
                                <a:srgbClr val="C00000"/>
                              </a:solidFill>
                              <a:latin typeface="Cambria Math" panose="02040503050406030204" pitchFamily="18" charset="0"/>
                              <a:ea typeface="Cambria" panose="02040503050406030204" pitchFamily="18" charset="0"/>
                            </a:rPr>
                            <m:t>𝐓</m:t>
                          </m:r>
                        </m:e>
                      </m:d>
                    </m:oMath>
                  </m:oMathPara>
                </a14:m>
                <a:endParaRPr lang="en-US" sz="2200" b="1" dirty="0">
                  <a:solidFill>
                    <a:srgbClr val="002060"/>
                  </a:solidFill>
                  <a:latin typeface="Cambria" panose="02040503050406030204" pitchFamily="18" charset="0"/>
                  <a:ea typeface="Cambria" panose="02040503050406030204" pitchFamily="18" charset="0"/>
                </a:endParaRPr>
              </a:p>
            </p:txBody>
          </p:sp>
        </mc:Choice>
        <mc:Fallback xmlns="">
          <p:sp>
            <p:nvSpPr>
              <p:cNvPr id="26" name="Rectangle 25"/>
              <p:cNvSpPr>
                <a:spLocks noRot="1" noChangeAspect="1" noMove="1" noResize="1" noEditPoints="1" noAdjustHandles="1" noChangeArrowheads="1" noChangeShapeType="1" noTextEdit="1"/>
              </p:cNvSpPr>
              <p:nvPr/>
            </p:nvSpPr>
            <p:spPr>
              <a:xfrm>
                <a:off x="911424" y="933014"/>
                <a:ext cx="10670976" cy="2025042"/>
              </a:xfrm>
              <a:prstGeom prst="rect">
                <a:avLst/>
              </a:prstGeom>
              <a:blipFill>
                <a:blip r:embed="rId3"/>
                <a:stretch>
                  <a:fillRect l="-571" t="-1506" b="-301"/>
                </a:stretch>
              </a:blipFill>
            </p:spPr>
            <p:txBody>
              <a:bodyPr/>
              <a:lstStyle/>
              <a:p>
                <a:r>
                  <a:rPr lang="en-US">
                    <a:noFill/>
                  </a:rPr>
                  <a:t> </a:t>
                </a:r>
              </a:p>
            </p:txBody>
          </p:sp>
        </mc:Fallback>
      </mc:AlternateContent>
      <p:sp>
        <p:nvSpPr>
          <p:cNvPr id="3" name="Rectangle 2"/>
          <p:cNvSpPr/>
          <p:nvPr/>
        </p:nvSpPr>
        <p:spPr>
          <a:xfrm>
            <a:off x="850232" y="3083397"/>
            <a:ext cx="5926409" cy="3170099"/>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where, </a:t>
            </a:r>
          </a:p>
          <a:p>
            <a:pPr>
              <a:lnSpc>
                <a:spcPct val="150000"/>
              </a:lnSpc>
            </a:pP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Dx</a:t>
            </a:r>
            <a:r>
              <a:rPr lang="en-US" sz="2000" b="1" dirty="0">
                <a:latin typeface="Cambria" panose="02040503050406030204" pitchFamily="18" charset="0"/>
                <a:ea typeface="Cambria" panose="02040503050406030204" pitchFamily="18" charset="0"/>
              </a:rPr>
              <a:t> is quantity demanded of X commodity </a:t>
            </a:r>
          </a:p>
          <a:p>
            <a:pPr>
              <a:lnSpc>
                <a:spcPct val="150000"/>
              </a:lnSpc>
            </a:pP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Px</a:t>
            </a:r>
            <a:r>
              <a:rPr lang="en-US" sz="2000" b="1" dirty="0">
                <a:latin typeface="Cambria" panose="02040503050406030204" pitchFamily="18" charset="0"/>
                <a:ea typeface="Cambria" panose="02040503050406030204" pitchFamily="18" charset="0"/>
              </a:rPr>
              <a:t> is the price of X commodity</a:t>
            </a:r>
          </a:p>
          <a:p>
            <a:pPr>
              <a:lnSpc>
                <a:spcPct val="150000"/>
              </a:lnSpc>
            </a:pP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Py</a:t>
            </a:r>
            <a:r>
              <a:rPr lang="en-US" sz="2000" b="1" dirty="0">
                <a:latin typeface="Cambria" panose="02040503050406030204" pitchFamily="18" charset="0"/>
                <a:ea typeface="Cambria" panose="02040503050406030204" pitchFamily="18" charset="0"/>
              </a:rPr>
              <a:t> is the price of substitute commodity </a:t>
            </a:r>
          </a:p>
          <a:p>
            <a:pPr>
              <a:lnSpc>
                <a:spcPct val="150000"/>
              </a:lnSpc>
            </a:pP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Pz</a:t>
            </a:r>
            <a:r>
              <a:rPr lang="en-US" sz="2000" b="1" dirty="0">
                <a:latin typeface="Cambria" panose="02040503050406030204" pitchFamily="18" charset="0"/>
                <a:ea typeface="Cambria" panose="02040503050406030204" pitchFamily="18" charset="0"/>
              </a:rPr>
              <a:t> is price of a complement good</a:t>
            </a:r>
          </a:p>
          <a:p>
            <a:pPr>
              <a:lnSpc>
                <a:spcPct val="150000"/>
              </a:lnSpc>
            </a:pPr>
            <a:r>
              <a:rPr lang="en-US" sz="2000" b="1" dirty="0">
                <a:latin typeface="Cambria" panose="02040503050406030204" pitchFamily="18" charset="0"/>
                <a:ea typeface="Cambria" panose="02040503050406030204" pitchFamily="18" charset="0"/>
              </a:rPr>
              <a:t>               M stands for income</a:t>
            </a:r>
          </a:p>
          <a:p>
            <a:pPr>
              <a:lnSpc>
                <a:spcPct val="150000"/>
              </a:lnSpc>
            </a:pPr>
            <a:r>
              <a:rPr lang="en-US" sz="2000" b="1" dirty="0">
                <a:latin typeface="Cambria" panose="02040503050406030204" pitchFamily="18" charset="0"/>
                <a:ea typeface="Cambria" panose="02040503050406030204" pitchFamily="18" charset="0"/>
              </a:rPr>
              <a:t>               T is the taste of the consumer</a:t>
            </a:r>
          </a:p>
        </p:txBody>
      </p:sp>
    </p:spTree>
    <p:extLst>
      <p:ext uri="{BB962C8B-B14F-4D97-AF65-F5344CB8AC3E}">
        <p14:creationId xmlns:p14="http://schemas.microsoft.com/office/powerpoint/2010/main" val="1926154404"/>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Market Demand</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11</a:t>
            </a:fld>
            <a:endParaRPr lang="en-IN" altLang="en-US"/>
          </a:p>
        </p:txBody>
      </p:sp>
      <p:sp>
        <p:nvSpPr>
          <p:cNvPr id="26" name="Rectangle 25"/>
          <p:cNvSpPr/>
          <p:nvPr/>
        </p:nvSpPr>
        <p:spPr>
          <a:xfrm>
            <a:off x="712170" y="933014"/>
            <a:ext cx="10854952" cy="1323439"/>
          </a:xfrm>
          <a:prstGeom prst="rect">
            <a:avLst/>
          </a:prstGeom>
          <a:solidFill>
            <a:schemeClr val="bg1"/>
          </a:solidFill>
        </p:spPr>
        <p:txBody>
          <a:bodyPr wrap="square">
            <a:spAutoFit/>
          </a:bodyPr>
          <a:lstStyle/>
          <a:p>
            <a:pPr marL="342900" indent="-342900">
              <a:buFont typeface="Wingdings" panose="05000000000000000000" pitchFamily="2" charset="2"/>
              <a:buChar char="ü"/>
            </a:pPr>
            <a:r>
              <a:rPr lang="en-US" sz="2000" b="1" dirty="0">
                <a:solidFill>
                  <a:srgbClr val="00682F"/>
                </a:solidFill>
                <a:latin typeface="Cambria" panose="02040503050406030204" pitchFamily="18" charset="0"/>
                <a:ea typeface="Cambria" panose="02040503050406030204" pitchFamily="18" charset="0"/>
              </a:rPr>
              <a:t>The factors determining the demand for a commodity in a market are the same as those which determine the demand for the commodity on the part of a consumer. </a:t>
            </a:r>
          </a:p>
          <a:p>
            <a:pPr marL="342900" indent="-342900">
              <a:buFont typeface="Wingdings" panose="05000000000000000000" pitchFamily="2" charset="2"/>
              <a:buChar char="ü"/>
            </a:pPr>
            <a:endParaRPr lang="en-US" sz="2000" b="1" dirty="0">
              <a:solidFill>
                <a:srgbClr val="00682F"/>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000" b="1" dirty="0">
                <a:solidFill>
                  <a:srgbClr val="00682F"/>
                </a:solidFill>
                <a:latin typeface="Cambria" panose="02040503050406030204" pitchFamily="18" charset="0"/>
                <a:ea typeface="Cambria" panose="02040503050406030204" pitchFamily="18" charset="0"/>
              </a:rPr>
              <a:t>Besides that two additional factors are also to be included. These two factors are:</a:t>
            </a:r>
            <a:endParaRPr lang="en-US" sz="2200" b="1" dirty="0">
              <a:solidFill>
                <a:srgbClr val="00682F"/>
              </a:solidFill>
              <a:latin typeface="Cambria" panose="02040503050406030204" pitchFamily="18" charset="0"/>
              <a:ea typeface="Cambria" panose="02040503050406030204" pitchFamily="18" charset="0"/>
            </a:endParaRPr>
          </a:p>
        </p:txBody>
      </p:sp>
      <p:sp>
        <p:nvSpPr>
          <p:cNvPr id="18" name="Rectangle 17"/>
          <p:cNvSpPr/>
          <p:nvPr/>
        </p:nvSpPr>
        <p:spPr>
          <a:xfrm>
            <a:off x="768593" y="2540531"/>
            <a:ext cx="5092679" cy="1200329"/>
          </a:xfrm>
          <a:prstGeom prst="rect">
            <a:avLst/>
          </a:prstGeom>
          <a:solidFill>
            <a:schemeClr val="bg1">
              <a:lumMod val="85000"/>
            </a:schemeClr>
          </a:solidFill>
        </p:spPr>
        <p:txBody>
          <a:bodyPr wrap="square">
            <a:spAutoFit/>
          </a:bodyPr>
          <a:lstStyle/>
          <a:p>
            <a:pPr marL="514350" indent="-514350">
              <a:buFont typeface="Courier New" panose="02070309020205020404" pitchFamily="49" charset="0"/>
              <a:buChar char="o"/>
            </a:pPr>
            <a:r>
              <a:rPr lang="en-US" b="1" dirty="0">
                <a:latin typeface="Cambria" panose="02040503050406030204" pitchFamily="18" charset="0"/>
                <a:ea typeface="Cambria" panose="02040503050406030204" pitchFamily="18" charset="0"/>
              </a:rPr>
              <a:t>Size of the population: </a:t>
            </a:r>
            <a:r>
              <a:rPr lang="en-US" b="1" dirty="0">
                <a:solidFill>
                  <a:srgbClr val="C00000"/>
                </a:solidFill>
                <a:latin typeface="Cambria" panose="02040503050406030204" pitchFamily="18" charset="0"/>
                <a:ea typeface="Cambria" panose="02040503050406030204" pitchFamily="18" charset="0"/>
              </a:rPr>
              <a:t>All other factors remaining unchanged, the greater is the size of the population, more of a commodity will be demanded.</a:t>
            </a:r>
            <a:endParaRPr lang="en-US" b="1" dirty="0">
              <a:solidFill>
                <a:srgbClr val="0000FF"/>
              </a:solidFill>
              <a:latin typeface="Cambria" panose="02040503050406030204" pitchFamily="18" charset="0"/>
              <a:ea typeface="Cambria" panose="02040503050406030204" pitchFamily="18" charset="0"/>
            </a:endParaRPr>
          </a:p>
        </p:txBody>
      </p:sp>
      <p:sp>
        <p:nvSpPr>
          <p:cNvPr id="20" name="Rectangle 19"/>
          <p:cNvSpPr/>
          <p:nvPr/>
        </p:nvSpPr>
        <p:spPr>
          <a:xfrm>
            <a:off x="6139646" y="3399564"/>
            <a:ext cx="5539401" cy="2031325"/>
          </a:xfrm>
          <a:prstGeom prst="rect">
            <a:avLst/>
          </a:prstGeom>
          <a:solidFill>
            <a:srgbClr val="FBFBA7"/>
          </a:solidFill>
        </p:spPr>
        <p:txBody>
          <a:bodyPr wrap="square">
            <a:spAutoFit/>
          </a:bodyPr>
          <a:lstStyle/>
          <a:p>
            <a:pPr marL="514350" indent="-514350">
              <a:buFont typeface="Courier New" panose="02070309020205020404" pitchFamily="49" charset="0"/>
              <a:buChar char="o"/>
            </a:pPr>
            <a:r>
              <a:rPr lang="en-US" b="1" dirty="0">
                <a:latin typeface="Cambria" panose="02040503050406030204" pitchFamily="18" charset="0"/>
                <a:ea typeface="Cambria" panose="02040503050406030204" pitchFamily="18" charset="0"/>
              </a:rPr>
              <a:t>Income distribution:</a:t>
            </a:r>
            <a:r>
              <a:rPr lang="en-US" b="1" dirty="0">
                <a:solidFill>
                  <a:srgbClr val="0000FF"/>
                </a:solidFill>
                <a:latin typeface="Cambria" panose="02040503050406030204" pitchFamily="18" charset="0"/>
                <a:ea typeface="Cambria" panose="02040503050406030204" pitchFamily="18" charset="0"/>
              </a:rPr>
              <a:t> : People in different income groups show marked differences in their preferences. So if larger share out of national income goes to the rich, demand for the luxury goods may rise and a rise in income share of the poor will increase demand for the wage goods.</a:t>
            </a:r>
          </a:p>
        </p:txBody>
      </p:sp>
    </p:spTree>
    <p:extLst>
      <p:ext uri="{BB962C8B-B14F-4D97-AF65-F5344CB8AC3E}">
        <p14:creationId xmlns:p14="http://schemas.microsoft.com/office/powerpoint/2010/main" val="288640638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Engineering Economics</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12</a:t>
            </a:fld>
            <a:endParaRPr lang="en-IN" altLang="en-US"/>
          </a:p>
        </p:txBody>
      </p:sp>
      <p:grpSp>
        <p:nvGrpSpPr>
          <p:cNvPr id="8" name="Group 7"/>
          <p:cNvGrpSpPr/>
          <p:nvPr/>
        </p:nvGrpSpPr>
        <p:grpSpPr>
          <a:xfrm>
            <a:off x="269879" y="2105561"/>
            <a:ext cx="6737327" cy="3843719"/>
            <a:chOff x="273107" y="1909281"/>
            <a:chExt cx="7192756" cy="3843719"/>
          </a:xfrm>
        </p:grpSpPr>
        <p:sp>
          <p:nvSpPr>
            <p:cNvPr id="5" name="Rectangle 4"/>
            <p:cNvSpPr/>
            <p:nvPr/>
          </p:nvSpPr>
          <p:spPr>
            <a:xfrm rot="16200000">
              <a:off x="-562147" y="3416761"/>
              <a:ext cx="2163381" cy="492873"/>
            </a:xfrm>
            <a:prstGeom prst="rect">
              <a:avLst/>
            </a:prstGeom>
            <a:solidFill>
              <a:srgbClr val="92D050"/>
            </a:solidFill>
          </p:spPr>
          <p:txBody>
            <a:bodyPr wrap="square">
              <a:spAutoFit/>
            </a:bodyPr>
            <a:lstStyle/>
            <a:p>
              <a:pPr algn="ctr"/>
              <a:r>
                <a:rPr lang="en-US" sz="2400" b="1" dirty="0">
                  <a:latin typeface="Cambria" panose="02040503050406030204" pitchFamily="18" charset="0"/>
                  <a:ea typeface="Cambria" panose="02040503050406030204" pitchFamily="18" charset="0"/>
                  <a:cs typeface="Arial" panose="020B0604020202020204" pitchFamily="34" charset="0"/>
                </a:rPr>
                <a:t>Engineering</a:t>
              </a:r>
            </a:p>
          </p:txBody>
        </p:sp>
        <p:sp>
          <p:nvSpPr>
            <p:cNvPr id="3" name="Right Brace 2"/>
            <p:cNvSpPr/>
            <p:nvPr/>
          </p:nvSpPr>
          <p:spPr bwMode="auto">
            <a:xfrm rot="10800000">
              <a:off x="816964" y="2489754"/>
              <a:ext cx="799402" cy="2358436"/>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sp>
          <p:nvSpPr>
            <p:cNvPr id="29" name="Rectangle 28"/>
            <p:cNvSpPr/>
            <p:nvPr/>
          </p:nvSpPr>
          <p:spPr>
            <a:xfrm>
              <a:off x="1701800" y="2157622"/>
              <a:ext cx="2521991" cy="707886"/>
            </a:xfrm>
            <a:prstGeom prst="rect">
              <a:avLst/>
            </a:prstGeom>
            <a:solidFill>
              <a:schemeClr val="accent1">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Physical environment</a:t>
              </a:r>
            </a:p>
          </p:txBody>
        </p:sp>
        <p:sp>
          <p:nvSpPr>
            <p:cNvPr id="33" name="Rectangle 32"/>
            <p:cNvSpPr/>
            <p:nvPr/>
          </p:nvSpPr>
          <p:spPr>
            <a:xfrm>
              <a:off x="1718766" y="4540479"/>
              <a:ext cx="2505025" cy="707886"/>
            </a:xfrm>
            <a:prstGeom prst="rect">
              <a:avLst/>
            </a:prstGeom>
            <a:solidFill>
              <a:schemeClr val="tx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Economic environment</a:t>
              </a:r>
            </a:p>
          </p:txBody>
        </p:sp>
        <p:sp>
          <p:nvSpPr>
            <p:cNvPr id="34" name="Rectangle 33"/>
            <p:cNvSpPr/>
            <p:nvPr/>
          </p:nvSpPr>
          <p:spPr>
            <a:xfrm>
              <a:off x="4943872" y="1909281"/>
              <a:ext cx="2521991" cy="1323439"/>
            </a:xfrm>
            <a:prstGeom prst="rect">
              <a:avLst/>
            </a:prstGeom>
            <a:solidFill>
              <a:schemeClr val="accent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Produce goods/services depending on physical law</a:t>
              </a:r>
            </a:p>
          </p:txBody>
        </p:sp>
        <p:sp>
          <p:nvSpPr>
            <p:cNvPr id="35" name="Rectangle 34"/>
            <p:cNvSpPr/>
            <p:nvPr/>
          </p:nvSpPr>
          <p:spPr>
            <a:xfrm>
              <a:off x="4943872" y="4429561"/>
              <a:ext cx="2521991" cy="1323439"/>
            </a:xfrm>
            <a:prstGeom prst="rect">
              <a:avLst/>
            </a:prstGeom>
            <a:solidFill>
              <a:schemeClr val="accent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Assessing the worth of these products in economic terms</a:t>
              </a:r>
            </a:p>
          </p:txBody>
        </p:sp>
        <p:sp>
          <p:nvSpPr>
            <p:cNvPr id="6" name="Right Arrow 5"/>
            <p:cNvSpPr/>
            <p:nvPr/>
          </p:nvSpPr>
          <p:spPr bwMode="auto">
            <a:xfrm>
              <a:off x="4307432" y="2403801"/>
              <a:ext cx="552798" cy="334398"/>
            </a:xfrm>
            <a:prstGeom prst="rightArrow">
              <a:avLst/>
            </a:prstGeom>
            <a:solidFill>
              <a:schemeClr val="tx2">
                <a:lumMod val="40000"/>
                <a:lumOff val="6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sp>
          <p:nvSpPr>
            <p:cNvPr id="36" name="Right Arrow 35"/>
            <p:cNvSpPr/>
            <p:nvPr/>
          </p:nvSpPr>
          <p:spPr bwMode="auto">
            <a:xfrm>
              <a:off x="4305877" y="4770193"/>
              <a:ext cx="552798" cy="334398"/>
            </a:xfrm>
            <a:prstGeom prst="rightArrow">
              <a:avLst/>
            </a:prstGeom>
            <a:solidFill>
              <a:schemeClr val="tx2">
                <a:lumMod val="40000"/>
                <a:lumOff val="6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grpSp>
      <mc:AlternateContent xmlns:mc="http://schemas.openxmlformats.org/markup-compatibility/2006" xmlns:a14="http://schemas.microsoft.com/office/drawing/2010/main">
        <mc:Choice Requires="a14">
          <p:sp>
            <p:nvSpPr>
              <p:cNvPr id="13" name="TextBox 12"/>
              <p:cNvSpPr txBox="1"/>
              <p:nvPr/>
            </p:nvSpPr>
            <p:spPr>
              <a:xfrm>
                <a:off x="1919536" y="3446194"/>
                <a:ext cx="5103768" cy="630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C00000"/>
                          </a:solidFill>
                          <a:latin typeface="Cambria Math" panose="02040503050406030204" pitchFamily="18" charset="0"/>
                        </a:rPr>
                        <m:t>𝑻𝒆𝒄𝒉𝒏𝒊𝒄𝒂𝒍</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𝑬𝒇𝒇𝒊𝒄𝒊𝒆𝒏𝒄𝒚</m:t>
                      </m:r>
                      <m:r>
                        <a:rPr lang="en-US" sz="2000" b="1" i="1" smtClean="0">
                          <a:solidFill>
                            <a:srgbClr val="C00000"/>
                          </a:solidFill>
                          <a:latin typeface="Cambria Math" panose="02040503050406030204" pitchFamily="18" charset="0"/>
                        </a:rPr>
                        <m:t>=</m:t>
                      </m:r>
                      <m:f>
                        <m:fPr>
                          <m:ctrlPr>
                            <a:rPr lang="en-US" sz="2000" b="1" i="1" smtClean="0">
                              <a:solidFill>
                                <a:srgbClr val="C00000"/>
                              </a:solidFill>
                              <a:latin typeface="Cambria Math" panose="02040503050406030204" pitchFamily="18" charset="0"/>
                            </a:rPr>
                          </m:ctrlPr>
                        </m:fPr>
                        <m:num>
                          <m:r>
                            <a:rPr lang="en-US" sz="2000" b="1" i="1" smtClean="0">
                              <a:solidFill>
                                <a:srgbClr val="C00000"/>
                              </a:solidFill>
                              <a:latin typeface="Cambria Math" panose="02040503050406030204" pitchFamily="18" charset="0"/>
                            </a:rPr>
                            <m:t>𝑺𝒚𝒔𝒕𝒆𝒎</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𝑶𝒖𝒕𝒑𝒖𝒕</m:t>
                          </m:r>
                        </m:num>
                        <m:den>
                          <m:r>
                            <a:rPr lang="en-US" sz="2000" b="1" i="1" smtClean="0">
                              <a:solidFill>
                                <a:srgbClr val="C00000"/>
                              </a:solidFill>
                              <a:latin typeface="Cambria Math" panose="02040503050406030204" pitchFamily="18" charset="0"/>
                            </a:rPr>
                            <m:t>𝑺𝒚𝒔𝒕𝒆𝒎</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𝑰𝒏𝒑𝒖𝒕</m:t>
                          </m:r>
                        </m:den>
                      </m:f>
                    </m:oMath>
                  </m:oMathPara>
                </a14:m>
                <a:endParaRPr lang="en-US" sz="2000" b="1"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919536" y="3446194"/>
                <a:ext cx="5103768" cy="63087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708732" y="5949280"/>
                <a:ext cx="5002780" cy="637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CC0000"/>
                          </a:solidFill>
                          <a:latin typeface="Cambria Math" panose="02040503050406030204" pitchFamily="18" charset="0"/>
                        </a:rPr>
                        <m:t>𝑬𝒄𝒐𝒏𝒐𝒎𝒊𝒄</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𝑬𝒇𝒇𝒊𝒄𝒊𝒆𝒏𝒄𝒚</m:t>
                      </m:r>
                      <m:r>
                        <a:rPr lang="en-US" sz="2000" b="1" i="1" smtClean="0">
                          <a:solidFill>
                            <a:srgbClr val="CC0000"/>
                          </a:solidFill>
                          <a:latin typeface="Cambria Math" panose="02040503050406030204" pitchFamily="18" charset="0"/>
                        </a:rPr>
                        <m:t>=</m:t>
                      </m:r>
                      <m:f>
                        <m:fPr>
                          <m:ctrlPr>
                            <a:rPr lang="en-US" sz="2000" b="1" i="1" smtClean="0">
                              <a:solidFill>
                                <a:srgbClr val="CC0000"/>
                              </a:solidFill>
                              <a:latin typeface="Cambria Math" panose="02040503050406030204" pitchFamily="18" charset="0"/>
                            </a:rPr>
                          </m:ctrlPr>
                        </m:fPr>
                        <m:num>
                          <m:r>
                            <a:rPr lang="en-US" sz="2000" b="1" i="1" smtClean="0">
                              <a:solidFill>
                                <a:srgbClr val="CC0000"/>
                              </a:solidFill>
                              <a:latin typeface="Cambria Math" panose="02040503050406030204" pitchFamily="18" charset="0"/>
                            </a:rPr>
                            <m:t>𝑺𝒚𝒔𝒕𝒆𝒎</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𝑾𝒐𝒓𝒕𝒉</m:t>
                          </m:r>
                        </m:num>
                        <m:den>
                          <m:r>
                            <a:rPr lang="en-US" sz="2000" b="1" i="1" smtClean="0">
                              <a:solidFill>
                                <a:srgbClr val="CC0000"/>
                              </a:solidFill>
                              <a:latin typeface="Cambria Math" panose="02040503050406030204" pitchFamily="18" charset="0"/>
                            </a:rPr>
                            <m:t>𝑺𝒚𝒔𝒕𝒆𝒎</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𝑪𝒐𝒔𝒕</m:t>
                          </m:r>
                        </m:den>
                      </m:f>
                    </m:oMath>
                  </m:oMathPara>
                </a14:m>
                <a:endParaRPr lang="en-US" sz="2000" b="1" dirty="0">
                  <a:solidFill>
                    <a:srgbClr val="CC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708732" y="5949280"/>
                <a:ext cx="5002780" cy="637290"/>
              </a:xfrm>
              <a:prstGeom prst="rect">
                <a:avLst/>
              </a:prstGeom>
              <a:blipFill>
                <a:blip r:embed="rId4"/>
                <a:stretch>
                  <a:fillRect/>
                </a:stretch>
              </a:blipFill>
            </p:spPr>
            <p:txBody>
              <a:bodyPr/>
              <a:lstStyle/>
              <a:p>
                <a:r>
                  <a:rPr lang="en-US">
                    <a:noFill/>
                  </a:rPr>
                  <a:t> </a:t>
                </a:r>
              </a:p>
            </p:txBody>
          </p:sp>
        </mc:Fallback>
      </mc:AlternateContent>
      <p:sp>
        <p:nvSpPr>
          <p:cNvPr id="18" name="Rectangle 17"/>
          <p:cNvSpPr/>
          <p:nvPr/>
        </p:nvSpPr>
        <p:spPr>
          <a:xfrm>
            <a:off x="7211101" y="4422011"/>
            <a:ext cx="4861563" cy="2031325"/>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002060"/>
                </a:solidFill>
                <a:latin typeface="Cambria" panose="02040503050406030204" pitchFamily="18" charset="0"/>
                <a:ea typeface="Cambria" panose="02040503050406030204" pitchFamily="18" charset="0"/>
              </a:rPr>
              <a:t>Worth: Annual revenue generated by way of operating the business.</a:t>
            </a:r>
          </a:p>
          <a:p>
            <a:pPr marL="285750" indent="-285750">
              <a:buFont typeface="Wingdings" panose="05000000000000000000" pitchFamily="2" charset="2"/>
              <a:buChar char="Ø"/>
            </a:pPr>
            <a:r>
              <a:rPr lang="en-US" b="1" dirty="0">
                <a:solidFill>
                  <a:srgbClr val="C00000"/>
                </a:solidFill>
                <a:latin typeface="Times New Roman" panose="02020603050405020304" pitchFamily="18" charset="0"/>
              </a:rPr>
              <a:t>Cost: Total annual expenses incurred in carrying out the business. </a:t>
            </a:r>
          </a:p>
          <a:p>
            <a:pPr marL="741363" lvl="1" indent="-285750">
              <a:buFont typeface="Courier New" panose="02070309020205020404" pitchFamily="49" charset="0"/>
              <a:buChar char="o"/>
            </a:pPr>
            <a:r>
              <a:rPr lang="en-US" b="1" dirty="0">
                <a:solidFill>
                  <a:srgbClr val="00682F"/>
                </a:solidFill>
                <a:latin typeface="Times New Roman" panose="02020603050405020304" pitchFamily="18" charset="0"/>
              </a:rPr>
              <a:t>For the survival and growth of any business, the economic efficiency should be more than 100%.</a:t>
            </a:r>
            <a:endParaRPr lang="en-US" b="1" dirty="0">
              <a:solidFill>
                <a:srgbClr val="00682F"/>
              </a:solidFill>
            </a:endParaRPr>
          </a:p>
        </p:txBody>
      </p:sp>
      <p:sp>
        <p:nvSpPr>
          <p:cNvPr id="42" name="Rectangle 41"/>
          <p:cNvSpPr/>
          <p:nvPr/>
        </p:nvSpPr>
        <p:spPr>
          <a:xfrm>
            <a:off x="7283109" y="3467909"/>
            <a:ext cx="4861563" cy="646331"/>
          </a:xfrm>
          <a:prstGeom prst="rect">
            <a:avLst/>
          </a:prstGeom>
        </p:spPr>
        <p:txBody>
          <a:bodyPr wrap="square">
            <a:spAutoFit/>
          </a:bodyPr>
          <a:lstStyle/>
          <a:p>
            <a:pPr marL="741363" lvl="1" indent="-285750">
              <a:buFont typeface="Courier New" panose="02070309020205020404" pitchFamily="49" charset="0"/>
              <a:buChar char="o"/>
            </a:pPr>
            <a:r>
              <a:rPr lang="en-US" b="1" dirty="0">
                <a:solidFill>
                  <a:srgbClr val="00682F"/>
                </a:solidFill>
                <a:latin typeface="Times New Roman" panose="02020603050405020304" pitchFamily="18" charset="0"/>
              </a:rPr>
              <a:t>Technical efficiency can never be more than 100%.</a:t>
            </a:r>
            <a:endParaRPr lang="en-US" b="1" dirty="0">
              <a:solidFill>
                <a:srgbClr val="00682F"/>
              </a:solidFill>
            </a:endParaRPr>
          </a:p>
        </p:txBody>
      </p:sp>
      <p:sp>
        <p:nvSpPr>
          <p:cNvPr id="19" name="Rectangle 18"/>
          <p:cNvSpPr/>
          <p:nvPr/>
        </p:nvSpPr>
        <p:spPr>
          <a:xfrm>
            <a:off x="7634670" y="2132856"/>
            <a:ext cx="4542568" cy="1477328"/>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002060"/>
                </a:solidFill>
                <a:latin typeface="Cambria" panose="02040503050406030204" pitchFamily="18" charset="0"/>
                <a:ea typeface="Cambria" panose="02040503050406030204" pitchFamily="18" charset="0"/>
              </a:rPr>
              <a:t>Example: Technical efficiency of a diesel engine is less than 100%. </a:t>
            </a:r>
          </a:p>
          <a:p>
            <a:pPr marL="285750" indent="-285750">
              <a:buFont typeface="Wingdings" panose="05000000000000000000" pitchFamily="2" charset="2"/>
              <a:buChar char="ü"/>
            </a:pPr>
            <a:r>
              <a:rPr lang="en-US" b="1" dirty="0">
                <a:solidFill>
                  <a:srgbClr val="CC0000"/>
                </a:solidFill>
                <a:latin typeface="Cambria" panose="02040503050406030204" pitchFamily="18" charset="0"/>
                <a:ea typeface="Cambria" panose="02040503050406030204" pitchFamily="18" charset="0"/>
              </a:rPr>
              <a:t>This is mainly due to frictional loss and incomplete combustion of fuel</a:t>
            </a:r>
          </a:p>
          <a:p>
            <a:endParaRPr lang="en-US" dirty="0"/>
          </a:p>
        </p:txBody>
      </p:sp>
      <p:sp>
        <p:nvSpPr>
          <p:cNvPr id="43" name="Rectangle 42"/>
          <p:cNvSpPr/>
          <p:nvPr/>
        </p:nvSpPr>
        <p:spPr>
          <a:xfrm>
            <a:off x="8824263" y="1732746"/>
            <a:ext cx="2163381" cy="400110"/>
          </a:xfrm>
          <a:prstGeom prst="rect">
            <a:avLst/>
          </a:prstGeom>
          <a:solidFill>
            <a:schemeClr val="tx1"/>
          </a:solidFill>
        </p:spPr>
        <p:txBody>
          <a:bodyPr wrap="square">
            <a:spAutoFit/>
          </a:bodyPr>
          <a:lstStyle/>
          <a:p>
            <a:pPr algn="ctr"/>
            <a:r>
              <a:rPr lang="en-US" sz="2000" b="1" dirty="0">
                <a:solidFill>
                  <a:srgbClr val="FFFF00"/>
                </a:solidFill>
                <a:latin typeface="Cambria" panose="02040503050406030204" pitchFamily="18" charset="0"/>
                <a:ea typeface="Cambria" panose="02040503050406030204" pitchFamily="18" charset="0"/>
                <a:cs typeface="Arial" panose="020B0604020202020204" pitchFamily="34" charset="0"/>
              </a:rPr>
              <a:t>Key points</a:t>
            </a:r>
          </a:p>
        </p:txBody>
      </p:sp>
      <p:sp>
        <p:nvSpPr>
          <p:cNvPr id="20" name="Rectangle 19"/>
          <p:cNvSpPr/>
          <p:nvPr/>
        </p:nvSpPr>
        <p:spPr>
          <a:xfrm>
            <a:off x="288032" y="859359"/>
            <a:ext cx="11784632" cy="769441"/>
          </a:xfrm>
          <a:prstGeom prst="rect">
            <a:avLst/>
          </a:prstGeom>
          <a:solidFill>
            <a:srgbClr val="FFFF00"/>
          </a:solidFill>
        </p:spPr>
        <p:txBody>
          <a:bodyPr wrap="square">
            <a:spAutoFit/>
          </a:bodyPr>
          <a:lstStyle/>
          <a:p>
            <a:pPr algn="just"/>
            <a:r>
              <a:rPr lang="en-US" sz="2200" b="1" dirty="0">
                <a:latin typeface="Cambria" panose="02040503050406030204" pitchFamily="18" charset="0"/>
                <a:ea typeface="Cambria" panose="02040503050406030204" pitchFamily="18" charset="0"/>
              </a:rPr>
              <a:t>Engineering economics deals with the methods that enable one to take economic decisions towards minimizing costs and/or maximizing benefits to business organizations.</a:t>
            </a:r>
          </a:p>
        </p:txBody>
      </p:sp>
    </p:spTree>
    <p:extLst>
      <p:ext uri="{BB962C8B-B14F-4D97-AF65-F5344CB8AC3E}">
        <p14:creationId xmlns:p14="http://schemas.microsoft.com/office/powerpoint/2010/main" val="2092668857"/>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5127" name="Rectangle 10"/>
          <p:cNvSpPr>
            <a:spLocks noChangeArrowheads="1"/>
          </p:cNvSpPr>
          <p:nvPr/>
        </p:nvSpPr>
        <p:spPr bwMode="auto">
          <a:xfrm>
            <a:off x="7453314" y="4783139"/>
            <a:ext cx="242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None/>
            </a:pPr>
            <a:r>
              <a:rPr lang="en-US" altLang="en-US" sz="1800">
                <a:latin typeface="Times New Roman" panose="02020603050405020304" pitchFamily="18" charset="0"/>
                <a:cs typeface="Times New Roman" panose="02020603050405020304" pitchFamily="18" charset="0"/>
              </a:rPr>
              <a:t> </a:t>
            </a:r>
          </a:p>
        </p:txBody>
      </p:sp>
      <p:sp>
        <p:nvSpPr>
          <p:cNvPr id="2" name="Text Box 8"/>
          <p:cNvSpPr txBox="1">
            <a:spLocks noChangeArrowheads="1"/>
          </p:cNvSpPr>
          <p:nvPr/>
        </p:nvSpPr>
        <p:spPr bwMode="auto">
          <a:xfrm>
            <a:off x="2640014" y="1628776"/>
            <a:ext cx="691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pPr>
            <a:endParaRPr lang="en-US" altLang="en-US" sz="2400" b="1">
              <a:solidFill>
                <a:srgbClr val="0000CC"/>
              </a:solidFill>
              <a:latin typeface="Cambria" panose="02040503050406030204" pitchFamily="18" charset="0"/>
              <a:cs typeface="Arial" panose="020B0604020202020204" pitchFamily="34" charset="0"/>
            </a:endParaRPr>
          </a:p>
        </p:txBody>
      </p:sp>
      <p:grpSp>
        <p:nvGrpSpPr>
          <p:cNvPr id="14" name="Group 13"/>
          <p:cNvGrpSpPr/>
          <p:nvPr/>
        </p:nvGrpSpPr>
        <p:grpSpPr>
          <a:xfrm>
            <a:off x="4595659" y="2789490"/>
            <a:ext cx="2938026" cy="638843"/>
            <a:chOff x="6397308" y="2178795"/>
            <a:chExt cx="2118193" cy="638843"/>
          </a:xfrm>
        </p:grpSpPr>
        <p:sp>
          <p:nvSpPr>
            <p:cNvPr id="15" name="Rectangle 14"/>
            <p:cNvSpPr/>
            <p:nvPr/>
          </p:nvSpPr>
          <p:spPr bwMode="auto">
            <a:xfrm>
              <a:off x="6412070" y="2204863"/>
              <a:ext cx="210343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6" name="TextBox 15"/>
            <p:cNvSpPr txBox="1"/>
            <p:nvPr/>
          </p:nvSpPr>
          <p:spPr>
            <a:xfrm flipH="1">
              <a:off x="6397308" y="2178795"/>
              <a:ext cx="2087562" cy="584775"/>
            </a:xfrm>
            <a:prstGeom prst="rect">
              <a:avLst/>
            </a:prstGeom>
            <a:noFill/>
            <a:ln>
              <a:noFill/>
            </a:ln>
          </p:spPr>
          <p:txBody>
            <a:bodyPr wrap="square" rtlCol="0">
              <a:spAutoFit/>
            </a:bodyPr>
            <a:lstStyle/>
            <a:p>
              <a:pPr algn="ctr"/>
              <a:r>
                <a:rPr lang="en-US" sz="3200" b="1" dirty="0">
                  <a:solidFill>
                    <a:schemeClr val="bg1"/>
                  </a:solidFill>
                  <a:latin typeface="Cambria" panose="02040503050406030204" pitchFamily="18" charset="0"/>
                  <a:ea typeface="Cambria" panose="02040503050406030204" pitchFamily="18" charset="0"/>
                </a:rPr>
                <a:t>Thank you</a:t>
              </a:r>
            </a:p>
          </p:txBody>
        </p:sp>
      </p:grpSp>
      <p:grpSp>
        <p:nvGrpSpPr>
          <p:cNvPr id="17" name="Group 16"/>
          <p:cNvGrpSpPr/>
          <p:nvPr/>
        </p:nvGrpSpPr>
        <p:grpSpPr>
          <a:xfrm>
            <a:off x="3831449" y="2276872"/>
            <a:ext cx="4712823" cy="553794"/>
            <a:chOff x="520790" y="928688"/>
            <a:chExt cx="6651916" cy="83096"/>
          </a:xfrm>
        </p:grpSpPr>
        <p:sp>
          <p:nvSpPr>
            <p:cNvPr id="18" name="object 6"/>
            <p:cNvSpPr>
              <a:spLocks noChangeArrowheads="1"/>
            </p:cNvSpPr>
            <p:nvPr/>
          </p:nvSpPr>
          <p:spPr bwMode="auto">
            <a:xfrm>
              <a:off x="520790" y="928688"/>
              <a:ext cx="3835310"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19" name="object 7"/>
            <p:cNvSpPr>
              <a:spLocks noChangeArrowheads="1"/>
            </p:cNvSpPr>
            <p:nvPr/>
          </p:nvSpPr>
          <p:spPr bwMode="auto">
            <a:xfrm>
              <a:off x="4356100" y="928688"/>
              <a:ext cx="2816606" cy="49249"/>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1" name="Group 20"/>
          <p:cNvGrpSpPr/>
          <p:nvPr/>
        </p:nvGrpSpPr>
        <p:grpSpPr>
          <a:xfrm rot="16200000">
            <a:off x="3318073" y="2666860"/>
            <a:ext cx="2163979" cy="656444"/>
            <a:chOff x="2741354" y="928688"/>
            <a:chExt cx="4045209" cy="83096"/>
          </a:xfrm>
        </p:grpSpPr>
        <p:sp>
          <p:nvSpPr>
            <p:cNvPr id="22" name="object 6"/>
            <p:cNvSpPr>
              <a:spLocks noChangeArrowheads="1"/>
            </p:cNvSpPr>
            <p:nvPr/>
          </p:nvSpPr>
          <p:spPr bwMode="auto">
            <a:xfrm>
              <a:off x="2741354" y="928688"/>
              <a:ext cx="1614746"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3"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4" name="Group 23"/>
          <p:cNvGrpSpPr/>
          <p:nvPr/>
        </p:nvGrpSpPr>
        <p:grpSpPr>
          <a:xfrm rot="5400000">
            <a:off x="6720872" y="2885043"/>
            <a:ext cx="2143004" cy="656444"/>
            <a:chOff x="2741354" y="928688"/>
            <a:chExt cx="4045209" cy="83096"/>
          </a:xfrm>
        </p:grpSpPr>
        <p:sp>
          <p:nvSpPr>
            <p:cNvPr id="25" name="object 6"/>
            <p:cNvSpPr>
              <a:spLocks noChangeArrowheads="1"/>
            </p:cNvSpPr>
            <p:nvPr/>
          </p:nvSpPr>
          <p:spPr bwMode="auto">
            <a:xfrm>
              <a:off x="2741354" y="928688"/>
              <a:ext cx="1614746"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6"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7" name="Group 26"/>
          <p:cNvGrpSpPr/>
          <p:nvPr/>
        </p:nvGrpSpPr>
        <p:grpSpPr>
          <a:xfrm rot="10800000">
            <a:off x="3575721" y="3448987"/>
            <a:ext cx="4712823" cy="553794"/>
            <a:chOff x="520790" y="928688"/>
            <a:chExt cx="6651916" cy="83096"/>
          </a:xfrm>
        </p:grpSpPr>
        <p:sp>
          <p:nvSpPr>
            <p:cNvPr id="28" name="object 6"/>
            <p:cNvSpPr>
              <a:spLocks noChangeArrowheads="1"/>
            </p:cNvSpPr>
            <p:nvPr/>
          </p:nvSpPr>
          <p:spPr bwMode="auto">
            <a:xfrm>
              <a:off x="520790" y="928688"/>
              <a:ext cx="3835310"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35" name="object 7"/>
            <p:cNvSpPr>
              <a:spLocks noChangeArrowheads="1"/>
            </p:cNvSpPr>
            <p:nvPr/>
          </p:nvSpPr>
          <p:spPr bwMode="auto">
            <a:xfrm>
              <a:off x="4356100" y="928688"/>
              <a:ext cx="2816606" cy="49249"/>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5" name="Slide Number Placeholder 4"/>
          <p:cNvSpPr>
            <a:spLocks noGrp="1"/>
          </p:cNvSpPr>
          <p:nvPr>
            <p:ph type="sldNum" sz="quarter" idx="12"/>
          </p:nvPr>
        </p:nvSpPr>
        <p:spPr/>
        <p:txBody>
          <a:bodyPr/>
          <a:lstStyle/>
          <a:p>
            <a:pPr>
              <a:defRPr/>
            </a:pPr>
            <a:fld id="{C92DB669-6FA0-4CF8-BF90-A0F226DEA8C9}" type="slidenum">
              <a:rPr lang="en-IN" altLang="en-US" smtClean="0"/>
              <a:pPr>
                <a:defRPr/>
              </a:pPr>
              <a:t>13</a:t>
            </a:fld>
            <a:endParaRPr lang="en-IN" altLang="en-US"/>
          </a:p>
        </p:txBody>
      </p:sp>
    </p:spTree>
    <p:extLst>
      <p:ext uri="{BB962C8B-B14F-4D97-AF65-F5344CB8AC3E}">
        <p14:creationId xmlns:p14="http://schemas.microsoft.com/office/powerpoint/2010/main" val="2128316030"/>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Nature of Demand</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2</a:t>
            </a:fld>
            <a:endParaRPr lang="en-IN" altLang="en-US"/>
          </a:p>
        </p:txBody>
      </p:sp>
      <p:cxnSp>
        <p:nvCxnSpPr>
          <p:cNvPr id="14" name="Straight Connector 13"/>
          <p:cNvCxnSpPr/>
          <p:nvPr/>
        </p:nvCxnSpPr>
        <p:spPr bwMode="auto">
          <a:xfrm>
            <a:off x="5303912" y="976009"/>
            <a:ext cx="0" cy="5549335"/>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Oval 20"/>
          <p:cNvSpPr/>
          <p:nvPr/>
        </p:nvSpPr>
        <p:spPr bwMode="auto">
          <a:xfrm>
            <a:off x="943994" y="1380470"/>
            <a:ext cx="3344330" cy="3272666"/>
          </a:xfrm>
          <a:prstGeom prst="ellipse">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20040" indent="-320040" algn="ctr" eaLnBrk="1" fontAlgn="auto" hangingPunct="1">
              <a:spcAft>
                <a:spcPts val="0"/>
              </a:spcAft>
              <a:buNone/>
              <a:defRPr/>
            </a:pPr>
            <a:r>
              <a:rPr lang="en-US" sz="2400" b="1" dirty="0">
                <a:latin typeface="Cambria" panose="02040503050406030204" pitchFamily="18" charset="0"/>
                <a:ea typeface="Cambria" panose="02040503050406030204" pitchFamily="18" charset="0"/>
              </a:rPr>
              <a:t>The </a:t>
            </a:r>
            <a:r>
              <a:rPr lang="en-US" sz="2400" b="1" dirty="0">
                <a:solidFill>
                  <a:srgbClr val="FF0000"/>
                </a:solidFill>
                <a:latin typeface="Cambria" panose="02040503050406030204" pitchFamily="18" charset="0"/>
                <a:ea typeface="Cambria" panose="02040503050406030204" pitchFamily="18" charset="0"/>
              </a:rPr>
              <a:t>desire</a:t>
            </a:r>
            <a:r>
              <a:rPr lang="en-US" sz="2400" b="1" dirty="0">
                <a:latin typeface="Cambria" panose="02040503050406030204" pitchFamily="18" charset="0"/>
                <a:ea typeface="Cambria" panose="02040503050406030204" pitchFamily="18" charset="0"/>
              </a:rPr>
              <a:t>, </a:t>
            </a:r>
            <a:r>
              <a:rPr lang="en-US" sz="2400" b="1" dirty="0">
                <a:solidFill>
                  <a:srgbClr val="FF0000"/>
                </a:solidFill>
                <a:latin typeface="Cambria" panose="02040503050406030204" pitchFamily="18" charset="0"/>
                <a:ea typeface="Cambria" panose="02040503050406030204" pitchFamily="18" charset="0"/>
              </a:rPr>
              <a:t>ability</a:t>
            </a:r>
            <a:r>
              <a:rPr lang="en-US" sz="2400" b="1" dirty="0">
                <a:latin typeface="Cambria" panose="02040503050406030204" pitchFamily="18" charset="0"/>
                <a:ea typeface="Cambria" panose="02040503050406030204" pitchFamily="18" charset="0"/>
              </a:rPr>
              <a:t>, and </a:t>
            </a:r>
            <a:r>
              <a:rPr lang="en-US" sz="2400" b="1" dirty="0">
                <a:solidFill>
                  <a:srgbClr val="FF0000"/>
                </a:solidFill>
                <a:latin typeface="Cambria" panose="02040503050406030204" pitchFamily="18" charset="0"/>
                <a:ea typeface="Cambria" panose="02040503050406030204" pitchFamily="18" charset="0"/>
              </a:rPr>
              <a:t>willingness</a:t>
            </a:r>
            <a:r>
              <a:rPr lang="en-US" sz="2400" b="1" dirty="0">
                <a:latin typeface="Cambria" panose="02040503050406030204" pitchFamily="18" charset="0"/>
                <a:ea typeface="Cambria" panose="02040503050406030204" pitchFamily="18" charset="0"/>
              </a:rPr>
              <a:t> to buy a product or service </a:t>
            </a:r>
          </a:p>
        </p:txBody>
      </p:sp>
      <p:sp>
        <p:nvSpPr>
          <p:cNvPr id="2" name="Rectangle 1"/>
          <p:cNvSpPr/>
          <p:nvPr/>
        </p:nvSpPr>
        <p:spPr>
          <a:xfrm>
            <a:off x="552406" y="5333146"/>
            <a:ext cx="4054123" cy="400110"/>
          </a:xfrm>
          <a:prstGeom prst="rect">
            <a:avLst/>
          </a:prstGeom>
        </p:spPr>
        <p:txBody>
          <a:bodyPr wrap="none">
            <a:spAutoFit/>
          </a:bodyPr>
          <a:lstStyle/>
          <a:p>
            <a:pPr marL="640080" lvl="1" indent="-274320" algn="ctr" eaLnBrk="1" fontAlgn="auto" hangingPunct="1">
              <a:spcAft>
                <a:spcPts val="0"/>
              </a:spcAft>
              <a:buFontTx/>
              <a:buNone/>
              <a:defRPr/>
            </a:pPr>
            <a:r>
              <a:rPr lang="en-US" sz="2000" b="1" dirty="0">
                <a:solidFill>
                  <a:srgbClr val="00682F"/>
                </a:solidFill>
                <a:latin typeface="Cambria" panose="02040503050406030204" pitchFamily="18" charset="0"/>
                <a:ea typeface="Cambria" panose="02040503050406030204" pitchFamily="18" charset="0"/>
              </a:rPr>
              <a:t>Desire?</a:t>
            </a:r>
            <a:r>
              <a:rPr lang="en-US" sz="2000" b="1" dirty="0">
                <a:latin typeface="Cambria" panose="02040503050406030204" pitchFamily="18" charset="0"/>
                <a:ea typeface="Cambria" panose="02040503050406030204" pitchFamily="18" charset="0"/>
              </a:rPr>
              <a:t>  </a:t>
            </a:r>
            <a:r>
              <a:rPr lang="en-US" sz="2000" b="1" dirty="0">
                <a:solidFill>
                  <a:srgbClr val="CC0000"/>
                </a:solidFill>
                <a:latin typeface="Cambria" panose="02040503050406030204" pitchFamily="18" charset="0"/>
                <a:ea typeface="Cambria" panose="02040503050406030204" pitchFamily="18" charset="0"/>
              </a:rPr>
              <a:t>Ability? </a:t>
            </a:r>
            <a:r>
              <a:rPr lang="en-US" sz="2000" b="1" dirty="0">
                <a:latin typeface="Cambria" panose="02040503050406030204" pitchFamily="18" charset="0"/>
                <a:ea typeface="Cambria" panose="02040503050406030204" pitchFamily="18" charset="0"/>
              </a:rPr>
              <a:t> </a:t>
            </a:r>
            <a:r>
              <a:rPr lang="en-US" sz="2000" b="1" dirty="0">
                <a:solidFill>
                  <a:srgbClr val="0000FF"/>
                </a:solidFill>
                <a:latin typeface="Cambria" panose="02040503050406030204" pitchFamily="18" charset="0"/>
                <a:ea typeface="Cambria" panose="02040503050406030204" pitchFamily="18" charset="0"/>
              </a:rPr>
              <a:t>Willingness?</a:t>
            </a:r>
          </a:p>
        </p:txBody>
      </p:sp>
      <p:pic>
        <p:nvPicPr>
          <p:cNvPr id="26" name="Picture 15" descr="http://static.howstuffworks.com/gif/ipod-touch-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216" y="956231"/>
            <a:ext cx="1325757" cy="164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5" descr="http://www.cartype.com/images/page/dodge-viper-coupe_fronts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522" y="4693435"/>
            <a:ext cx="2380556" cy="154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7" descr="http://www.kicksonfire.com/wp-content/uploads/2008/04/nike-sb-zoom-air-abington-mountain-dew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9763" y="953498"/>
            <a:ext cx="1134635" cy="1919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1" descr="Overholser Mans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7148" y="4713839"/>
            <a:ext cx="2149517" cy="161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7" descr="http://www.wackypackages.org/realproductsscans/2004/jk/kitkat_smal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21428" y="2926782"/>
            <a:ext cx="2003150" cy="129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descr="http://www.exquisiteaircharter.com/images/private_jet_gulfstream_sm8u.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8620" y="2989113"/>
            <a:ext cx="1916057" cy="130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36108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Nature of Demand</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3</a:t>
            </a:fld>
            <a:endParaRPr lang="en-IN" altLang="en-US"/>
          </a:p>
        </p:txBody>
      </p:sp>
      <p:cxnSp>
        <p:nvCxnSpPr>
          <p:cNvPr id="14" name="Straight Connector 13"/>
          <p:cNvCxnSpPr/>
          <p:nvPr/>
        </p:nvCxnSpPr>
        <p:spPr bwMode="auto">
          <a:xfrm>
            <a:off x="6672064" y="871672"/>
            <a:ext cx="0" cy="5549335"/>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7" name="Rectangle 16"/>
          <p:cNvSpPr/>
          <p:nvPr/>
        </p:nvSpPr>
        <p:spPr>
          <a:xfrm>
            <a:off x="317203" y="1484784"/>
            <a:ext cx="6121320" cy="707886"/>
          </a:xfrm>
          <a:prstGeom prst="rect">
            <a:avLst/>
          </a:prstGeom>
          <a:solidFill>
            <a:srgbClr val="CCFF99"/>
          </a:solidFill>
        </p:spPr>
        <p:txBody>
          <a:bodyPr wrap="square">
            <a:spAutoFit/>
          </a:bodyPr>
          <a:lstStyle/>
          <a:p>
            <a:r>
              <a:rPr lang="en-US" sz="2000" b="1" dirty="0">
                <a:latin typeface="Cambria" panose="02040503050406030204" pitchFamily="18" charset="0"/>
                <a:ea typeface="Cambria" panose="02040503050406030204" pitchFamily="18" charset="0"/>
              </a:rPr>
              <a:t>Desire is </a:t>
            </a:r>
            <a:r>
              <a:rPr lang="en-US" sz="2000" b="1" dirty="0">
                <a:solidFill>
                  <a:srgbClr val="FF0000"/>
                </a:solidFill>
                <a:latin typeface="Cambria" panose="02040503050406030204" pitchFamily="18" charset="0"/>
                <a:ea typeface="Cambria" panose="02040503050406030204" pitchFamily="18" charset="0"/>
              </a:rPr>
              <a:t>just a wish </a:t>
            </a:r>
            <a:r>
              <a:rPr lang="en-US" sz="2000" b="1" dirty="0">
                <a:latin typeface="Cambria" panose="02040503050406030204" pitchFamily="18" charset="0"/>
                <a:ea typeface="Cambria" panose="02040503050406030204" pitchFamily="18" charset="0"/>
              </a:rPr>
              <a:t>on the part of the consumer to possess a commodity.</a:t>
            </a:r>
          </a:p>
        </p:txBody>
      </p:sp>
      <p:sp>
        <p:nvSpPr>
          <p:cNvPr id="21" name="Oval 20"/>
          <p:cNvSpPr/>
          <p:nvPr/>
        </p:nvSpPr>
        <p:spPr bwMode="auto">
          <a:xfrm>
            <a:off x="2228272" y="793590"/>
            <a:ext cx="1991544" cy="705702"/>
          </a:xfrm>
          <a:prstGeom prst="ellipse">
            <a:avLst/>
          </a:prstGeom>
          <a:solidFill>
            <a:srgbClr val="00682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Desire</a:t>
            </a:r>
          </a:p>
        </p:txBody>
      </p:sp>
      <p:sp>
        <p:nvSpPr>
          <p:cNvPr id="44" name="Oval 43"/>
          <p:cNvSpPr/>
          <p:nvPr/>
        </p:nvSpPr>
        <p:spPr bwMode="auto">
          <a:xfrm>
            <a:off x="2309270" y="2507274"/>
            <a:ext cx="1988931" cy="705702"/>
          </a:xfrm>
          <a:prstGeom prst="ellips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Want</a:t>
            </a:r>
          </a:p>
        </p:txBody>
      </p:sp>
      <p:sp>
        <p:nvSpPr>
          <p:cNvPr id="27" name="Rectangle 26"/>
          <p:cNvSpPr/>
          <p:nvPr/>
        </p:nvSpPr>
        <p:spPr>
          <a:xfrm>
            <a:off x="317203" y="3205425"/>
            <a:ext cx="6121320" cy="1015663"/>
          </a:xfrm>
          <a:prstGeom prst="rect">
            <a:avLst/>
          </a:prstGeom>
          <a:solidFill>
            <a:schemeClr val="bg1">
              <a:lumMod val="85000"/>
            </a:schemeClr>
          </a:solidFill>
        </p:spPr>
        <p:txBody>
          <a:bodyPr wrap="square">
            <a:spAutoFit/>
          </a:bodyPr>
          <a:lstStyle/>
          <a:p>
            <a:r>
              <a:rPr lang="en-US" sz="2000" b="1" dirty="0">
                <a:latin typeface="Cambria" panose="02040503050406030204" pitchFamily="18" charset="0"/>
                <a:ea typeface="Cambria" panose="02040503050406030204" pitchFamily="18" charset="0"/>
              </a:rPr>
              <a:t>If the desire to take a commodity is backed by the </a:t>
            </a:r>
            <a:r>
              <a:rPr lang="en-US" sz="2000" b="1" dirty="0">
                <a:solidFill>
                  <a:srgbClr val="0000FF"/>
                </a:solidFill>
                <a:latin typeface="Cambria" panose="02040503050406030204" pitchFamily="18" charset="0"/>
                <a:ea typeface="Cambria" panose="02040503050406030204" pitchFamily="18" charset="0"/>
              </a:rPr>
              <a:t>purchasing power </a:t>
            </a:r>
            <a:r>
              <a:rPr lang="en-US" sz="2000" b="1" dirty="0">
                <a:latin typeface="Cambria" panose="02040503050406030204" pitchFamily="18" charset="0"/>
                <a:ea typeface="Cambria" panose="02040503050406030204" pitchFamily="18" charset="0"/>
              </a:rPr>
              <a:t>and the consumer is also </a:t>
            </a:r>
            <a:r>
              <a:rPr lang="en-US" sz="2000" b="1" dirty="0">
                <a:solidFill>
                  <a:srgbClr val="FF0000"/>
                </a:solidFill>
                <a:latin typeface="Cambria" panose="02040503050406030204" pitchFamily="18" charset="0"/>
                <a:ea typeface="Cambria" panose="02040503050406030204" pitchFamily="18" charset="0"/>
              </a:rPr>
              <a:t>willing to buy that commodity</a:t>
            </a:r>
            <a:r>
              <a:rPr lang="en-US" sz="2000" b="1" dirty="0">
                <a:latin typeface="Cambria" panose="02040503050406030204" pitchFamily="18" charset="0"/>
                <a:ea typeface="Cambria" panose="02040503050406030204" pitchFamily="18" charset="0"/>
              </a:rPr>
              <a:t>, it becomes want. </a:t>
            </a:r>
          </a:p>
        </p:txBody>
      </p:sp>
      <p:sp>
        <p:nvSpPr>
          <p:cNvPr id="28" name="Rectangle 27"/>
          <p:cNvSpPr/>
          <p:nvPr/>
        </p:nvSpPr>
        <p:spPr>
          <a:xfrm>
            <a:off x="317203" y="5229200"/>
            <a:ext cx="6121320" cy="1323439"/>
          </a:xfrm>
          <a:prstGeom prst="rect">
            <a:avLst/>
          </a:prstGeom>
          <a:solidFill>
            <a:srgbClr val="FBFBA7"/>
          </a:solidFill>
        </p:spPr>
        <p:txBody>
          <a:bodyPr wrap="square">
            <a:spAutoFit/>
          </a:bodyPr>
          <a:lstStyle/>
          <a:p>
            <a:r>
              <a:rPr lang="en-US" sz="2000" b="1" dirty="0">
                <a:latin typeface="Cambria" panose="02040503050406030204" pitchFamily="18" charset="0"/>
                <a:ea typeface="Cambria" panose="02040503050406030204" pitchFamily="18" charset="0"/>
              </a:rPr>
              <a:t>Demand is the wish of the consumer to get a </a:t>
            </a:r>
            <a:r>
              <a:rPr lang="en-US" sz="2000" b="1" dirty="0">
                <a:solidFill>
                  <a:srgbClr val="FF0000"/>
                </a:solidFill>
                <a:latin typeface="Cambria" panose="02040503050406030204" pitchFamily="18" charset="0"/>
                <a:ea typeface="Cambria" panose="02040503050406030204" pitchFamily="18" charset="0"/>
              </a:rPr>
              <a:t>definite quantity of a commodity </a:t>
            </a:r>
            <a:r>
              <a:rPr lang="en-US" sz="2000" b="1" dirty="0">
                <a:latin typeface="Cambria" panose="02040503050406030204" pitchFamily="18" charset="0"/>
                <a:ea typeface="Cambria" panose="02040503050406030204" pitchFamily="18" charset="0"/>
              </a:rPr>
              <a:t>at a </a:t>
            </a:r>
            <a:r>
              <a:rPr lang="en-US" sz="2000" b="1" dirty="0">
                <a:solidFill>
                  <a:srgbClr val="0000FF"/>
                </a:solidFill>
                <a:latin typeface="Cambria" panose="02040503050406030204" pitchFamily="18" charset="0"/>
                <a:ea typeface="Cambria" panose="02040503050406030204" pitchFamily="18" charset="0"/>
              </a:rPr>
              <a:t>given price in the market </a:t>
            </a:r>
            <a:r>
              <a:rPr lang="en-US" sz="2000" b="1" dirty="0">
                <a:latin typeface="Cambria" panose="02040503050406030204" pitchFamily="18" charset="0"/>
                <a:ea typeface="Cambria" panose="02040503050406030204" pitchFamily="18" charset="0"/>
              </a:rPr>
              <a:t>backed by a sufficient purchasing power.</a:t>
            </a:r>
          </a:p>
        </p:txBody>
      </p:sp>
      <p:sp>
        <p:nvSpPr>
          <p:cNvPr id="47" name="Oval 46"/>
          <p:cNvSpPr/>
          <p:nvPr/>
        </p:nvSpPr>
        <p:spPr bwMode="auto">
          <a:xfrm>
            <a:off x="2309270" y="4523498"/>
            <a:ext cx="2011326" cy="705702"/>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Demand</a:t>
            </a:r>
          </a:p>
        </p:txBody>
      </p:sp>
      <p:sp>
        <p:nvSpPr>
          <p:cNvPr id="46" name="Rectangle 45"/>
          <p:cNvSpPr/>
          <p:nvPr/>
        </p:nvSpPr>
        <p:spPr>
          <a:xfrm>
            <a:off x="6816081" y="856382"/>
            <a:ext cx="5330526" cy="5632311"/>
          </a:xfrm>
          <a:prstGeom prst="rect">
            <a:avLst/>
          </a:prstGeom>
          <a:solidFill>
            <a:schemeClr val="bg1">
              <a:lumMod val="85000"/>
            </a:schemeClr>
          </a:solidFill>
        </p:spPr>
        <p:txBody>
          <a:bodyPr wrap="square">
            <a:spAutoFit/>
          </a:bodyPr>
          <a:lstStyle/>
          <a:p>
            <a:r>
              <a:rPr lang="en-US" b="1" dirty="0">
                <a:latin typeface="Cambria" panose="02040503050406030204" pitchFamily="18" charset="0"/>
                <a:ea typeface="Cambria" panose="02040503050406030204" pitchFamily="18" charset="0"/>
              </a:rPr>
              <a:t>There are </a:t>
            </a:r>
            <a:r>
              <a:rPr lang="en-US" b="1" dirty="0">
                <a:solidFill>
                  <a:srgbClr val="FF0000"/>
                </a:solidFill>
                <a:latin typeface="Cambria" panose="02040503050406030204" pitchFamily="18" charset="0"/>
                <a:ea typeface="Cambria" panose="02040503050406030204" pitchFamily="18" charset="0"/>
              </a:rPr>
              <a:t>three important points </a:t>
            </a:r>
            <a:r>
              <a:rPr lang="en-US" b="1" dirty="0">
                <a:latin typeface="Cambria" panose="02040503050406030204" pitchFamily="18" charset="0"/>
                <a:ea typeface="Cambria" panose="02040503050406030204" pitchFamily="18" charset="0"/>
              </a:rPr>
              <a:t>to remember about the </a:t>
            </a:r>
            <a:r>
              <a:rPr lang="en-US" b="1" dirty="0">
                <a:solidFill>
                  <a:srgbClr val="0000FF"/>
                </a:solidFill>
                <a:latin typeface="Cambria" panose="02040503050406030204" pitchFamily="18" charset="0"/>
                <a:ea typeface="Cambria" panose="02040503050406030204" pitchFamily="18" charset="0"/>
              </a:rPr>
              <a:t>quantity demanded</a:t>
            </a:r>
            <a:r>
              <a:rPr lang="en-US" b="1" dirty="0">
                <a:latin typeface="Cambria" panose="02040503050406030204" pitchFamily="18" charset="0"/>
                <a:ea typeface="Cambria" panose="02040503050406030204" pitchFamily="18" charset="0"/>
              </a:rPr>
              <a:t>:</a:t>
            </a:r>
          </a:p>
          <a:p>
            <a:pPr marL="285750" indent="-285750">
              <a:buFont typeface="Courier New" panose="02070309020205020404" pitchFamily="49" charset="0"/>
              <a:buChar char="o"/>
            </a:pPr>
            <a:endParaRPr lang="en-US" b="1" dirty="0">
              <a:solidFill>
                <a:srgbClr val="FF0000"/>
              </a:solidFill>
              <a:latin typeface="Cambria" panose="02040503050406030204" pitchFamily="18" charset="0"/>
              <a:ea typeface="Cambria" panose="02040503050406030204" pitchFamily="18" charset="0"/>
            </a:endParaRPr>
          </a:p>
          <a:p>
            <a:pPr marL="285750" indent="-285750">
              <a:buFont typeface="Courier New" panose="02070309020205020404" pitchFamily="49" charset="0"/>
              <a:buChar char="o"/>
            </a:pPr>
            <a:r>
              <a:rPr lang="en-US" b="1" dirty="0">
                <a:solidFill>
                  <a:srgbClr val="FF0000"/>
                </a:solidFill>
                <a:latin typeface="Cambria" panose="02040503050406030204" pitchFamily="18" charset="0"/>
                <a:ea typeface="Cambria" panose="02040503050406030204" pitchFamily="18" charset="0"/>
              </a:rPr>
              <a:t>First,</a:t>
            </a:r>
            <a:r>
              <a:rPr lang="en-US" b="1" dirty="0">
                <a:latin typeface="Cambria" panose="02040503050406030204" pitchFamily="18" charset="0"/>
                <a:ea typeface="Cambria" panose="02040503050406030204" pitchFamily="18" charset="0"/>
              </a:rPr>
              <a:t> the quantity demanded is the </a:t>
            </a:r>
            <a:r>
              <a:rPr lang="en-US" b="1" dirty="0">
                <a:solidFill>
                  <a:srgbClr val="00682F"/>
                </a:solidFill>
                <a:latin typeface="Cambria" panose="02040503050406030204" pitchFamily="18" charset="0"/>
                <a:ea typeface="Cambria" panose="02040503050406030204" pitchFamily="18" charset="0"/>
              </a:rPr>
              <a:t>quantity desired to be purchased. </a:t>
            </a:r>
            <a:r>
              <a:rPr lang="en-US" b="1" dirty="0">
                <a:latin typeface="Cambria" panose="02040503050406030204" pitchFamily="18" charset="0"/>
                <a:ea typeface="Cambria" panose="02040503050406030204" pitchFamily="18" charset="0"/>
              </a:rPr>
              <a:t>It is the </a:t>
            </a:r>
            <a:r>
              <a:rPr lang="en-US" b="1" dirty="0">
                <a:solidFill>
                  <a:srgbClr val="0000FF"/>
                </a:solidFill>
                <a:latin typeface="Cambria" panose="02040503050406030204" pitchFamily="18" charset="0"/>
                <a:ea typeface="Cambria" panose="02040503050406030204" pitchFamily="18" charset="0"/>
              </a:rPr>
              <a:t>desired purchase</a:t>
            </a:r>
            <a:r>
              <a:rPr lang="en-US" b="1" dirty="0">
                <a:latin typeface="Cambria" panose="02040503050406030204" pitchFamily="18" charset="0"/>
                <a:ea typeface="Cambria" panose="02040503050406030204" pitchFamily="18" charset="0"/>
              </a:rPr>
              <a:t>. The quantity </a:t>
            </a:r>
            <a:r>
              <a:rPr lang="en-US" b="1" dirty="0">
                <a:solidFill>
                  <a:srgbClr val="00682F"/>
                </a:solidFill>
                <a:latin typeface="Cambria" panose="02040503050406030204" pitchFamily="18" charset="0"/>
                <a:ea typeface="Cambria" panose="02040503050406030204" pitchFamily="18" charset="0"/>
              </a:rPr>
              <a:t>actually bought </a:t>
            </a:r>
            <a:r>
              <a:rPr lang="en-US" b="1" dirty="0">
                <a:latin typeface="Cambria" panose="02040503050406030204" pitchFamily="18" charset="0"/>
                <a:ea typeface="Cambria" panose="02040503050406030204" pitchFamily="18" charset="0"/>
              </a:rPr>
              <a:t>is referred to as </a:t>
            </a:r>
            <a:r>
              <a:rPr lang="en-US" b="1" dirty="0">
                <a:solidFill>
                  <a:srgbClr val="0000FF"/>
                </a:solidFill>
                <a:latin typeface="Cambria" panose="02040503050406030204" pitchFamily="18" charset="0"/>
                <a:ea typeface="Cambria" panose="02040503050406030204" pitchFamily="18" charset="0"/>
              </a:rPr>
              <a:t>actual purchase.</a:t>
            </a:r>
          </a:p>
          <a:p>
            <a:pPr marL="285750" indent="-285750">
              <a:buFont typeface="Courier New" panose="02070309020205020404" pitchFamily="49" charset="0"/>
              <a:buChar char="o"/>
            </a:pPr>
            <a:endParaRPr lang="en-US" dirty="0">
              <a:latin typeface="Cambria" panose="02040503050406030204" pitchFamily="18" charset="0"/>
              <a:ea typeface="Cambria" panose="02040503050406030204" pitchFamily="18" charset="0"/>
            </a:endParaRPr>
          </a:p>
          <a:p>
            <a:pPr marL="285750" indent="-285750">
              <a:buFont typeface="Courier New" panose="02070309020205020404" pitchFamily="49" charset="0"/>
              <a:buChar char="o"/>
            </a:pPr>
            <a:r>
              <a:rPr lang="en-US" b="1" dirty="0">
                <a:solidFill>
                  <a:srgbClr val="FF0000"/>
                </a:solidFill>
                <a:latin typeface="Cambria" panose="02040503050406030204" pitchFamily="18" charset="0"/>
                <a:ea typeface="Cambria" panose="02040503050406030204" pitchFamily="18" charset="0"/>
              </a:rPr>
              <a:t>Secondly, </a:t>
            </a:r>
            <a:r>
              <a:rPr lang="en-US" b="1" dirty="0">
                <a:latin typeface="Cambria" panose="02040503050406030204" pitchFamily="18" charset="0"/>
                <a:ea typeface="Cambria" panose="02040503050406030204" pitchFamily="18" charset="0"/>
              </a:rPr>
              <a:t>quantity demanded is always considered as a </a:t>
            </a:r>
            <a:r>
              <a:rPr lang="en-US" b="1" dirty="0">
                <a:solidFill>
                  <a:srgbClr val="00682F"/>
                </a:solidFill>
                <a:latin typeface="Cambria" panose="02040503050406030204" pitchFamily="18" charset="0"/>
                <a:ea typeface="Cambria" panose="02040503050406030204" pitchFamily="18" charset="0"/>
              </a:rPr>
              <a:t>flow measured over a period of time</a:t>
            </a:r>
            <a:r>
              <a:rPr lang="en-US" b="1" dirty="0">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if the quantity demanded of oranges is 10, it must be per day or per week, etc.</a:t>
            </a:r>
          </a:p>
          <a:p>
            <a:pPr marL="285750" indent="-285750">
              <a:buFont typeface="Courier New" panose="02070309020205020404" pitchFamily="49" charset="0"/>
              <a:buChar char="o"/>
            </a:pPr>
            <a:endParaRPr lang="en-US" b="1" dirty="0">
              <a:latin typeface="Cambria" panose="02040503050406030204" pitchFamily="18" charset="0"/>
              <a:ea typeface="Cambria" panose="02040503050406030204" pitchFamily="18" charset="0"/>
            </a:endParaRPr>
          </a:p>
          <a:p>
            <a:pPr marL="285750" indent="-285750">
              <a:buFont typeface="Courier New" panose="02070309020205020404" pitchFamily="49" charset="0"/>
              <a:buChar char="o"/>
            </a:pPr>
            <a:r>
              <a:rPr lang="en-US" b="1" dirty="0">
                <a:solidFill>
                  <a:srgbClr val="FF0000"/>
                </a:solidFill>
                <a:latin typeface="Cambria" panose="02040503050406030204" pitchFamily="18" charset="0"/>
                <a:ea typeface="Cambria" panose="02040503050406030204" pitchFamily="18" charset="0"/>
              </a:rPr>
              <a:t>Thirdly, </a:t>
            </a:r>
            <a:r>
              <a:rPr lang="en-US" b="1" dirty="0">
                <a:latin typeface="Cambria" panose="02040503050406030204" pitchFamily="18" charset="0"/>
                <a:ea typeface="Cambria" panose="02040503050406030204" pitchFamily="18" charset="0"/>
              </a:rPr>
              <a:t>the quantity demanded will have an </a:t>
            </a:r>
            <a:r>
              <a:rPr lang="en-US" b="1" dirty="0">
                <a:solidFill>
                  <a:srgbClr val="0000FF"/>
                </a:solidFill>
                <a:latin typeface="Cambria" panose="02040503050406030204" pitchFamily="18" charset="0"/>
                <a:ea typeface="Cambria" panose="02040503050406030204" pitchFamily="18" charset="0"/>
              </a:rPr>
              <a:t>economic meaning only at a given price</a:t>
            </a:r>
            <a:r>
              <a:rPr lang="en-US" b="1" dirty="0">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For example, the demand for oranges equal to 10 units per week at a price of </a:t>
            </a:r>
            <a:r>
              <a:rPr lang="en-US" b="1" dirty="0" err="1">
                <a:latin typeface="Cambria" panose="02040503050406030204" pitchFamily="18" charset="0"/>
                <a:ea typeface="Cambria" panose="02040503050406030204" pitchFamily="18" charset="0"/>
              </a:rPr>
              <a:t>Rs</a:t>
            </a:r>
            <a:r>
              <a:rPr lang="en-US" b="1" dirty="0">
                <a:latin typeface="Cambria" panose="02040503050406030204" pitchFamily="18" charset="0"/>
                <a:ea typeface="Cambria" panose="02040503050406030204" pitchFamily="18" charset="0"/>
              </a:rPr>
              <a:t>. 100 per dozen is a full and meaningful statement, as used in micro-economic theory.</a:t>
            </a:r>
          </a:p>
        </p:txBody>
      </p:sp>
    </p:spTree>
    <p:extLst>
      <p:ext uri="{BB962C8B-B14F-4D97-AF65-F5344CB8AC3E}">
        <p14:creationId xmlns:p14="http://schemas.microsoft.com/office/powerpoint/2010/main" val="170069611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animBg="1"/>
      <p:bldP spid="28"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Economic Analysis</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97352"/>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4</a:t>
            </a:fld>
            <a:endParaRPr lang="en-IN" altLang="en-US"/>
          </a:p>
        </p:txBody>
      </p:sp>
      <p:cxnSp>
        <p:nvCxnSpPr>
          <p:cNvPr id="14" name="Straight Connector 13"/>
          <p:cNvCxnSpPr/>
          <p:nvPr/>
        </p:nvCxnSpPr>
        <p:spPr bwMode="auto">
          <a:xfrm>
            <a:off x="3863752" y="764704"/>
            <a:ext cx="0" cy="2800300"/>
          </a:xfrm>
          <a:prstGeom prst="line">
            <a:avLst/>
          </a:prstGeom>
          <a:ln w="28575">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4871864" y="868650"/>
            <a:ext cx="7076283" cy="400110"/>
          </a:xfrm>
          <a:prstGeom prst="rect">
            <a:avLst/>
          </a:prstGeom>
          <a:solidFill>
            <a:srgbClr val="CCFF99"/>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 Variables are not dated</a:t>
            </a:r>
          </a:p>
        </p:txBody>
      </p:sp>
      <p:sp>
        <p:nvSpPr>
          <p:cNvPr id="28" name="Rectangle 27"/>
          <p:cNvSpPr/>
          <p:nvPr/>
        </p:nvSpPr>
        <p:spPr>
          <a:xfrm>
            <a:off x="4887543" y="2129947"/>
            <a:ext cx="7076283" cy="1323439"/>
          </a:xfrm>
          <a:prstGeom prst="rect">
            <a:avLst/>
          </a:prstGeom>
          <a:solidFill>
            <a:srgbClr val="FBFBA7"/>
          </a:solidFill>
        </p:spPr>
        <p:txBody>
          <a:bodyPr wrap="square">
            <a:spAutoFit/>
          </a:bodyPr>
          <a:lstStyle/>
          <a:p>
            <a:pPr marL="342900" indent="-34290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In this model, demand depends on own price, supply depends on own price, with an equilibrium condition that demand must equal supply, time does not enter into the picture at all and the variables are all undated.</a:t>
            </a:r>
          </a:p>
        </p:txBody>
      </p:sp>
      <p:graphicFrame>
        <p:nvGraphicFramePr>
          <p:cNvPr id="48" name="Diagram 47"/>
          <p:cNvGraphicFramePr/>
          <p:nvPr>
            <p:extLst>
              <p:ext uri="{D42A27DB-BD31-4B8C-83A1-F6EECF244321}">
                <p14:modId xmlns:p14="http://schemas.microsoft.com/office/powerpoint/2010/main" val="4082880255"/>
              </p:ext>
            </p:extLst>
          </p:nvPr>
        </p:nvGraphicFramePr>
        <p:xfrm>
          <a:off x="0" y="1052736"/>
          <a:ext cx="3593238" cy="2183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Rectangle 50"/>
          <p:cNvSpPr/>
          <p:nvPr/>
        </p:nvSpPr>
        <p:spPr>
          <a:xfrm>
            <a:off x="4871864" y="1340768"/>
            <a:ext cx="7076283" cy="707886"/>
          </a:xfrm>
          <a:prstGeom prst="rect">
            <a:avLst/>
          </a:prstGeom>
          <a:solidFill>
            <a:schemeClr val="accent1">
              <a:lumMod val="20000"/>
              <a:lumOff val="80000"/>
            </a:schemeClr>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The demand-supply model of market </a:t>
            </a:r>
            <a:r>
              <a:rPr lang="en-US" sz="2000" b="1" dirty="0" err="1">
                <a:solidFill>
                  <a:srgbClr val="002060"/>
                </a:solidFill>
                <a:latin typeface="Cambria" panose="02040503050406030204" pitchFamily="18" charset="0"/>
                <a:ea typeface="Cambria" panose="02040503050406030204" pitchFamily="18" charset="0"/>
              </a:rPr>
              <a:t>behaviour</a:t>
            </a:r>
            <a:r>
              <a:rPr lang="en-US" sz="2000" b="1" dirty="0">
                <a:solidFill>
                  <a:srgbClr val="002060"/>
                </a:solidFill>
                <a:latin typeface="Cambria" panose="02040503050406030204" pitchFamily="18" charset="0"/>
                <a:ea typeface="Cambria" panose="02040503050406030204" pitchFamily="18" charset="0"/>
              </a:rPr>
              <a:t> is a static model.</a:t>
            </a:r>
          </a:p>
        </p:txBody>
      </p:sp>
      <p:sp>
        <p:nvSpPr>
          <p:cNvPr id="52" name="Rectangle 51"/>
          <p:cNvSpPr/>
          <p:nvPr/>
        </p:nvSpPr>
        <p:spPr>
          <a:xfrm>
            <a:off x="873546" y="3730846"/>
            <a:ext cx="4339978" cy="400110"/>
          </a:xfrm>
          <a:prstGeom prst="rect">
            <a:avLst/>
          </a:prstGeom>
          <a:solidFill>
            <a:srgbClr val="CCFF99"/>
          </a:solidFill>
        </p:spPr>
        <p:txBody>
          <a:bodyPr wrap="square">
            <a:spAutoFit/>
          </a:bodyPr>
          <a:lstStyle/>
          <a:p>
            <a:pPr marL="342900" indent="-342900" algn="just">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 Variables are dated</a:t>
            </a:r>
          </a:p>
        </p:txBody>
      </p:sp>
      <p:grpSp>
        <p:nvGrpSpPr>
          <p:cNvPr id="53" name="Group 52"/>
          <p:cNvGrpSpPr/>
          <p:nvPr/>
        </p:nvGrpSpPr>
        <p:grpSpPr>
          <a:xfrm rot="16200000">
            <a:off x="3069188" y="1914356"/>
            <a:ext cx="2797283" cy="520036"/>
            <a:chOff x="866" y="1408572"/>
            <a:chExt cx="1625115" cy="520036"/>
          </a:xfrm>
        </p:grpSpPr>
        <p:sp>
          <p:nvSpPr>
            <p:cNvPr id="54" name="Rectangle 53"/>
            <p:cNvSpPr/>
            <p:nvPr/>
          </p:nvSpPr>
          <p:spPr>
            <a:xfrm>
              <a:off x="866" y="1408572"/>
              <a:ext cx="1625115" cy="520036"/>
            </a:xfrm>
            <a:prstGeom prst="rect">
              <a:avLst/>
            </a:pr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55" name="TextBox 54"/>
            <p:cNvSpPr txBox="1"/>
            <p:nvPr/>
          </p:nvSpPr>
          <p:spPr>
            <a:xfrm>
              <a:off x="866" y="1408572"/>
              <a:ext cx="1625115" cy="520036"/>
            </a:xfrm>
            <a:prstGeom prst="rect">
              <a:avLst/>
            </a:prstGeom>
            <a:solidFill>
              <a:schemeClr val="accent1">
                <a:lumMod val="40000"/>
                <a:lumOff val="60000"/>
              </a:schemeClr>
            </a:solidFill>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solidFill>
                    <a:srgbClr val="C00000"/>
                  </a:solidFill>
                  <a:latin typeface="Cambroa"/>
                </a:rPr>
                <a:t>Static Model</a:t>
              </a:r>
            </a:p>
          </p:txBody>
        </p:sp>
      </p:grpSp>
      <p:grpSp>
        <p:nvGrpSpPr>
          <p:cNvPr id="56" name="Group 55"/>
          <p:cNvGrpSpPr/>
          <p:nvPr/>
        </p:nvGrpSpPr>
        <p:grpSpPr>
          <a:xfrm rot="16200000">
            <a:off x="-891252" y="4866684"/>
            <a:ext cx="2797283" cy="520036"/>
            <a:chOff x="866" y="1408572"/>
            <a:chExt cx="1625115" cy="520036"/>
          </a:xfrm>
        </p:grpSpPr>
        <p:sp>
          <p:nvSpPr>
            <p:cNvPr id="57" name="Rectangle 56"/>
            <p:cNvSpPr/>
            <p:nvPr/>
          </p:nvSpPr>
          <p:spPr>
            <a:xfrm>
              <a:off x="866" y="1408572"/>
              <a:ext cx="1625115" cy="520036"/>
            </a:xfrm>
            <a:prstGeom prst="rect">
              <a:avLst/>
            </a:pr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sp>
        <p:sp>
          <p:nvSpPr>
            <p:cNvPr id="58" name="TextBox 57"/>
            <p:cNvSpPr txBox="1"/>
            <p:nvPr/>
          </p:nvSpPr>
          <p:spPr>
            <a:xfrm>
              <a:off x="866" y="1408572"/>
              <a:ext cx="1625115" cy="520036"/>
            </a:xfrm>
            <a:prstGeom prst="rect">
              <a:avLst/>
            </a:prstGeom>
            <a:solidFill>
              <a:schemeClr val="accent1">
                <a:lumMod val="40000"/>
                <a:lumOff val="60000"/>
              </a:schemeClr>
            </a:solidFill>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solidFill>
                    <a:srgbClr val="C00000"/>
                  </a:solidFill>
                  <a:latin typeface="Cambroa"/>
                </a:rPr>
                <a:t>Dynamic Model</a:t>
              </a:r>
            </a:p>
          </p:txBody>
        </p:sp>
      </p:grpSp>
      <mc:AlternateContent xmlns:mc="http://schemas.openxmlformats.org/markup-compatibility/2006" xmlns:a14="http://schemas.microsoft.com/office/drawing/2010/main">
        <mc:Choice Requires="a14">
          <p:sp>
            <p:nvSpPr>
              <p:cNvPr id="59" name="Rectangle 58"/>
              <p:cNvSpPr/>
              <p:nvPr/>
            </p:nvSpPr>
            <p:spPr>
              <a:xfrm>
                <a:off x="882620" y="4205012"/>
                <a:ext cx="4321829" cy="2339102"/>
              </a:xfrm>
              <a:prstGeom prst="rect">
                <a:avLst/>
              </a:prstGeom>
              <a:solidFill>
                <a:schemeClr val="accent1">
                  <a:lumMod val="20000"/>
                  <a:lumOff val="80000"/>
                </a:schemeClr>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If the demand-supply model is restructured as follows, then the model would become dynamic according to this criterion:</a:t>
                </a:r>
                <a:endParaRPr lang="en-US" sz="2200" b="1" dirty="0">
                  <a:solidFill>
                    <a:srgbClr val="00206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𝐃</m:t>
                          </m:r>
                        </m:e>
                        <m:sub>
                          <m:r>
                            <a:rPr lang="en-US" sz="2200" b="1" i="0" smtClean="0">
                              <a:solidFill>
                                <a:srgbClr val="C00000"/>
                              </a:solidFill>
                              <a:latin typeface="Cambria Math" panose="02040503050406030204" pitchFamily="18" charset="0"/>
                              <a:ea typeface="Cambria" panose="02040503050406030204" pitchFamily="18" charset="0"/>
                            </a:rPr>
                            <m:t>𝐭</m:t>
                          </m:r>
                        </m:sub>
                      </m:sSub>
                      <m:r>
                        <a:rPr lang="en-US" sz="2200" b="1" i="0" smtClean="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𝐟</m:t>
                      </m:r>
                      <m:d>
                        <m:dPr>
                          <m:ctrlPr>
                            <a:rPr lang="en-US" sz="2200" b="1" i="1" smtClean="0">
                              <a:solidFill>
                                <a:srgbClr val="C00000"/>
                              </a:solidFill>
                              <a:latin typeface="Cambria Math" panose="02040503050406030204" pitchFamily="18" charset="0"/>
                              <a:ea typeface="Cambria" panose="02040503050406030204" pitchFamily="18" charset="0"/>
                            </a:rPr>
                          </m:ctrlPr>
                        </m:dPr>
                        <m:e>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𝐭</m:t>
                              </m:r>
                            </m:sub>
                          </m:sSub>
                        </m:e>
                      </m:d>
                    </m:oMath>
                  </m:oMathPara>
                </a14:m>
                <a:endParaRPr lang="en-US" sz="2200" b="1" dirty="0">
                  <a:solidFill>
                    <a:srgbClr val="00206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𝐒</m:t>
                          </m:r>
                        </m:e>
                        <m:sub>
                          <m:r>
                            <a:rPr lang="en-US" sz="2200" b="1" i="0">
                              <a:solidFill>
                                <a:srgbClr val="C00000"/>
                              </a:solidFill>
                              <a:latin typeface="Cambria Math" panose="02040503050406030204" pitchFamily="18" charset="0"/>
                              <a:ea typeface="Cambria" panose="02040503050406030204" pitchFamily="18" charset="0"/>
                            </a:rPr>
                            <m:t>𝐭</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𝐠</m:t>
                      </m:r>
                      <m:d>
                        <m:dPr>
                          <m:ctrlPr>
                            <a:rPr lang="en-US" sz="2200" b="1" i="1">
                              <a:solidFill>
                                <a:srgbClr val="C00000"/>
                              </a:solidFill>
                              <a:latin typeface="Cambria Math" panose="02040503050406030204" pitchFamily="18" charset="0"/>
                              <a:ea typeface="Cambria" panose="02040503050406030204" pitchFamily="18" charset="0"/>
                            </a:rPr>
                          </m:ctrlPr>
                        </m:dPr>
                        <m:e>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𝐏</m:t>
                              </m:r>
                            </m:e>
                            <m:sub>
                              <m:r>
                                <a:rPr lang="en-US" sz="2200" b="1" i="0">
                                  <a:solidFill>
                                    <a:srgbClr val="C00000"/>
                                  </a:solidFill>
                                  <a:latin typeface="Cambria Math" panose="02040503050406030204" pitchFamily="18" charset="0"/>
                                  <a:ea typeface="Cambria" panose="02040503050406030204" pitchFamily="18" charset="0"/>
                                </a:rPr>
                                <m:t>𝐭</m:t>
                              </m:r>
                            </m:sub>
                          </m:sSub>
                        </m:e>
                      </m:d>
                    </m:oMath>
                  </m:oMathPara>
                </a14:m>
                <a:endParaRPr lang="en-US" sz="2200" b="1" dirty="0">
                  <a:solidFill>
                    <a:srgbClr val="C0000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𝐃</m:t>
                          </m:r>
                        </m:e>
                        <m:sub>
                          <m:r>
                            <a:rPr lang="en-US" sz="2200" b="1" i="0">
                              <a:solidFill>
                                <a:srgbClr val="C00000"/>
                              </a:solidFill>
                              <a:latin typeface="Cambria Math" panose="02040503050406030204" pitchFamily="18" charset="0"/>
                              <a:ea typeface="Cambria" panose="02040503050406030204" pitchFamily="18" charset="0"/>
                            </a:rPr>
                            <m:t>𝐭</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 </m:t>
                      </m:r>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𝐒</m:t>
                          </m:r>
                        </m:e>
                        <m:sub>
                          <m:r>
                            <a:rPr lang="en-US" sz="2200" b="1" i="0" smtClean="0">
                              <a:solidFill>
                                <a:srgbClr val="C00000"/>
                              </a:solidFill>
                              <a:latin typeface="Cambria Math" panose="02040503050406030204" pitchFamily="18" charset="0"/>
                              <a:ea typeface="Cambria" panose="02040503050406030204" pitchFamily="18" charset="0"/>
                            </a:rPr>
                            <m:t>𝐭</m:t>
                          </m:r>
                        </m:sub>
                      </m:sSub>
                    </m:oMath>
                  </m:oMathPara>
                </a14:m>
                <a:endParaRPr lang="en-US" sz="2200" b="1" dirty="0">
                  <a:solidFill>
                    <a:srgbClr val="C00000"/>
                  </a:solidFill>
                  <a:latin typeface="Cambria" panose="02040503050406030204" pitchFamily="18" charset="0"/>
                  <a:ea typeface="Cambria" panose="02040503050406030204" pitchFamily="18" charset="0"/>
                </a:endParaRPr>
              </a:p>
            </p:txBody>
          </p:sp>
        </mc:Choice>
        <mc:Fallback xmlns="">
          <p:sp>
            <p:nvSpPr>
              <p:cNvPr id="59" name="Rectangle 58"/>
              <p:cNvSpPr>
                <a:spLocks noRot="1" noChangeAspect="1" noMove="1" noResize="1" noEditPoints="1" noAdjustHandles="1" noChangeArrowheads="1" noChangeShapeType="1" noTextEdit="1"/>
              </p:cNvSpPr>
              <p:nvPr/>
            </p:nvSpPr>
            <p:spPr>
              <a:xfrm>
                <a:off x="882620" y="4205012"/>
                <a:ext cx="4321829" cy="2339102"/>
              </a:xfrm>
              <a:prstGeom prst="rect">
                <a:avLst/>
              </a:prstGeom>
              <a:blipFill>
                <a:blip r:embed="rId8"/>
                <a:stretch>
                  <a:fillRect l="-1410" t="-1563" r="-2116"/>
                </a:stretch>
              </a:blipFill>
            </p:spPr>
            <p:txBody>
              <a:bodyPr/>
              <a:lstStyle/>
              <a:p>
                <a:r>
                  <a:rPr lang="en-US">
                    <a:noFill/>
                  </a:rPr>
                  <a:t> </a:t>
                </a:r>
              </a:p>
            </p:txBody>
          </p:sp>
        </mc:Fallback>
      </mc:AlternateContent>
      <p:sp>
        <p:nvSpPr>
          <p:cNvPr id="61" name="Rectangle 60"/>
          <p:cNvSpPr/>
          <p:nvPr/>
        </p:nvSpPr>
        <p:spPr>
          <a:xfrm>
            <a:off x="5357540" y="3722243"/>
            <a:ext cx="6590605" cy="707886"/>
          </a:xfrm>
          <a:prstGeom prst="rect">
            <a:avLst/>
          </a:prstGeom>
          <a:solidFill>
            <a:srgbClr val="CCFF99"/>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According to some economists, even if the variables are dated the model does not become dynamic.</a:t>
            </a:r>
          </a:p>
        </p:txBody>
      </p:sp>
      <p:sp>
        <p:nvSpPr>
          <p:cNvPr id="49" name="Rectangle 48"/>
          <p:cNvSpPr/>
          <p:nvPr/>
        </p:nvSpPr>
        <p:spPr>
          <a:xfrm>
            <a:off x="34847" y="6525344"/>
            <a:ext cx="4205510" cy="369332"/>
          </a:xfrm>
          <a:prstGeom prst="rect">
            <a:avLst/>
          </a:prstGeom>
        </p:spPr>
        <p:txBody>
          <a:bodyPr wrap="none">
            <a:spAutoFit/>
          </a:bodyPr>
          <a:lstStyle/>
          <a:p>
            <a:pPr marL="342900" indent="-342900" algn="just">
              <a:buFont typeface="Arial" panose="020B0604020202020204" pitchFamily="34" charset="0"/>
              <a:buChar char="•"/>
            </a:pPr>
            <a:r>
              <a:rPr lang="en-US" b="1" dirty="0">
                <a:latin typeface="Cambria" panose="02040503050406030204" pitchFamily="18" charset="0"/>
                <a:ea typeface="Cambria" panose="02040503050406030204" pitchFamily="18" charset="0"/>
              </a:rPr>
              <a:t>Where, ‘</a:t>
            </a:r>
            <a:r>
              <a:rPr lang="en-US" b="1" dirty="0">
                <a:solidFill>
                  <a:srgbClr val="C00000"/>
                </a:solidFill>
                <a:latin typeface="Cambria" panose="02040503050406030204" pitchFamily="18" charset="0"/>
                <a:ea typeface="Cambria" panose="02040503050406030204" pitchFamily="18" charset="0"/>
              </a:rPr>
              <a:t>t</a:t>
            </a:r>
            <a:r>
              <a:rPr lang="en-US" b="1" dirty="0">
                <a:latin typeface="Cambria" panose="02040503050406030204" pitchFamily="18" charset="0"/>
                <a:ea typeface="Cambria" panose="02040503050406030204" pitchFamily="18" charset="0"/>
              </a:rPr>
              <a:t>’ is the relevant time unit.</a:t>
            </a:r>
          </a:p>
        </p:txBody>
      </p:sp>
      <mc:AlternateContent xmlns:mc="http://schemas.openxmlformats.org/markup-compatibility/2006" xmlns:a14="http://schemas.microsoft.com/office/drawing/2010/main">
        <mc:Choice Requires="a14">
          <p:sp>
            <p:nvSpPr>
              <p:cNvPr id="64" name="Rectangle 63"/>
              <p:cNvSpPr/>
              <p:nvPr/>
            </p:nvSpPr>
            <p:spPr>
              <a:xfrm>
                <a:off x="5357539" y="4515880"/>
                <a:ext cx="6590605" cy="2031325"/>
              </a:xfrm>
              <a:prstGeom prst="rect">
                <a:avLst/>
              </a:prstGeom>
              <a:solidFill>
                <a:schemeClr val="accent1">
                  <a:lumMod val="20000"/>
                  <a:lumOff val="80000"/>
                </a:schemeClr>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According to this definition, variables must be dated and a time lag must exist in their relationships. </a:t>
                </a:r>
                <a:r>
                  <a:rPr lang="en-US" sz="2000" b="1" dirty="0">
                    <a:solidFill>
                      <a:srgbClr val="00682F"/>
                    </a:solidFill>
                    <a:latin typeface="Cambria" panose="02040503050406030204" pitchFamily="18" charset="0"/>
                    <a:ea typeface="Cambria" panose="02040503050406030204" pitchFamily="18" charset="0"/>
                  </a:rPr>
                  <a:t>With this criterion, a dynamic model would be:</a:t>
                </a:r>
                <a:endParaRPr lang="en-US" sz="2200" b="1" dirty="0">
                  <a:solidFill>
                    <a:srgbClr val="00682F"/>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𝐃</m:t>
                          </m:r>
                        </m:e>
                        <m:sub>
                          <m:r>
                            <a:rPr lang="en-US" sz="2200" b="1" i="0" smtClean="0">
                              <a:solidFill>
                                <a:srgbClr val="C00000"/>
                              </a:solidFill>
                              <a:latin typeface="Cambria Math" panose="02040503050406030204" pitchFamily="18" charset="0"/>
                              <a:ea typeface="Cambria" panose="02040503050406030204" pitchFamily="18" charset="0"/>
                            </a:rPr>
                            <m:t>𝐭</m:t>
                          </m:r>
                        </m:sub>
                      </m:sSub>
                      <m:r>
                        <a:rPr lang="en-US" sz="2200" b="1" i="0" smtClean="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𝐟</m:t>
                      </m:r>
                      <m:d>
                        <m:dPr>
                          <m:ctrlPr>
                            <a:rPr lang="en-US" sz="2200" b="1" i="1" smtClean="0">
                              <a:solidFill>
                                <a:srgbClr val="C00000"/>
                              </a:solidFill>
                              <a:latin typeface="Cambria Math" panose="02040503050406030204" pitchFamily="18" charset="0"/>
                              <a:ea typeface="Cambria" panose="02040503050406030204" pitchFamily="18" charset="0"/>
                            </a:rPr>
                          </m:ctrlPr>
                        </m:dPr>
                        <m:e>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𝐭</m:t>
                              </m:r>
                            </m:sub>
                          </m:sSub>
                        </m:e>
                      </m:d>
                    </m:oMath>
                  </m:oMathPara>
                </a14:m>
                <a:endParaRPr lang="en-US" sz="2200" b="1" dirty="0">
                  <a:solidFill>
                    <a:srgbClr val="00206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𝐒</m:t>
                          </m:r>
                        </m:e>
                        <m:sub>
                          <m:r>
                            <a:rPr lang="en-US" sz="2200" b="1" i="0">
                              <a:solidFill>
                                <a:srgbClr val="C00000"/>
                              </a:solidFill>
                              <a:latin typeface="Cambria Math" panose="02040503050406030204" pitchFamily="18" charset="0"/>
                              <a:ea typeface="Cambria" panose="02040503050406030204" pitchFamily="18" charset="0"/>
                            </a:rPr>
                            <m:t>𝐭</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𝐠</m:t>
                      </m:r>
                      <m:d>
                        <m:dPr>
                          <m:ctrlPr>
                            <a:rPr lang="en-US" sz="2200" b="1" i="1">
                              <a:solidFill>
                                <a:srgbClr val="C00000"/>
                              </a:solidFill>
                              <a:latin typeface="Cambria Math" panose="02040503050406030204" pitchFamily="18" charset="0"/>
                              <a:ea typeface="Cambria" panose="02040503050406030204" pitchFamily="18" charset="0"/>
                            </a:rPr>
                          </m:ctrlPr>
                        </m:dPr>
                        <m:e>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𝐏</m:t>
                              </m:r>
                            </m:e>
                            <m:sub>
                              <m:r>
                                <a:rPr lang="en-US" sz="2200" b="1" i="0">
                                  <a:solidFill>
                                    <a:srgbClr val="C00000"/>
                                  </a:solidFill>
                                  <a:latin typeface="Cambria Math" panose="02040503050406030204" pitchFamily="18" charset="0"/>
                                  <a:ea typeface="Cambria" panose="02040503050406030204" pitchFamily="18" charset="0"/>
                                </a:rPr>
                                <m:t>𝐭</m:t>
                              </m:r>
                              <m:r>
                                <a:rPr lang="en-US" sz="2200" b="1" i="0" smtClean="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𝟏</m:t>
                              </m:r>
                            </m:sub>
                          </m:sSub>
                        </m:e>
                      </m:d>
                    </m:oMath>
                  </m:oMathPara>
                </a14:m>
                <a:endParaRPr lang="en-US" sz="2200" b="1" dirty="0">
                  <a:solidFill>
                    <a:srgbClr val="C0000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𝐃</m:t>
                          </m:r>
                        </m:e>
                        <m:sub>
                          <m:r>
                            <a:rPr lang="en-US" sz="2200" b="1" i="0">
                              <a:solidFill>
                                <a:srgbClr val="C00000"/>
                              </a:solidFill>
                              <a:latin typeface="Cambria Math" panose="02040503050406030204" pitchFamily="18" charset="0"/>
                              <a:ea typeface="Cambria" panose="02040503050406030204" pitchFamily="18" charset="0"/>
                            </a:rPr>
                            <m:t>𝐭</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 </m:t>
                      </m:r>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𝐒</m:t>
                          </m:r>
                        </m:e>
                        <m:sub>
                          <m:r>
                            <a:rPr lang="en-US" sz="2200" b="1" i="0" smtClean="0">
                              <a:solidFill>
                                <a:srgbClr val="C00000"/>
                              </a:solidFill>
                              <a:latin typeface="Cambria Math" panose="02040503050406030204" pitchFamily="18" charset="0"/>
                              <a:ea typeface="Cambria" panose="02040503050406030204" pitchFamily="18" charset="0"/>
                            </a:rPr>
                            <m:t>𝐭</m:t>
                          </m:r>
                        </m:sub>
                      </m:sSub>
                    </m:oMath>
                  </m:oMathPara>
                </a14:m>
                <a:endParaRPr lang="en-US" sz="2200" b="1" dirty="0">
                  <a:solidFill>
                    <a:srgbClr val="C00000"/>
                  </a:solidFill>
                  <a:latin typeface="Cambria" panose="02040503050406030204" pitchFamily="18" charset="0"/>
                  <a:ea typeface="Cambria" panose="02040503050406030204" pitchFamily="18" charset="0"/>
                </a:endParaRPr>
              </a:p>
            </p:txBody>
          </p:sp>
        </mc:Choice>
        <mc:Fallback xmlns="">
          <p:sp>
            <p:nvSpPr>
              <p:cNvPr id="64" name="Rectangle 63"/>
              <p:cNvSpPr>
                <a:spLocks noRot="1" noChangeAspect="1" noMove="1" noResize="1" noEditPoints="1" noAdjustHandles="1" noChangeArrowheads="1" noChangeShapeType="1" noTextEdit="1"/>
              </p:cNvSpPr>
              <p:nvPr/>
            </p:nvSpPr>
            <p:spPr>
              <a:xfrm>
                <a:off x="5357539" y="4515880"/>
                <a:ext cx="6590605" cy="2031325"/>
              </a:xfrm>
              <a:prstGeom prst="rect">
                <a:avLst/>
              </a:prstGeom>
              <a:blipFill>
                <a:blip r:embed="rId9"/>
                <a:stretch>
                  <a:fillRect l="-925" t="-1802" r="-1665"/>
                </a:stretch>
              </a:blipFill>
            </p:spPr>
            <p:txBody>
              <a:bodyPr/>
              <a:lstStyle/>
              <a:p>
                <a:r>
                  <a:rPr lang="en-US">
                    <a:noFill/>
                  </a:rPr>
                  <a:t> </a:t>
                </a:r>
              </a:p>
            </p:txBody>
          </p:sp>
        </mc:Fallback>
      </mc:AlternateContent>
    </p:spTree>
    <p:extLst>
      <p:ext uri="{BB962C8B-B14F-4D97-AF65-F5344CB8AC3E}">
        <p14:creationId xmlns:p14="http://schemas.microsoft.com/office/powerpoint/2010/main" val="47527804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5</a:t>
            </a:fld>
            <a:endParaRPr lang="en-IN" altLang="en-US"/>
          </a:p>
        </p:txBody>
      </p:sp>
      <p:sp>
        <p:nvSpPr>
          <p:cNvPr id="2" name="Rectangle 1"/>
          <p:cNvSpPr/>
          <p:nvPr/>
        </p:nvSpPr>
        <p:spPr>
          <a:xfrm>
            <a:off x="407368" y="898842"/>
            <a:ext cx="11449272" cy="707886"/>
          </a:xfrm>
          <a:prstGeom prst="rect">
            <a:avLst/>
          </a:prstGeom>
        </p:spPr>
        <p:txBody>
          <a:bodyPr wrap="square">
            <a:spAutoFit/>
          </a:bodyPr>
          <a:lstStyle/>
          <a:p>
            <a:pPr marL="342900" indent="-342900">
              <a:buFont typeface="Wingdings" panose="05000000000000000000" pitchFamily="2" charset="2"/>
              <a:buChar char="ü"/>
            </a:pPr>
            <a:r>
              <a:rPr lang="en-US" sz="2000" b="1" dirty="0">
                <a:solidFill>
                  <a:srgbClr val="7030A0"/>
                </a:solidFill>
                <a:latin typeface="Cambria" panose="02040503050406030204" pitchFamily="18" charset="0"/>
                <a:ea typeface="Cambria" panose="02040503050406030204" pitchFamily="18" charset="0"/>
              </a:rPr>
              <a:t>The demand for commodity is dependent on a number of factors. These are mentioned as follows:</a:t>
            </a:r>
          </a:p>
        </p:txBody>
      </p:sp>
      <p:sp>
        <p:nvSpPr>
          <p:cNvPr id="4" name="Rectangle 3"/>
          <p:cNvSpPr/>
          <p:nvPr/>
        </p:nvSpPr>
        <p:spPr>
          <a:xfrm>
            <a:off x="712168" y="1628800"/>
            <a:ext cx="10873208" cy="707886"/>
          </a:xfrm>
          <a:prstGeom prst="rect">
            <a:avLst/>
          </a:prstGeom>
          <a:solidFill>
            <a:schemeClr val="accent1">
              <a:lumMod val="40000"/>
              <a:lumOff val="60000"/>
            </a:schemeClr>
          </a:solidFill>
        </p:spPr>
        <p:txBody>
          <a:bodyPr wrap="square">
            <a:spAutoFit/>
          </a:bodyPr>
          <a:lstStyle/>
          <a:p>
            <a:pPr marL="514350" indent="-5143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Price of the commodity: </a:t>
            </a:r>
            <a:r>
              <a:rPr lang="en-US" sz="2000" b="1" dirty="0">
                <a:solidFill>
                  <a:srgbClr val="00682F"/>
                </a:solidFill>
                <a:latin typeface="Cambria" panose="02040503050406030204" pitchFamily="18" charset="0"/>
                <a:ea typeface="Cambria" panose="02040503050406030204" pitchFamily="18" charset="0"/>
              </a:rPr>
              <a:t>Normally, higher the price of the commodity, the lower the demand of the commodity. This is the </a:t>
            </a:r>
            <a:r>
              <a:rPr lang="en-US" sz="2000" b="1" dirty="0">
                <a:solidFill>
                  <a:srgbClr val="0000FF"/>
                </a:solidFill>
                <a:latin typeface="Cambria" panose="02040503050406030204" pitchFamily="18" charset="0"/>
                <a:ea typeface="Cambria" panose="02040503050406030204" pitchFamily="18" charset="0"/>
              </a:rPr>
              <a:t>law of demand</a:t>
            </a:r>
            <a:r>
              <a:rPr lang="en-US" sz="2000" b="1" dirty="0">
                <a:solidFill>
                  <a:srgbClr val="00682F"/>
                </a:solidFill>
                <a:latin typeface="Cambria" panose="02040503050406030204" pitchFamily="18" charset="0"/>
                <a:ea typeface="Cambria" panose="02040503050406030204" pitchFamily="18" charset="0"/>
              </a:rPr>
              <a:t>.</a:t>
            </a:r>
          </a:p>
        </p:txBody>
      </p:sp>
      <p:graphicFrame>
        <p:nvGraphicFramePr>
          <p:cNvPr id="21" name="Group 184"/>
          <p:cNvGraphicFramePr>
            <a:graphicFrameLocks noGrp="1"/>
          </p:cNvGraphicFramePr>
          <p:nvPr>
            <p:extLst>
              <p:ext uri="{D42A27DB-BD31-4B8C-83A1-F6EECF244321}">
                <p14:modId xmlns:p14="http://schemas.microsoft.com/office/powerpoint/2010/main" val="2767954746"/>
              </p:ext>
            </p:extLst>
          </p:nvPr>
        </p:nvGraphicFramePr>
        <p:xfrm>
          <a:off x="2495600" y="2492896"/>
          <a:ext cx="2667000" cy="3942835"/>
        </p:xfrm>
        <a:graphic>
          <a:graphicData uri="http://schemas.openxmlformats.org/drawingml/2006/table">
            <a:tbl>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6098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0000"/>
                          </a:solidFill>
                          <a:effectLst/>
                          <a:latin typeface="Cambria" panose="02040503050406030204" pitchFamily="18" charset="0"/>
                          <a:ea typeface="Cambria" panose="02040503050406030204" pitchFamily="18" charset="0"/>
                        </a:rPr>
                        <a:t>Price Per CD</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0000"/>
                          </a:solidFill>
                          <a:effectLst/>
                          <a:latin typeface="Cambria" panose="02040503050406030204" pitchFamily="18" charset="0"/>
                          <a:ea typeface="Cambria" panose="02040503050406030204" pitchFamily="18" charset="0"/>
                        </a:rPr>
                        <a:t># of CDs Demanded</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300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162</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94</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58</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t>37</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$6</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25</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69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18</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$15</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13</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27" name="Group 173"/>
          <p:cNvGraphicFramePr>
            <a:graphicFrameLocks noGrp="1"/>
          </p:cNvGraphicFramePr>
          <p:nvPr>
            <p:extLst>
              <p:ext uri="{D42A27DB-BD31-4B8C-83A1-F6EECF244321}">
                <p14:modId xmlns:p14="http://schemas.microsoft.com/office/powerpoint/2010/main" val="3749962187"/>
              </p:ext>
            </p:extLst>
          </p:nvPr>
        </p:nvGraphicFramePr>
        <p:xfrm>
          <a:off x="7288832" y="2645296"/>
          <a:ext cx="4191000" cy="355600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 name="Text Box 149"/>
          <p:cNvSpPr txBox="1">
            <a:spLocks noChangeArrowheads="1"/>
          </p:cNvSpPr>
          <p:nvPr/>
        </p:nvSpPr>
        <p:spPr bwMode="auto">
          <a:xfrm>
            <a:off x="8431832" y="6226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100</a:t>
            </a:r>
          </a:p>
        </p:txBody>
      </p:sp>
      <p:sp>
        <p:nvSpPr>
          <p:cNvPr id="29" name="Text Box 150"/>
          <p:cNvSpPr txBox="1">
            <a:spLocks noChangeArrowheads="1"/>
          </p:cNvSpPr>
          <p:nvPr/>
        </p:nvSpPr>
        <p:spPr bwMode="auto">
          <a:xfrm>
            <a:off x="9803432" y="6226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200</a:t>
            </a:r>
          </a:p>
        </p:txBody>
      </p:sp>
      <p:sp>
        <p:nvSpPr>
          <p:cNvPr id="33" name="Text Box 151"/>
          <p:cNvSpPr txBox="1">
            <a:spLocks noChangeArrowheads="1"/>
          </p:cNvSpPr>
          <p:nvPr/>
        </p:nvSpPr>
        <p:spPr bwMode="auto">
          <a:xfrm>
            <a:off x="11175032" y="6226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300</a:t>
            </a:r>
          </a:p>
        </p:txBody>
      </p:sp>
      <p:sp>
        <p:nvSpPr>
          <p:cNvPr id="34" name="Text Box 152"/>
          <p:cNvSpPr txBox="1">
            <a:spLocks noChangeArrowheads="1"/>
          </p:cNvSpPr>
          <p:nvPr/>
        </p:nvSpPr>
        <p:spPr bwMode="auto">
          <a:xfrm>
            <a:off x="7212632" y="6226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0</a:t>
            </a:r>
          </a:p>
        </p:txBody>
      </p:sp>
      <p:sp>
        <p:nvSpPr>
          <p:cNvPr id="35" name="Text Box 153"/>
          <p:cNvSpPr txBox="1">
            <a:spLocks noChangeArrowheads="1"/>
          </p:cNvSpPr>
          <p:nvPr/>
        </p:nvSpPr>
        <p:spPr bwMode="auto">
          <a:xfrm>
            <a:off x="6984032" y="59980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0</a:t>
            </a:r>
          </a:p>
        </p:txBody>
      </p:sp>
      <p:sp>
        <p:nvSpPr>
          <p:cNvPr id="36" name="Text Box 154"/>
          <p:cNvSpPr txBox="1">
            <a:spLocks noChangeArrowheads="1"/>
          </p:cNvSpPr>
          <p:nvPr/>
        </p:nvSpPr>
        <p:spPr bwMode="auto">
          <a:xfrm>
            <a:off x="6984032" y="5464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5</a:t>
            </a:r>
          </a:p>
        </p:txBody>
      </p:sp>
      <p:sp>
        <p:nvSpPr>
          <p:cNvPr id="37" name="Text Box 155"/>
          <p:cNvSpPr txBox="1">
            <a:spLocks noChangeArrowheads="1"/>
          </p:cNvSpPr>
          <p:nvPr/>
        </p:nvSpPr>
        <p:spPr bwMode="auto">
          <a:xfrm>
            <a:off x="6907832" y="48550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10</a:t>
            </a:r>
          </a:p>
        </p:txBody>
      </p:sp>
      <p:sp>
        <p:nvSpPr>
          <p:cNvPr id="38" name="Text Box 156"/>
          <p:cNvSpPr txBox="1">
            <a:spLocks noChangeArrowheads="1"/>
          </p:cNvSpPr>
          <p:nvPr/>
        </p:nvSpPr>
        <p:spPr bwMode="auto">
          <a:xfrm>
            <a:off x="6907832" y="4245496"/>
            <a:ext cx="609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15</a:t>
            </a:r>
          </a:p>
          <a:p>
            <a:pPr eaLnBrk="1" hangingPunct="1">
              <a:spcBef>
                <a:spcPct val="50000"/>
              </a:spcBef>
              <a:buClrTx/>
              <a:buSzTx/>
              <a:buFontTx/>
              <a:buNone/>
            </a:pPr>
            <a:endParaRPr lang="en-US" altLang="en-US" sz="1600">
              <a:latin typeface="Times New Roman" panose="02020603050405020304" pitchFamily="18" charset="0"/>
            </a:endParaRPr>
          </a:p>
        </p:txBody>
      </p:sp>
      <p:sp>
        <p:nvSpPr>
          <p:cNvPr id="42" name="Text Box 157"/>
          <p:cNvSpPr txBox="1">
            <a:spLocks noChangeArrowheads="1"/>
          </p:cNvSpPr>
          <p:nvPr/>
        </p:nvSpPr>
        <p:spPr bwMode="auto">
          <a:xfrm>
            <a:off x="6907832" y="36358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20</a:t>
            </a:r>
          </a:p>
        </p:txBody>
      </p:sp>
      <p:sp>
        <p:nvSpPr>
          <p:cNvPr id="43" name="Text Box 158"/>
          <p:cNvSpPr txBox="1">
            <a:spLocks noChangeArrowheads="1"/>
          </p:cNvSpPr>
          <p:nvPr/>
        </p:nvSpPr>
        <p:spPr bwMode="auto">
          <a:xfrm>
            <a:off x="6907832" y="31024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25</a:t>
            </a:r>
          </a:p>
        </p:txBody>
      </p:sp>
      <p:sp>
        <p:nvSpPr>
          <p:cNvPr id="44" name="Text Box 159"/>
          <p:cNvSpPr txBox="1">
            <a:spLocks noChangeArrowheads="1"/>
          </p:cNvSpPr>
          <p:nvPr/>
        </p:nvSpPr>
        <p:spPr bwMode="auto">
          <a:xfrm>
            <a:off x="6907832" y="24928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30</a:t>
            </a:r>
          </a:p>
        </p:txBody>
      </p:sp>
      <p:sp>
        <p:nvSpPr>
          <p:cNvPr id="45" name="Oval 161"/>
          <p:cNvSpPr>
            <a:spLocks noChangeArrowheads="1"/>
          </p:cNvSpPr>
          <p:nvPr/>
        </p:nvSpPr>
        <p:spPr bwMode="auto">
          <a:xfrm flipV="1">
            <a:off x="7365032" y="27976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6" name="Oval 162"/>
          <p:cNvSpPr>
            <a:spLocks noChangeArrowheads="1"/>
          </p:cNvSpPr>
          <p:nvPr/>
        </p:nvSpPr>
        <p:spPr bwMode="auto">
          <a:xfrm flipV="1">
            <a:off x="7441232" y="32548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7" name="Oval 163"/>
          <p:cNvSpPr>
            <a:spLocks noChangeArrowheads="1"/>
          </p:cNvSpPr>
          <p:nvPr/>
        </p:nvSpPr>
        <p:spPr bwMode="auto">
          <a:xfrm flipV="1">
            <a:off x="7593632" y="37120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8" name="Oval 164"/>
          <p:cNvSpPr>
            <a:spLocks noChangeArrowheads="1"/>
          </p:cNvSpPr>
          <p:nvPr/>
        </p:nvSpPr>
        <p:spPr bwMode="auto">
          <a:xfrm flipV="1">
            <a:off x="7746032" y="40930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9" name="Oval 165"/>
          <p:cNvSpPr>
            <a:spLocks noChangeArrowheads="1"/>
          </p:cNvSpPr>
          <p:nvPr/>
        </p:nvSpPr>
        <p:spPr bwMode="auto">
          <a:xfrm flipV="1">
            <a:off x="7898432" y="43978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0" name="Oval 166"/>
          <p:cNvSpPr>
            <a:spLocks noChangeArrowheads="1"/>
          </p:cNvSpPr>
          <p:nvPr/>
        </p:nvSpPr>
        <p:spPr bwMode="auto">
          <a:xfrm flipV="1">
            <a:off x="8127032" y="47788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1" name="Oval 167"/>
          <p:cNvSpPr>
            <a:spLocks noChangeArrowheads="1"/>
          </p:cNvSpPr>
          <p:nvPr/>
        </p:nvSpPr>
        <p:spPr bwMode="auto">
          <a:xfrm flipV="1">
            <a:off x="8508032" y="50074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2" name="Oval 168"/>
          <p:cNvSpPr>
            <a:spLocks noChangeArrowheads="1"/>
          </p:cNvSpPr>
          <p:nvPr/>
        </p:nvSpPr>
        <p:spPr bwMode="auto">
          <a:xfrm flipV="1">
            <a:off x="9574832" y="53884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3" name="Oval 169"/>
          <p:cNvSpPr>
            <a:spLocks noChangeArrowheads="1"/>
          </p:cNvSpPr>
          <p:nvPr/>
        </p:nvSpPr>
        <p:spPr bwMode="auto">
          <a:xfrm flipV="1">
            <a:off x="11403632" y="58456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4" name="Line 172"/>
          <p:cNvSpPr>
            <a:spLocks noChangeShapeType="1"/>
          </p:cNvSpPr>
          <p:nvPr/>
        </p:nvSpPr>
        <p:spPr bwMode="auto">
          <a:xfrm>
            <a:off x="7441232" y="2797696"/>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5" name="AutoShape 174"/>
          <p:cNvCxnSpPr>
            <a:cxnSpLocks noChangeShapeType="1"/>
            <a:stCxn id="45" idx="6"/>
            <a:endCxn id="54" idx="1"/>
          </p:cNvCxnSpPr>
          <p:nvPr/>
        </p:nvCxnSpPr>
        <p:spPr bwMode="auto">
          <a:xfrm>
            <a:off x="7439645" y="2835796"/>
            <a:ext cx="77787" cy="495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 name="AutoShape 175"/>
          <p:cNvCxnSpPr>
            <a:cxnSpLocks noChangeShapeType="1"/>
            <a:stCxn id="54" idx="1"/>
            <a:endCxn id="47" idx="7"/>
          </p:cNvCxnSpPr>
          <p:nvPr/>
        </p:nvCxnSpPr>
        <p:spPr bwMode="auto">
          <a:xfrm>
            <a:off x="7517432" y="3331096"/>
            <a:ext cx="139700" cy="444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76"/>
          <p:cNvCxnSpPr>
            <a:cxnSpLocks noChangeShapeType="1"/>
            <a:stCxn id="47" idx="6"/>
            <a:endCxn id="48" idx="7"/>
          </p:cNvCxnSpPr>
          <p:nvPr/>
        </p:nvCxnSpPr>
        <p:spPr bwMode="auto">
          <a:xfrm>
            <a:off x="7668245" y="3750196"/>
            <a:ext cx="141287" cy="406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77"/>
          <p:cNvCxnSpPr>
            <a:cxnSpLocks noChangeShapeType="1"/>
            <a:stCxn id="48" idx="7"/>
            <a:endCxn id="49" idx="6"/>
          </p:cNvCxnSpPr>
          <p:nvPr/>
        </p:nvCxnSpPr>
        <p:spPr bwMode="auto">
          <a:xfrm>
            <a:off x="7809532" y="4156596"/>
            <a:ext cx="163513" cy="279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78"/>
          <p:cNvCxnSpPr>
            <a:cxnSpLocks noChangeShapeType="1"/>
            <a:stCxn id="49" idx="7"/>
            <a:endCxn id="50" idx="3"/>
          </p:cNvCxnSpPr>
          <p:nvPr/>
        </p:nvCxnSpPr>
        <p:spPr bwMode="auto">
          <a:xfrm>
            <a:off x="7961932" y="4461396"/>
            <a:ext cx="176213" cy="3286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79"/>
          <p:cNvCxnSpPr>
            <a:cxnSpLocks noChangeShapeType="1"/>
            <a:stCxn id="50" idx="5"/>
            <a:endCxn id="51" idx="6"/>
          </p:cNvCxnSpPr>
          <p:nvPr/>
        </p:nvCxnSpPr>
        <p:spPr bwMode="auto">
          <a:xfrm>
            <a:off x="8190532" y="4790009"/>
            <a:ext cx="392113" cy="255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80"/>
          <p:cNvCxnSpPr>
            <a:cxnSpLocks noChangeShapeType="1"/>
            <a:stCxn id="51" idx="6"/>
            <a:endCxn id="52" idx="7"/>
          </p:cNvCxnSpPr>
          <p:nvPr/>
        </p:nvCxnSpPr>
        <p:spPr bwMode="auto">
          <a:xfrm>
            <a:off x="8582645" y="5045596"/>
            <a:ext cx="1055687" cy="406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81"/>
          <p:cNvCxnSpPr>
            <a:cxnSpLocks noChangeShapeType="1"/>
            <a:stCxn id="52" idx="6"/>
            <a:endCxn id="53" idx="7"/>
          </p:cNvCxnSpPr>
          <p:nvPr/>
        </p:nvCxnSpPr>
        <p:spPr bwMode="auto">
          <a:xfrm>
            <a:off x="9649445" y="5426596"/>
            <a:ext cx="1817687" cy="482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 name="Oval 2"/>
          <p:cNvSpPr/>
          <p:nvPr/>
        </p:nvSpPr>
        <p:spPr bwMode="auto">
          <a:xfrm>
            <a:off x="449052" y="1628800"/>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4851112"/>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4" name="Rectangle 3"/>
          <p:cNvSpPr/>
          <p:nvPr/>
        </p:nvSpPr>
        <p:spPr>
          <a:xfrm>
            <a:off x="767408" y="1105580"/>
            <a:ext cx="10873208" cy="523220"/>
          </a:xfrm>
          <a:prstGeom prst="rect">
            <a:avLst/>
          </a:prstGeom>
          <a:solidFill>
            <a:schemeClr val="accent1">
              <a:lumMod val="40000"/>
              <a:lumOff val="60000"/>
            </a:schemeClr>
          </a:solidFill>
        </p:spPr>
        <p:txBody>
          <a:bodyPr wrap="square">
            <a:spAutoFit/>
          </a:bodyPr>
          <a:lstStyle/>
          <a:p>
            <a:pPr algn="ctr"/>
            <a:r>
              <a:rPr lang="en-US" sz="2800" b="1" dirty="0">
                <a:solidFill>
                  <a:srgbClr val="FF0000"/>
                </a:solidFill>
                <a:latin typeface="Cambria" panose="02040503050406030204" pitchFamily="18" charset="0"/>
                <a:ea typeface="Cambria" panose="02040503050406030204" pitchFamily="18" charset="0"/>
              </a:rPr>
              <a:t>Law of demand.</a:t>
            </a:r>
          </a:p>
        </p:txBody>
      </p:sp>
      <p:sp>
        <p:nvSpPr>
          <p:cNvPr id="63" name="Rectangle 3"/>
          <p:cNvSpPr txBox="1">
            <a:spLocks noChangeArrowheads="1"/>
          </p:cNvSpPr>
          <p:nvPr/>
        </p:nvSpPr>
        <p:spPr>
          <a:xfrm>
            <a:off x="-81161" y="2138137"/>
            <a:ext cx="8153400" cy="4495800"/>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320040" indent="-320040" algn="ctr" defTabSz="914400" eaLnBrk="1" fontAlgn="auto" hangingPunct="1">
              <a:lnSpc>
                <a:spcPct val="90000"/>
              </a:lnSpc>
              <a:spcAft>
                <a:spcPts val="0"/>
              </a:spcAft>
              <a:buFont typeface="Arial" panose="020B0604020202020204" pitchFamily="34" charset="0"/>
              <a:buNone/>
              <a:defRPr/>
            </a:pPr>
            <a:r>
              <a:rPr lang="en-US" sz="2800" kern="0" dirty="0">
                <a:latin typeface="Cambria" panose="02040503050406030204" pitchFamily="18" charset="0"/>
                <a:ea typeface="Cambria" panose="02040503050406030204" pitchFamily="18" charset="0"/>
              </a:rPr>
              <a:t>P= Price  </a:t>
            </a:r>
            <a:r>
              <a:rPr lang="en-US" sz="2800" kern="0" dirty="0" err="1">
                <a:latin typeface="Cambria" panose="02040503050406030204" pitchFamily="18" charset="0"/>
                <a:ea typeface="Cambria" panose="02040503050406030204" pitchFamily="18" charset="0"/>
              </a:rPr>
              <a:t>QD</a:t>
            </a:r>
            <a:r>
              <a:rPr lang="en-US" sz="2800" kern="0" dirty="0">
                <a:latin typeface="Cambria" panose="02040503050406030204" pitchFamily="18" charset="0"/>
                <a:ea typeface="Cambria" panose="02040503050406030204" pitchFamily="18" charset="0"/>
              </a:rPr>
              <a:t>= Quantity Demanded</a:t>
            </a:r>
          </a:p>
          <a:p>
            <a:pPr marL="320040" indent="-320040" algn="ctr" defTabSz="914400" eaLnBrk="1" fontAlgn="auto" hangingPunct="1">
              <a:lnSpc>
                <a:spcPct val="90000"/>
              </a:lnSpc>
              <a:spcAft>
                <a:spcPts val="0"/>
              </a:spcAft>
              <a:buFont typeface="Arial" panose="020B0604020202020204" pitchFamily="34" charset="0"/>
              <a:buNone/>
              <a:defRPr/>
            </a:pPr>
            <a:endParaRPr lang="en-US" sz="3100" kern="0" dirty="0">
              <a:latin typeface="Cambria" panose="02040503050406030204" pitchFamily="18" charset="0"/>
              <a:ea typeface="Cambria" panose="02040503050406030204" pitchFamily="18" charset="0"/>
            </a:endParaRPr>
          </a:p>
          <a:p>
            <a:pPr marL="320040" indent="-320040" algn="ctr" defTabSz="914400" eaLnBrk="1" fontAlgn="auto" hangingPunct="1">
              <a:lnSpc>
                <a:spcPct val="90000"/>
              </a:lnSpc>
              <a:spcAft>
                <a:spcPts val="0"/>
              </a:spcAft>
              <a:buFont typeface="Arial" panose="020B0604020202020204" pitchFamily="34" charset="0"/>
              <a:buNone/>
              <a:defRPr/>
            </a:pPr>
            <a:r>
              <a:rPr lang="en-US" sz="6000" kern="0" dirty="0">
                <a:latin typeface="Cambria" panose="02040503050406030204" pitchFamily="18" charset="0"/>
                <a:ea typeface="Cambria" panose="02040503050406030204" pitchFamily="18" charset="0"/>
              </a:rPr>
              <a:t>P</a:t>
            </a:r>
            <a:r>
              <a:rPr lang="en-US" sz="6000" kern="0" dirty="0">
                <a:latin typeface="Cambria" panose="02040503050406030204" pitchFamily="18" charset="0"/>
                <a:ea typeface="Cambria" panose="02040503050406030204" pitchFamily="18" charset="0"/>
                <a:sym typeface="Wingdings" pitchFamily="2" charset="2"/>
              </a:rPr>
              <a:t> </a:t>
            </a:r>
            <a:r>
              <a:rPr lang="en-US" sz="6000" kern="0" dirty="0" err="1">
                <a:latin typeface="Cambria" panose="02040503050406030204" pitchFamily="18" charset="0"/>
                <a:ea typeface="Cambria" panose="02040503050406030204" pitchFamily="18" charset="0"/>
                <a:sym typeface="Wingdings" pitchFamily="2" charset="2"/>
              </a:rPr>
              <a:t>QD</a:t>
            </a:r>
            <a:r>
              <a:rPr lang="en-US" sz="6000" kern="0" dirty="0">
                <a:latin typeface="Cambria" panose="02040503050406030204" pitchFamily="18" charset="0"/>
                <a:ea typeface="Cambria" panose="02040503050406030204" pitchFamily="18" charset="0"/>
                <a:sym typeface="Wingdings" pitchFamily="2" charset="2"/>
              </a:rPr>
              <a:t></a:t>
            </a:r>
          </a:p>
          <a:p>
            <a:pPr marL="320040" indent="-320040" algn="ctr" defTabSz="914400" eaLnBrk="1" fontAlgn="auto" hangingPunct="1">
              <a:lnSpc>
                <a:spcPct val="90000"/>
              </a:lnSpc>
              <a:spcAft>
                <a:spcPts val="0"/>
              </a:spcAft>
              <a:buFont typeface="Arial" panose="020B0604020202020204" pitchFamily="34" charset="0"/>
              <a:buNone/>
              <a:defRPr/>
            </a:pPr>
            <a:r>
              <a:rPr lang="en-US" sz="6000" kern="0" dirty="0">
                <a:latin typeface="Cambria" panose="02040503050406030204" pitchFamily="18" charset="0"/>
                <a:ea typeface="Cambria" panose="02040503050406030204" pitchFamily="18" charset="0"/>
                <a:sym typeface="Wingdings" pitchFamily="2" charset="2"/>
              </a:rPr>
              <a:t>P </a:t>
            </a:r>
            <a:r>
              <a:rPr lang="en-US" sz="6000" kern="0" dirty="0" err="1">
                <a:latin typeface="Cambria" panose="02040503050406030204" pitchFamily="18" charset="0"/>
                <a:ea typeface="Cambria" panose="02040503050406030204" pitchFamily="18" charset="0"/>
                <a:sym typeface="Wingdings" pitchFamily="2" charset="2"/>
              </a:rPr>
              <a:t>QD</a:t>
            </a:r>
            <a:r>
              <a:rPr lang="en-US" sz="6000" kern="0" dirty="0">
                <a:latin typeface="Cambria" panose="02040503050406030204" pitchFamily="18" charset="0"/>
                <a:ea typeface="Cambria" panose="02040503050406030204" pitchFamily="18" charset="0"/>
                <a:sym typeface="Wingdings" pitchFamily="2" charset="2"/>
              </a:rPr>
              <a:t> </a:t>
            </a:r>
            <a:br>
              <a:rPr lang="en-US" sz="6000" kern="0" dirty="0">
                <a:latin typeface="Cambria" panose="02040503050406030204" pitchFamily="18" charset="0"/>
                <a:ea typeface="Cambria" panose="02040503050406030204" pitchFamily="18" charset="0"/>
                <a:sym typeface="Wingdings" pitchFamily="2" charset="2"/>
              </a:rPr>
            </a:br>
            <a:endParaRPr lang="en-US" sz="6000" kern="0" dirty="0">
              <a:latin typeface="Cambria" panose="02040503050406030204" pitchFamily="18" charset="0"/>
              <a:ea typeface="Cambria" panose="02040503050406030204" pitchFamily="18" charset="0"/>
              <a:sym typeface="Wingdings" pitchFamily="2" charset="2"/>
            </a:endParaRPr>
          </a:p>
        </p:txBody>
      </p:sp>
      <p:grpSp>
        <p:nvGrpSpPr>
          <p:cNvPr id="3" name="Group 2"/>
          <p:cNvGrpSpPr/>
          <p:nvPr/>
        </p:nvGrpSpPr>
        <p:grpSpPr>
          <a:xfrm>
            <a:off x="6961126" y="-315416"/>
            <a:ext cx="6476617" cy="6726361"/>
            <a:chOff x="-815853" y="-1310640"/>
            <a:chExt cx="11941053" cy="8239490"/>
          </a:xfrm>
        </p:grpSpPr>
        <p:sp>
          <p:nvSpPr>
            <p:cNvPr id="64" name="Text Box 7"/>
            <p:cNvSpPr txBox="1">
              <a:spLocks noChangeArrowheads="1"/>
            </p:cNvSpPr>
            <p:nvPr/>
          </p:nvSpPr>
          <p:spPr bwMode="auto">
            <a:xfrm flipH="1" flipV="1">
              <a:off x="-815853" y="2727959"/>
              <a:ext cx="1021416"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b">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2400" b="1" dirty="0">
                  <a:latin typeface="Cambria" panose="02040503050406030204" pitchFamily="18" charset="0"/>
                  <a:ea typeface="Cambria" panose="02040503050406030204" pitchFamily="18" charset="0"/>
                </a:rPr>
                <a:t>Price</a:t>
              </a:r>
            </a:p>
          </p:txBody>
        </p:sp>
        <p:sp>
          <p:nvSpPr>
            <p:cNvPr id="65" name="Line 4"/>
            <p:cNvSpPr>
              <a:spLocks noChangeShapeType="1"/>
            </p:cNvSpPr>
            <p:nvPr/>
          </p:nvSpPr>
          <p:spPr bwMode="auto">
            <a:xfrm>
              <a:off x="1143000" y="1584960"/>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5"/>
            <p:cNvSpPr>
              <a:spLocks noChangeShapeType="1"/>
            </p:cNvSpPr>
            <p:nvPr/>
          </p:nvSpPr>
          <p:spPr bwMode="auto">
            <a:xfrm>
              <a:off x="1143000" y="5699760"/>
              <a:ext cx="670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Text Box 6"/>
            <p:cNvSpPr txBox="1">
              <a:spLocks noChangeArrowheads="1"/>
            </p:cNvSpPr>
            <p:nvPr/>
          </p:nvSpPr>
          <p:spPr bwMode="auto">
            <a:xfrm>
              <a:off x="1439209" y="6363331"/>
              <a:ext cx="5943600" cy="56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50000"/>
                </a:spcBef>
                <a:buClrTx/>
                <a:buSzTx/>
                <a:buFontTx/>
                <a:buNone/>
              </a:pPr>
              <a:r>
                <a:rPr lang="en-US" altLang="en-US" sz="2400" b="1" dirty="0">
                  <a:latin typeface="Cambria" panose="02040503050406030204" pitchFamily="18" charset="0"/>
                  <a:ea typeface="Cambria" panose="02040503050406030204" pitchFamily="18" charset="0"/>
                </a:rPr>
                <a:t>Quantity Demanded</a:t>
              </a:r>
            </a:p>
          </p:txBody>
        </p:sp>
        <p:cxnSp>
          <p:nvCxnSpPr>
            <p:cNvPr id="68" name="Straight Connector 67"/>
            <p:cNvCxnSpPr/>
            <p:nvPr/>
          </p:nvCxnSpPr>
          <p:spPr>
            <a:xfrm>
              <a:off x="1371600" y="1661160"/>
              <a:ext cx="5943600" cy="381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Arc 68"/>
            <p:cNvSpPr/>
            <p:nvPr/>
          </p:nvSpPr>
          <p:spPr>
            <a:xfrm rot="10800000">
              <a:off x="1371600" y="-1310640"/>
              <a:ext cx="9753600" cy="6553200"/>
            </a:xfrm>
            <a:prstGeom prst="arc">
              <a:avLst>
                <a:gd name="adj1" fmla="val 16270838"/>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sp>
        <p:nvSpPr>
          <p:cNvPr id="70" name="Line 4105"/>
          <p:cNvSpPr>
            <a:spLocks noChangeShapeType="1"/>
          </p:cNvSpPr>
          <p:nvPr/>
        </p:nvSpPr>
        <p:spPr bwMode="auto">
          <a:xfrm>
            <a:off x="9314924" y="3233014"/>
            <a:ext cx="1" cy="220182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4106"/>
          <p:cNvSpPr>
            <a:spLocks noChangeShapeType="1"/>
          </p:cNvSpPr>
          <p:nvPr/>
        </p:nvSpPr>
        <p:spPr bwMode="auto">
          <a:xfrm flipH="1">
            <a:off x="8023573" y="3233014"/>
            <a:ext cx="1291352" cy="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WordArt 4109"/>
          <p:cNvSpPr>
            <a:spLocks noChangeArrowheads="1" noChangeShapeType="1" noTextEdit="1"/>
          </p:cNvSpPr>
          <p:nvPr/>
        </p:nvSpPr>
        <p:spPr bwMode="auto">
          <a:xfrm>
            <a:off x="9086325" y="5589240"/>
            <a:ext cx="457200"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QD2</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3" name="WordArt 4115"/>
          <p:cNvSpPr>
            <a:spLocks noChangeArrowheads="1" noChangeShapeType="1" noTextEdit="1"/>
          </p:cNvSpPr>
          <p:nvPr/>
        </p:nvSpPr>
        <p:spPr bwMode="auto">
          <a:xfrm>
            <a:off x="7639112" y="3071089"/>
            <a:ext cx="242888"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P2</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4" name="Line 4107"/>
          <p:cNvSpPr>
            <a:spLocks noChangeShapeType="1"/>
          </p:cNvSpPr>
          <p:nvPr/>
        </p:nvSpPr>
        <p:spPr bwMode="auto">
          <a:xfrm>
            <a:off x="8023573" y="4378375"/>
            <a:ext cx="2478318" cy="201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4108"/>
          <p:cNvSpPr>
            <a:spLocks noChangeShapeType="1"/>
          </p:cNvSpPr>
          <p:nvPr/>
        </p:nvSpPr>
        <p:spPr bwMode="auto">
          <a:xfrm>
            <a:off x="10501891" y="4380391"/>
            <a:ext cx="0" cy="105444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WordArt 4114"/>
          <p:cNvSpPr>
            <a:spLocks noChangeArrowheads="1" noChangeShapeType="1" noTextEdit="1"/>
          </p:cNvSpPr>
          <p:nvPr/>
        </p:nvSpPr>
        <p:spPr bwMode="auto">
          <a:xfrm>
            <a:off x="10273291" y="5589240"/>
            <a:ext cx="457200"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QD1</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7" name="WordArt 4116"/>
          <p:cNvSpPr>
            <a:spLocks noChangeArrowheads="1" noChangeShapeType="1" noTextEdit="1"/>
          </p:cNvSpPr>
          <p:nvPr/>
        </p:nvSpPr>
        <p:spPr bwMode="auto">
          <a:xfrm>
            <a:off x="7653312" y="4257278"/>
            <a:ext cx="242888"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P1</a:t>
            </a:r>
            <a:endParaRPr lang="en-US" sz="3600" kern="10" dirty="0">
              <a:ln w="9525">
                <a:solidFill>
                  <a:srgbClr val="000000"/>
                </a:solidFill>
                <a:round/>
                <a:headEnd/>
                <a:tailEnd/>
              </a:ln>
              <a:solidFill>
                <a:srgbClr val="FF0000"/>
              </a:solidFill>
              <a:latin typeface="Arial Black" panose="020B0A04020102020204" pitchFamily="34" charset="0"/>
            </a:endParaRPr>
          </a:p>
        </p:txBody>
      </p:sp>
    </p:spTree>
    <p:extLst>
      <p:ext uri="{BB962C8B-B14F-4D97-AF65-F5344CB8AC3E}">
        <p14:creationId xmlns:p14="http://schemas.microsoft.com/office/powerpoint/2010/main" val="2202782408"/>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7</a:t>
            </a:fld>
            <a:endParaRPr lang="en-IN" altLang="en-US"/>
          </a:p>
        </p:txBody>
      </p:sp>
      <p:sp>
        <p:nvSpPr>
          <p:cNvPr id="5" name="Rectangle 4"/>
          <p:cNvSpPr/>
          <p:nvPr/>
        </p:nvSpPr>
        <p:spPr>
          <a:xfrm>
            <a:off x="696888" y="980728"/>
            <a:ext cx="10870232" cy="1323439"/>
          </a:xfrm>
          <a:prstGeom prst="rect">
            <a:avLst/>
          </a:prstGeom>
          <a:solidFill>
            <a:schemeClr val="accent2">
              <a:lumMod val="40000"/>
              <a:lumOff val="60000"/>
            </a:schemeClr>
          </a:solidFill>
        </p:spPr>
        <p:txBody>
          <a:bodyPr wrap="square">
            <a:spAutoFit/>
          </a:bodyPr>
          <a:lstStyle/>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Size of consumers income/ Buyer’s income: </a:t>
            </a:r>
            <a:r>
              <a:rPr lang="en-US" sz="2000" b="1" dirty="0">
                <a:solidFill>
                  <a:srgbClr val="002060"/>
                </a:solidFill>
                <a:latin typeface="Cambria" panose="02040503050406030204" pitchFamily="18" charset="0"/>
                <a:ea typeface="Cambria" panose="02040503050406030204" pitchFamily="18" charset="0"/>
              </a:rPr>
              <a:t>When the increase in income leads to an increase in the quantity demanded, the commodity is called a </a:t>
            </a:r>
            <a:r>
              <a:rPr lang="en-US" sz="2000" b="1" dirty="0">
                <a:solidFill>
                  <a:srgbClr val="C00000"/>
                </a:solidFill>
                <a:latin typeface="Cambria" panose="02040503050406030204" pitchFamily="18" charset="0"/>
                <a:ea typeface="Cambria" panose="02040503050406030204" pitchFamily="18" charset="0"/>
              </a:rPr>
              <a:t>‘normal good’. </a:t>
            </a:r>
            <a:r>
              <a:rPr lang="en-US" sz="2000" b="1" dirty="0">
                <a:solidFill>
                  <a:srgbClr val="002060"/>
                </a:solidFill>
                <a:latin typeface="Cambria" panose="02040503050406030204" pitchFamily="18" charset="0"/>
                <a:ea typeface="Cambria" panose="02040503050406030204" pitchFamily="18" charset="0"/>
              </a:rPr>
              <a:t>If an increase in income leads to a fall in the quantity demanded, we call that commodity an </a:t>
            </a:r>
            <a:r>
              <a:rPr lang="en-US" sz="2000" b="1" dirty="0">
                <a:solidFill>
                  <a:srgbClr val="C00000"/>
                </a:solidFill>
                <a:latin typeface="Cambria" panose="02040503050406030204" pitchFamily="18" charset="0"/>
                <a:ea typeface="Cambria" panose="02040503050406030204" pitchFamily="18" charset="0"/>
              </a:rPr>
              <a:t>‘inferior good’.</a:t>
            </a:r>
          </a:p>
        </p:txBody>
      </p:sp>
      <p:sp>
        <p:nvSpPr>
          <p:cNvPr id="21" name="Oval 20"/>
          <p:cNvSpPr/>
          <p:nvPr/>
        </p:nvSpPr>
        <p:spPr bwMode="auto">
          <a:xfrm>
            <a:off x="449052" y="111371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2</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26" name="Rectangle 3"/>
          <p:cNvSpPr txBox="1">
            <a:spLocks noChangeArrowheads="1"/>
          </p:cNvSpPr>
          <p:nvPr/>
        </p:nvSpPr>
        <p:spPr>
          <a:xfrm>
            <a:off x="2004465" y="2345069"/>
            <a:ext cx="8001000" cy="4114800"/>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640080" lvl="1" indent="-274320" algn="ctr" defTabSz="914400" eaLnBrk="1" fontAlgn="auto" hangingPunct="1">
              <a:spcAft>
                <a:spcPts val="0"/>
              </a:spcAft>
              <a:buFontTx/>
              <a:buNone/>
              <a:defRPr/>
            </a:pPr>
            <a:r>
              <a:rPr lang="en-US" sz="3200" b="1" kern="0" dirty="0">
                <a:latin typeface="Cambria" panose="02040503050406030204" pitchFamily="18" charset="0"/>
                <a:ea typeface="Cambria" panose="02040503050406030204" pitchFamily="18" charset="0"/>
              </a:rPr>
              <a:t>Income </a:t>
            </a:r>
            <a:r>
              <a:rPr lang="en-US" sz="3200" b="1" kern="0" dirty="0">
                <a:latin typeface="Cambria" panose="02040503050406030204" pitchFamily="18" charset="0"/>
                <a:ea typeface="Cambria" panose="02040503050406030204" pitchFamily="18" charset="0"/>
                <a:sym typeface="Wingdings" pitchFamily="2" charset="2"/>
              </a:rPr>
              <a:t> Demand</a:t>
            </a:r>
          </a:p>
          <a:p>
            <a:pPr marL="640080" lvl="1" indent="-274320" algn="ctr" defTabSz="914400" eaLnBrk="1" fontAlgn="auto" hangingPunct="1">
              <a:spcAft>
                <a:spcPts val="0"/>
              </a:spcAft>
              <a:buFontTx/>
              <a:buNone/>
              <a:defRPr/>
            </a:pPr>
            <a:r>
              <a:rPr lang="en-US" sz="3200" b="1" kern="0" dirty="0">
                <a:latin typeface="Cambria" panose="02040503050406030204" pitchFamily="18" charset="0"/>
                <a:ea typeface="Cambria" panose="02040503050406030204" pitchFamily="18" charset="0"/>
                <a:sym typeface="Wingdings" pitchFamily="2" charset="2"/>
              </a:rPr>
              <a:t>Income   Demand</a:t>
            </a:r>
          </a:p>
          <a:p>
            <a:pPr marL="640080" lvl="1" indent="-274320" algn="ctr" defTabSz="914400" eaLnBrk="1" fontAlgn="auto" hangingPunct="1">
              <a:spcAft>
                <a:spcPts val="0"/>
              </a:spcAft>
              <a:buFontTx/>
              <a:buNone/>
              <a:defRPr/>
            </a:pPr>
            <a:endParaRPr lang="en-US" sz="3200" b="1" kern="0" dirty="0">
              <a:latin typeface="Cambria" panose="02040503050406030204" pitchFamily="18" charset="0"/>
              <a:ea typeface="Cambria" panose="02040503050406030204" pitchFamily="18" charset="0"/>
              <a:sym typeface="Wingdings" pitchFamily="2" charset="2"/>
            </a:endParaRPr>
          </a:p>
          <a:p>
            <a:pPr marL="640080" lvl="1" indent="-274320" defTabSz="914400" eaLnBrk="1" fontAlgn="auto" hangingPunct="1">
              <a:spcAft>
                <a:spcPts val="0"/>
              </a:spcAft>
              <a:buFontTx/>
              <a:buNone/>
              <a:defRPr/>
            </a:pPr>
            <a:r>
              <a:rPr lang="en-US" sz="2000" kern="0" dirty="0">
                <a:latin typeface="Cambria" panose="02040503050406030204" pitchFamily="18" charset="0"/>
                <a:ea typeface="Cambria" panose="02040503050406030204" pitchFamily="18" charset="0"/>
              </a:rPr>
              <a:t>Examples: </a:t>
            </a:r>
          </a:p>
          <a:p>
            <a:pPr marL="640080" lvl="1" indent="-274320" defTabSz="914400" eaLnBrk="1" fontAlgn="auto" hangingPunct="1">
              <a:spcAft>
                <a:spcPts val="0"/>
              </a:spcAft>
              <a:buFontTx/>
              <a:buChar char="-"/>
              <a:defRPr/>
            </a:pPr>
            <a:r>
              <a:rPr lang="en-US" sz="2000" kern="0" dirty="0">
                <a:latin typeface="Cambria" panose="02040503050406030204" pitchFamily="18" charset="0"/>
                <a:ea typeface="Cambria" panose="02040503050406030204" pitchFamily="18" charset="0"/>
              </a:rPr>
              <a:t>Minimum wage increases</a:t>
            </a:r>
          </a:p>
          <a:p>
            <a:pPr marL="640080" lvl="1" indent="-274320" defTabSz="914400" eaLnBrk="1" fontAlgn="auto" hangingPunct="1">
              <a:spcAft>
                <a:spcPts val="0"/>
              </a:spcAft>
              <a:buFontTx/>
              <a:buChar char="-"/>
              <a:defRPr/>
            </a:pPr>
            <a:r>
              <a:rPr lang="en-US" sz="2000" kern="0" dirty="0">
                <a:latin typeface="Cambria" panose="02040503050406030204" pitchFamily="18" charset="0"/>
                <a:ea typeface="Cambria" panose="02040503050406030204" pitchFamily="18" charset="0"/>
              </a:rPr>
              <a:t>Economic Recession</a:t>
            </a:r>
          </a:p>
          <a:p>
            <a:pPr marL="640080" lvl="1" indent="-274320" defTabSz="914400" eaLnBrk="1" fontAlgn="auto" hangingPunct="1">
              <a:spcAft>
                <a:spcPts val="0"/>
              </a:spcAft>
              <a:buFontTx/>
              <a:buChar char="-"/>
              <a:defRPr/>
            </a:pPr>
            <a:r>
              <a:rPr lang="en-US" sz="2000" kern="0" dirty="0">
                <a:latin typeface="Cambria" panose="02040503050406030204" pitchFamily="18" charset="0"/>
                <a:ea typeface="Cambria" panose="02040503050406030204" pitchFamily="18" charset="0"/>
              </a:rPr>
              <a:t>The Great Depression</a:t>
            </a:r>
          </a:p>
          <a:p>
            <a:pPr marL="640080" lvl="1" indent="-274320" defTabSz="914400" eaLnBrk="1" fontAlgn="auto" hangingPunct="1">
              <a:spcAft>
                <a:spcPts val="0"/>
              </a:spcAft>
              <a:buFontTx/>
              <a:buChar char="-"/>
              <a:defRPr/>
            </a:pPr>
            <a:endParaRPr lang="en-US" sz="2400" kern="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61376223"/>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8</a:t>
            </a:fld>
            <a:endParaRPr lang="en-IN" altLang="en-US"/>
          </a:p>
        </p:txBody>
      </p:sp>
      <p:sp>
        <p:nvSpPr>
          <p:cNvPr id="6" name="Rectangle 5"/>
          <p:cNvSpPr/>
          <p:nvPr/>
        </p:nvSpPr>
        <p:spPr>
          <a:xfrm>
            <a:off x="715289" y="1002981"/>
            <a:ext cx="10867111" cy="1323439"/>
          </a:xfrm>
          <a:prstGeom prst="rect">
            <a:avLst/>
          </a:prstGeom>
          <a:solidFill>
            <a:schemeClr val="bg1">
              <a:lumMod val="85000"/>
            </a:schemeClr>
          </a:solidFill>
        </p:spPr>
        <p:txBody>
          <a:bodyPr wrap="square">
            <a:spAutoFit/>
          </a:bodyPr>
          <a:lstStyle/>
          <a:p>
            <a:pPr marL="514350" indent="-5143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Prices of other related commodities: </a:t>
            </a:r>
            <a:r>
              <a:rPr lang="en-US" sz="2000" b="1" dirty="0">
                <a:solidFill>
                  <a:srgbClr val="C00000"/>
                </a:solidFill>
                <a:latin typeface="Cambria" panose="02040503050406030204" pitchFamily="18" charset="0"/>
                <a:ea typeface="Cambria" panose="02040503050406030204" pitchFamily="18" charset="0"/>
              </a:rPr>
              <a:t>A consumer’s demand for a commodity may also be influenced by the prices of some other commodities. Some are </a:t>
            </a:r>
            <a:r>
              <a:rPr lang="en-US" sz="2000" b="1" dirty="0">
                <a:solidFill>
                  <a:srgbClr val="0000FF"/>
                </a:solidFill>
                <a:latin typeface="Cambria" panose="02040503050406030204" pitchFamily="18" charset="0"/>
                <a:ea typeface="Cambria" panose="02040503050406030204" pitchFamily="18" charset="0"/>
              </a:rPr>
              <a:t>complementary goods</a:t>
            </a:r>
            <a:r>
              <a:rPr lang="en-US" sz="2000" b="1" dirty="0">
                <a:solidFill>
                  <a:srgbClr val="C00000"/>
                </a:solidFill>
                <a:latin typeface="Cambria" panose="02040503050406030204" pitchFamily="18" charset="0"/>
                <a:ea typeface="Cambria" panose="02040503050406030204" pitchFamily="18" charset="0"/>
              </a:rPr>
              <a:t>, which are consumed along with the commodity, while others may be used in place of this commodity. This category is called </a:t>
            </a:r>
            <a:r>
              <a:rPr lang="en-US" sz="2000" b="1" dirty="0">
                <a:solidFill>
                  <a:srgbClr val="0000FF"/>
                </a:solidFill>
                <a:latin typeface="Cambria" panose="02040503050406030204" pitchFamily="18" charset="0"/>
                <a:ea typeface="Cambria" panose="02040503050406030204" pitchFamily="18" charset="0"/>
              </a:rPr>
              <a:t>substitutes</a:t>
            </a:r>
            <a:r>
              <a:rPr lang="en-US" sz="2000" b="1" dirty="0">
                <a:solidFill>
                  <a:srgbClr val="C00000"/>
                </a:solidFill>
                <a:latin typeface="Cambria" panose="02040503050406030204" pitchFamily="18" charset="0"/>
                <a:ea typeface="Cambria" panose="02040503050406030204" pitchFamily="18" charset="0"/>
              </a:rPr>
              <a:t>.</a:t>
            </a:r>
            <a:endParaRPr lang="en-US" sz="2000" b="1" dirty="0">
              <a:solidFill>
                <a:srgbClr val="0000FF"/>
              </a:solidFill>
              <a:latin typeface="Cambria" panose="02040503050406030204" pitchFamily="18" charset="0"/>
              <a:ea typeface="Cambria" panose="02040503050406030204" pitchFamily="18" charset="0"/>
            </a:endParaRPr>
          </a:p>
        </p:txBody>
      </p:sp>
      <p:sp>
        <p:nvSpPr>
          <p:cNvPr id="20" name="Oval 19"/>
          <p:cNvSpPr/>
          <p:nvPr/>
        </p:nvSpPr>
        <p:spPr bwMode="auto">
          <a:xfrm>
            <a:off x="449052" y="111371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3</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pic>
        <p:nvPicPr>
          <p:cNvPr id="21" name="Picture 7" descr="http://www.toolstation.com/images/library/stock/webbig/545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140" y="2506116"/>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 descr="http://www.global-b2b-network.com/direct/dbimage/50351928/Gasoline_Chain_Sa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7840" y="2582316"/>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9" descr="http://www.thestayathomemother.com/sites/default/files/u3/Starbucks-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1935" y="4558944"/>
            <a:ext cx="17240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1" descr="http://www.saguarocoffee.com/images/folgers_3c_mntns_pl_lo_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4040" y="4725144"/>
            <a:ext cx="23622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9" descr="http://www.contrib.andrew.cmu.edu/~bmarrero/pepsi.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1176" y="2730144"/>
            <a:ext cx="18288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1" descr="http://www.fultonschools.org/school/dunwoodysprings/test%20site/images/biz%20-%20Coca-Cola_logo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2146" y="2730144"/>
            <a:ext cx="15700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3" descr="http://www.cornellcollege.edu/berry-center/enews/oct08/Blueberries.jpe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1440" y="4563516"/>
            <a:ext cx="1385888"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http://pro.corbis.com/images/42-16456532.jpg?size=67&amp;uid=50138B7F-3758-44AF-AAB7-8BD81B087D4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40416" y="4411116"/>
            <a:ext cx="1600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 descr="http://www.tabletpc2.com/Graphics/Reviews/Samsung%20NV11%20Digital%20Camera/Samsung%20NV11%20Digital%20Camera%20-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909" y="4324656"/>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7" descr="http://www.freeaccess.com.au/wp-images/ToshibalaunchesClass48GbSDHCmemorycard_230B/image04.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6609" y="4629456"/>
            <a:ext cx="11763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3" descr="http://www.gadgetlite.com/wp-content/uploads/2009/04/sony-bdp-s360-blue-ray-player-5.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344" y="2780928"/>
            <a:ext cx="226258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1" descr="http://www.phistore.com/blog/wp-content/uploads/2009/10/The.Dark.Knight.2008-300x300.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42828" y="2780928"/>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Connector 42"/>
          <p:cNvCxnSpPr/>
          <p:nvPr/>
        </p:nvCxnSpPr>
        <p:spPr bwMode="auto">
          <a:xfrm>
            <a:off x="3863752" y="2420888"/>
            <a:ext cx="0" cy="3914891"/>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5798055"/>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9</a:t>
            </a:fld>
            <a:endParaRPr lang="en-IN" altLang="en-US"/>
          </a:p>
        </p:txBody>
      </p:sp>
      <p:sp>
        <p:nvSpPr>
          <p:cNvPr id="8" name="Rectangle 7"/>
          <p:cNvSpPr/>
          <p:nvPr/>
        </p:nvSpPr>
        <p:spPr>
          <a:xfrm>
            <a:off x="625074" y="1052736"/>
            <a:ext cx="11231565" cy="1323439"/>
          </a:xfrm>
          <a:prstGeom prst="rect">
            <a:avLst/>
          </a:prstGeom>
          <a:solidFill>
            <a:srgbClr val="FBFBA7"/>
          </a:solidFill>
        </p:spPr>
        <p:txBody>
          <a:bodyPr wrap="square">
            <a:spAutoFit/>
          </a:bodyPr>
          <a:lstStyle/>
          <a:p>
            <a:pPr marL="514350" indent="-5143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Taste of the consumers:</a:t>
            </a:r>
            <a:r>
              <a:rPr lang="en-US" sz="2000" b="1" dirty="0">
                <a:solidFill>
                  <a:srgbClr val="0000FF"/>
                </a:solidFill>
                <a:latin typeface="Cambria" panose="02040503050406030204" pitchFamily="18" charset="0"/>
                <a:ea typeface="Cambria" panose="02040503050406030204" pitchFamily="18" charset="0"/>
              </a:rPr>
              <a:t> If a consumer has </a:t>
            </a:r>
            <a:r>
              <a:rPr lang="en-US" sz="2000" b="1" dirty="0">
                <a:solidFill>
                  <a:srgbClr val="C00000"/>
                </a:solidFill>
                <a:latin typeface="Cambria" panose="02040503050406030204" pitchFamily="18" charset="0"/>
                <a:ea typeface="Cambria" panose="02040503050406030204" pitchFamily="18" charset="0"/>
              </a:rPr>
              <a:t>developed a taste </a:t>
            </a:r>
            <a:r>
              <a:rPr lang="en-US" sz="2000" b="1" dirty="0">
                <a:solidFill>
                  <a:srgbClr val="0000FF"/>
                </a:solidFill>
                <a:latin typeface="Cambria" panose="02040503050406030204" pitchFamily="18" charset="0"/>
                <a:ea typeface="Cambria" panose="02040503050406030204" pitchFamily="18" charset="0"/>
              </a:rPr>
              <a:t>for a particular commodity, he/she will demand more of that commodity. Similarly, if a consumer has</a:t>
            </a:r>
            <a:r>
              <a:rPr lang="en-US" sz="2000" b="1" dirty="0">
                <a:solidFill>
                  <a:srgbClr val="C00000"/>
                </a:solidFill>
                <a:latin typeface="Cambria" panose="02040503050406030204" pitchFamily="18" charset="0"/>
                <a:ea typeface="Cambria" panose="02040503050406030204" pitchFamily="18" charset="0"/>
              </a:rPr>
              <a:t> changed his taste </a:t>
            </a:r>
            <a:r>
              <a:rPr lang="en-US" sz="2000" b="1" dirty="0">
                <a:solidFill>
                  <a:srgbClr val="0000FF"/>
                </a:solidFill>
                <a:latin typeface="Cambria" panose="02040503050406030204" pitchFamily="18" charset="0"/>
                <a:ea typeface="Cambria" panose="02040503050406030204" pitchFamily="18" charset="0"/>
              </a:rPr>
              <a:t>against a particular commodity, less of it will be demanded at any particular price. This development of tastes may be related to seasons of the year as well.</a:t>
            </a:r>
          </a:p>
        </p:txBody>
      </p:sp>
      <p:sp>
        <p:nvSpPr>
          <p:cNvPr id="20" name="Oval 19"/>
          <p:cNvSpPr/>
          <p:nvPr/>
        </p:nvSpPr>
        <p:spPr bwMode="auto">
          <a:xfrm>
            <a:off x="449052" y="109459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4</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pic>
        <p:nvPicPr>
          <p:cNvPr id="45" name="Picture 5" descr="http://www.ejs3.com/images/bean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9788" y="4393704"/>
            <a:ext cx="17145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9" descr="http://www.t2-project.org/hardware/console/Sega/Dreamcast/d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188" y="4469904"/>
            <a:ext cx="13192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4" descr="http://www.gadgetgrid.com/wp-content/uploads/2007/09/hasbro-monopoly-electronic-banking-edi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188" y="2717304"/>
            <a:ext cx="23622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6" descr="http://blogs.miaminewtimes.com/riptide/wii-fit-japa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7988" y="2793504"/>
            <a:ext cx="2057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2" descr="http://crystalpepsi.net/crystalpepsi.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7788" y="2564904"/>
            <a:ext cx="148113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8" descr="http://www.videogamesblogger.com/wp-content/uploads/2009/08/call-of-duty-modern-warfare-2-box-artwor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0588" y="2717304"/>
            <a:ext cx="1377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7933770"/>
      </p:ext>
    </p:extLst>
  </p:cSld>
  <p:clrMapOvr>
    <a:masterClrMapping/>
  </p:clrMapOvr>
  <p:transition>
    <p:wipe dir="d"/>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35151</TotalTime>
  <Words>1307</Words>
  <Application>Microsoft Office PowerPoint</Application>
  <PresentationFormat>Widescreen</PresentationFormat>
  <Paragraphs>176</Paragraphs>
  <Slides>13</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13</vt:i4>
      </vt:variant>
      <vt:variant>
        <vt:lpstr>Custom Shows</vt:lpstr>
      </vt:variant>
      <vt:variant>
        <vt:i4>1</vt:i4>
      </vt:variant>
    </vt:vector>
  </HeadingPairs>
  <TitlesOfParts>
    <vt:vector size="24" baseType="lpstr">
      <vt:lpstr>Arial</vt:lpstr>
      <vt:lpstr>Arial Black</vt:lpstr>
      <vt:lpstr>Calibri</vt:lpstr>
      <vt:lpstr>Cambria</vt:lpstr>
      <vt:lpstr>Cambria Math</vt:lpstr>
      <vt:lpstr>Cambroa</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Anurag Joshi [MU - Jaipur]</cp:lastModifiedBy>
  <cp:revision>1517</cp:revision>
  <dcterms:modified xsi:type="dcterms:W3CDTF">2023-08-22T06:58:49Z</dcterms:modified>
</cp:coreProperties>
</file>