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bookmarkIdSeed="2">
  <p:sldMasterIdLst>
    <p:sldMasterId id="2147484200" r:id="rId1"/>
  </p:sldMasterIdLst>
  <p:notesMasterIdLst>
    <p:notesMasterId r:id="rId10"/>
  </p:notesMasterIdLst>
  <p:handoutMasterIdLst>
    <p:handoutMasterId r:id="rId11"/>
  </p:handoutMasterIdLst>
  <p:sldIdLst>
    <p:sldId id="352" r:id="rId2"/>
    <p:sldId id="720" r:id="rId3"/>
    <p:sldId id="721" r:id="rId4"/>
    <p:sldId id="726" r:id="rId5"/>
    <p:sldId id="724" r:id="rId6"/>
    <p:sldId id="722" r:id="rId7"/>
    <p:sldId id="723" r:id="rId8"/>
    <p:sldId id="725" r:id="rId9"/>
  </p:sldIdLst>
  <p:sldSz cx="12192000" cy="6858000"/>
  <p:notesSz cx="6858000" cy="9144000"/>
  <p:custShowLst>
    <p:custShow name="Custom Show 1" id="0">
      <p:sldLst/>
    </p:custShow>
  </p:custShowLst>
  <p:defaultTextStyle>
    <a:defPPr>
      <a:defRPr lang="en-US"/>
    </a:defPPr>
    <a:lvl1pPr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56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28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00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72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7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CC0000"/>
    <a:srgbClr val="66FFCC"/>
    <a:srgbClr val="CCFF99"/>
    <a:srgbClr val="FFCCCC"/>
    <a:srgbClr val="FBFBA7"/>
    <a:srgbClr val="00682F"/>
    <a:srgbClr val="FF3399"/>
    <a:srgbClr val="0066FF"/>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19" autoAdjust="0"/>
    <p:restoredTop sz="83754" autoAdjust="0"/>
  </p:normalViewPr>
  <p:slideViewPr>
    <p:cSldViewPr>
      <p:cViewPr varScale="1">
        <p:scale>
          <a:sx n="70" d="100"/>
          <a:sy n="70" d="100"/>
        </p:scale>
        <p:origin x="941" y="48"/>
      </p:cViewPr>
      <p:guideLst>
        <p:guide orient="horz" pos="2160"/>
        <p:guide pos="3792"/>
      </p:guideLst>
    </p:cSldViewPr>
  </p:slideViewPr>
  <p:notesTextViewPr>
    <p:cViewPr>
      <p:scale>
        <a:sx n="150" d="100"/>
        <a:sy n="150" d="100"/>
      </p:scale>
      <p:origin x="0" y="0"/>
    </p:cViewPr>
  </p:notesTextViewPr>
  <p:sorterViewPr>
    <p:cViewPr>
      <p:scale>
        <a:sx n="100" d="100"/>
        <a:sy n="100" d="100"/>
      </p:scale>
      <p:origin x="0" y="-2899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CDE2A5-27D1-47FE-93BB-532C08781C93}" type="datetimeFigureOut">
              <a:rPr lang="en-US" smtClean="0"/>
              <a:t>9/6/2023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Dept. of Mechanical Engg.| MUJ</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E33268B-9484-4B3B-ACF5-DB4718059E4B}" type="slidenum">
              <a:rPr lang="en-US" smtClean="0"/>
              <a:t>‹#›</a:t>
            </a:fld>
            <a:endParaRPr lang="en-US"/>
          </a:p>
        </p:txBody>
      </p:sp>
    </p:spTree>
    <p:extLst>
      <p:ext uri="{BB962C8B-B14F-4D97-AF65-F5344CB8AC3E}">
        <p14:creationId xmlns:p14="http://schemas.microsoft.com/office/powerpoint/2010/main" val="25609664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Header Placeholder 1"/>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sz="1200">
                <a:latin typeface="Calibri" pitchFamily="34" charset="0"/>
              </a:defRPr>
            </a:lvl1pPr>
          </a:lstStyle>
          <a:p>
            <a:pPr>
              <a:defRPr/>
            </a:pPr>
            <a:endParaRPr lang="en-IN" altLang="en-US"/>
          </a:p>
        </p:txBody>
      </p:sp>
      <p:sp>
        <p:nvSpPr>
          <p:cNvPr id="2051" name="Date Placeholder 2"/>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200">
                <a:latin typeface="Calibri" pitchFamily="34" charset="0"/>
              </a:defRPr>
            </a:lvl1pPr>
          </a:lstStyle>
          <a:p>
            <a:pPr>
              <a:defRPr/>
            </a:pPr>
            <a:fld id="{54F14457-417F-4AEE-BB00-7B89CF7EA26C}" type="datetimeFigureOut">
              <a:rPr lang="en-IN" altLang="en-US"/>
              <a:pPr>
                <a:defRPr/>
              </a:pPr>
              <a:t>06-09-2023</a:t>
            </a:fld>
            <a:endParaRPr lang="en-IN" altLang="en-US"/>
          </a:p>
        </p:txBody>
      </p:sp>
      <p:sp>
        <p:nvSpPr>
          <p:cNvPr id="2052" name="Slide Image Placeholder 3"/>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2053" name="Notes Placeholder 4"/>
          <p:cNvSpPr>
            <a:spLocks noGrp="1" noChangeArrowheads="1"/>
          </p:cNvSpPr>
          <p:nvPr>
            <p:ph type="body" sz="quarter" idx="3"/>
          </p:nvPr>
        </p:nvSpPr>
        <p:spPr bwMode="auto">
          <a:xfrm>
            <a:off x="685800" y="4343400"/>
            <a:ext cx="5486400" cy="4114800"/>
          </a:xfrm>
          <a:prstGeom prst="rect">
            <a:avLst/>
          </a:prstGeom>
          <a:noFill/>
          <a:ln w="12700" cmpd="sng">
            <a:noFill/>
            <a:miter lim="800000"/>
            <a:headEnd/>
            <a:tailEnd/>
          </a:ln>
        </p:spPr>
        <p:txBody>
          <a:bodyPr vert="horz" wrap="square" lIns="91440" tIns="45720" rIns="91440" bIns="45720" numCol="1" anchor="ctr"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endParaRPr lang="en-IN" altLang="en-US" noProof="0"/>
          </a:p>
        </p:txBody>
      </p:sp>
      <p:sp>
        <p:nvSpPr>
          <p:cNvPr id="2054" name="Footer Placeholder 5"/>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buFont typeface="Arial" pitchFamily="34" charset="0"/>
              <a:buNone/>
              <a:defRPr sz="1200">
                <a:latin typeface="Calibri" pitchFamily="34" charset="0"/>
              </a:defRPr>
            </a:lvl1pPr>
          </a:lstStyle>
          <a:p>
            <a:pPr>
              <a:defRPr/>
            </a:pPr>
            <a:r>
              <a:rPr lang="en-US" altLang="en-US"/>
              <a:t>Dept. of Mechanical Engg.| MUJ</a:t>
            </a:r>
            <a:endParaRPr lang="en-IN" altLang="en-US"/>
          </a:p>
        </p:txBody>
      </p:sp>
      <p:sp>
        <p:nvSpPr>
          <p:cNvPr id="2055" name="Slide Number Placeholder 6"/>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smtClean="0">
                <a:latin typeface="Calibri" panose="020F0502020204030204" pitchFamily="34" charset="0"/>
              </a:defRPr>
            </a:lvl1pPr>
          </a:lstStyle>
          <a:p>
            <a:pPr>
              <a:defRPr/>
            </a:pPr>
            <a:fld id="{67E43DAA-2A56-4BCD-A5AF-E687A2B8FD17}"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0431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144474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3819556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618818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1075640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4282292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1425147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noChangeArrowheads="1"/>
          </p:cNvSpPr>
          <p:nvPr>
            <p:ph type="dt" sz="half" idx="10"/>
          </p:nvPr>
        </p:nvSpPr>
        <p:spPr>
          <a:ln/>
        </p:spPr>
        <p:txBody>
          <a:bodyPr/>
          <a:lstStyle>
            <a:lvl1pPr>
              <a:defRPr/>
            </a:lvl1pPr>
          </a:lstStyle>
          <a:p>
            <a:pPr>
              <a:defRPr/>
            </a:pPr>
            <a:fld id="{9254C421-7CDD-422D-8336-97B898E4A064}" type="datetime1">
              <a:rPr lang="en-IN" altLang="en-US" smtClean="0"/>
              <a:t>06-09-2023</a:t>
            </a:fld>
            <a:endParaRPr lang="en-IN" altLang="en-US"/>
          </a:p>
        </p:txBody>
      </p:sp>
      <p:sp>
        <p:nvSpPr>
          <p:cNvPr id="5"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2561BB95-7041-43A7-805A-3E008BCA6D2A}" type="slidenum">
              <a:rPr lang="en-IN" altLang="en-US"/>
              <a:pPr>
                <a:defRPr/>
              </a:pPr>
              <a:t>‹#›</a:t>
            </a:fld>
            <a:endParaRPr lang="en-IN" altLang="en-US"/>
          </a:p>
        </p:txBody>
      </p:sp>
    </p:spTree>
    <p:extLst>
      <p:ext uri="{BB962C8B-B14F-4D97-AF65-F5344CB8AC3E}">
        <p14:creationId xmlns:p14="http://schemas.microsoft.com/office/powerpoint/2010/main" val="162825913"/>
      </p:ext>
    </p:extLst>
  </p:cSld>
  <p:clrMapOvr>
    <a:masterClrMapping/>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ChangeArrowheads="1"/>
          </p:cNvSpPr>
          <p:nvPr>
            <p:ph type="dt" sz="half" idx="10"/>
          </p:nvPr>
        </p:nvSpPr>
        <p:spPr>
          <a:ln/>
        </p:spPr>
        <p:txBody>
          <a:bodyPr/>
          <a:lstStyle>
            <a:lvl1pPr>
              <a:defRPr/>
            </a:lvl1pPr>
          </a:lstStyle>
          <a:p>
            <a:pPr>
              <a:defRPr/>
            </a:pPr>
            <a:fld id="{40A73A69-2673-4305-9236-977014FC4F04}" type="datetime1">
              <a:rPr lang="en-IN" altLang="en-US" smtClean="0"/>
              <a:t>06-09-2023</a:t>
            </a:fld>
            <a:endParaRPr lang="en-IN" altLang="en-US"/>
          </a:p>
        </p:txBody>
      </p:sp>
      <p:sp>
        <p:nvSpPr>
          <p:cNvPr id="5"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8622AA68-EDA5-4284-9A00-44F7AFED08BD}" type="slidenum">
              <a:rPr lang="en-IN" altLang="en-US"/>
              <a:pPr>
                <a:defRPr/>
              </a:pPr>
              <a:t>‹#›</a:t>
            </a:fld>
            <a:endParaRPr lang="en-IN" altLang="en-US"/>
          </a:p>
        </p:txBody>
      </p:sp>
    </p:spTree>
    <p:extLst>
      <p:ext uri="{BB962C8B-B14F-4D97-AF65-F5344CB8AC3E}">
        <p14:creationId xmlns:p14="http://schemas.microsoft.com/office/powerpoint/2010/main" val="104657322"/>
      </p:ext>
    </p:extLst>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ChangeArrowheads="1"/>
          </p:cNvSpPr>
          <p:nvPr>
            <p:ph type="dt" sz="half" idx="10"/>
          </p:nvPr>
        </p:nvSpPr>
        <p:spPr>
          <a:ln/>
        </p:spPr>
        <p:txBody>
          <a:bodyPr/>
          <a:lstStyle>
            <a:lvl1pPr>
              <a:defRPr/>
            </a:lvl1pPr>
          </a:lstStyle>
          <a:p>
            <a:pPr>
              <a:defRPr/>
            </a:pPr>
            <a:fld id="{A901236A-6F0D-4B2E-BFDB-B8E3D15E923F}" type="datetime1">
              <a:rPr lang="en-IN" altLang="en-US" smtClean="0"/>
              <a:t>06-09-2023</a:t>
            </a:fld>
            <a:endParaRPr lang="en-IN" altLang="en-US"/>
          </a:p>
        </p:txBody>
      </p:sp>
      <p:sp>
        <p:nvSpPr>
          <p:cNvPr id="5"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69455E94-4E8A-45F3-AFB7-BC80D8EC409F}" type="slidenum">
              <a:rPr lang="en-IN" altLang="en-US"/>
              <a:pPr>
                <a:defRPr/>
              </a:pPr>
              <a:t>‹#›</a:t>
            </a:fld>
            <a:endParaRPr lang="en-IN" altLang="en-US"/>
          </a:p>
        </p:txBody>
      </p:sp>
    </p:spTree>
    <p:extLst>
      <p:ext uri="{BB962C8B-B14F-4D97-AF65-F5344CB8AC3E}">
        <p14:creationId xmlns:p14="http://schemas.microsoft.com/office/powerpoint/2010/main" val="936755492"/>
      </p:ext>
    </p:extLst>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ChangeArrowheads="1"/>
          </p:cNvSpPr>
          <p:nvPr>
            <p:ph type="dt" sz="half" idx="10"/>
          </p:nvPr>
        </p:nvSpPr>
        <p:spPr>
          <a:ln/>
        </p:spPr>
        <p:txBody>
          <a:bodyPr/>
          <a:lstStyle>
            <a:lvl1pPr>
              <a:defRPr/>
            </a:lvl1pPr>
          </a:lstStyle>
          <a:p>
            <a:pPr>
              <a:defRPr/>
            </a:pPr>
            <a:fld id="{8D76F9A5-2CED-4D4B-B3CB-86A6DD83484A}" type="datetime1">
              <a:rPr lang="en-IN" altLang="en-US" smtClean="0"/>
              <a:t>06-09-2023</a:t>
            </a:fld>
            <a:endParaRPr lang="en-IN" altLang="en-US"/>
          </a:p>
        </p:txBody>
      </p:sp>
      <p:sp>
        <p:nvSpPr>
          <p:cNvPr id="5"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E0A76DBA-2817-4686-AC3A-17D4C8C0FE3B}" type="slidenum">
              <a:rPr lang="en-IN" altLang="en-US"/>
              <a:pPr>
                <a:defRPr/>
              </a:pPr>
              <a:t>‹#›</a:t>
            </a:fld>
            <a:endParaRPr lang="en-IN" altLang="en-US"/>
          </a:p>
        </p:txBody>
      </p:sp>
    </p:spTree>
    <p:extLst>
      <p:ext uri="{BB962C8B-B14F-4D97-AF65-F5344CB8AC3E}">
        <p14:creationId xmlns:p14="http://schemas.microsoft.com/office/powerpoint/2010/main" val="4090584985"/>
      </p:ext>
    </p:extLst>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noChangeArrowheads="1"/>
          </p:cNvSpPr>
          <p:nvPr>
            <p:ph type="dt" sz="half" idx="10"/>
          </p:nvPr>
        </p:nvSpPr>
        <p:spPr>
          <a:ln/>
        </p:spPr>
        <p:txBody>
          <a:bodyPr/>
          <a:lstStyle>
            <a:lvl1pPr>
              <a:defRPr/>
            </a:lvl1pPr>
          </a:lstStyle>
          <a:p>
            <a:pPr>
              <a:defRPr/>
            </a:pPr>
            <a:fld id="{1B6080E3-AF7D-4880-A6DF-CACEC23C50BA}" type="datetime1">
              <a:rPr lang="en-IN" altLang="en-US" smtClean="0"/>
              <a:t>06-09-2023</a:t>
            </a:fld>
            <a:endParaRPr lang="en-IN" altLang="en-US"/>
          </a:p>
        </p:txBody>
      </p:sp>
      <p:sp>
        <p:nvSpPr>
          <p:cNvPr id="5"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23965239-B026-415D-891C-C9DFA714C718}" type="slidenum">
              <a:rPr lang="en-IN" altLang="en-US"/>
              <a:pPr>
                <a:defRPr/>
              </a:pPr>
              <a:t>‹#›</a:t>
            </a:fld>
            <a:endParaRPr lang="en-IN" altLang="en-US"/>
          </a:p>
        </p:txBody>
      </p:sp>
    </p:spTree>
    <p:extLst>
      <p:ext uri="{BB962C8B-B14F-4D97-AF65-F5344CB8AC3E}">
        <p14:creationId xmlns:p14="http://schemas.microsoft.com/office/powerpoint/2010/main" val="2990217250"/>
      </p:ext>
    </p:extLst>
  </p:cSld>
  <p:clrMapOvr>
    <a:masterClrMapping/>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noChangeArrowheads="1"/>
          </p:cNvSpPr>
          <p:nvPr>
            <p:ph type="dt" sz="half" idx="10"/>
          </p:nvPr>
        </p:nvSpPr>
        <p:spPr>
          <a:ln/>
        </p:spPr>
        <p:txBody>
          <a:bodyPr/>
          <a:lstStyle>
            <a:lvl1pPr>
              <a:defRPr/>
            </a:lvl1pPr>
          </a:lstStyle>
          <a:p>
            <a:pPr>
              <a:defRPr/>
            </a:pPr>
            <a:fld id="{12BA63E5-E9EE-4D0B-ACB7-FA6F12525FB7}" type="datetime1">
              <a:rPr lang="en-IN" altLang="en-US" smtClean="0"/>
              <a:t>06-09-2023</a:t>
            </a:fld>
            <a:endParaRPr lang="en-IN" altLang="en-US"/>
          </a:p>
        </p:txBody>
      </p:sp>
      <p:sp>
        <p:nvSpPr>
          <p:cNvPr id="6"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F0DD4F22-94B5-4BBB-AFEB-3CEF512A3F3C}" type="slidenum">
              <a:rPr lang="en-IN" altLang="en-US"/>
              <a:pPr>
                <a:defRPr/>
              </a:pPr>
              <a:t>‹#›</a:t>
            </a:fld>
            <a:endParaRPr lang="en-IN" altLang="en-US"/>
          </a:p>
        </p:txBody>
      </p:sp>
    </p:spTree>
    <p:extLst>
      <p:ext uri="{BB962C8B-B14F-4D97-AF65-F5344CB8AC3E}">
        <p14:creationId xmlns:p14="http://schemas.microsoft.com/office/powerpoint/2010/main" val="1974976318"/>
      </p:ext>
    </p:extLst>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noChangeArrowheads="1"/>
          </p:cNvSpPr>
          <p:nvPr>
            <p:ph type="dt" sz="half" idx="10"/>
          </p:nvPr>
        </p:nvSpPr>
        <p:spPr>
          <a:ln/>
        </p:spPr>
        <p:txBody>
          <a:bodyPr/>
          <a:lstStyle>
            <a:lvl1pPr>
              <a:defRPr/>
            </a:lvl1pPr>
          </a:lstStyle>
          <a:p>
            <a:pPr>
              <a:defRPr/>
            </a:pPr>
            <a:fld id="{4D7FCEE8-6584-48E1-AD74-A5CC9402E6FE}" type="datetime1">
              <a:rPr lang="en-IN" altLang="en-US" smtClean="0"/>
              <a:t>06-09-2023</a:t>
            </a:fld>
            <a:endParaRPr lang="en-IN" altLang="en-US"/>
          </a:p>
        </p:txBody>
      </p:sp>
      <p:sp>
        <p:nvSpPr>
          <p:cNvPr id="8"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C97F616C-512F-4318-BA46-4C01B7C76460}" type="slidenum">
              <a:rPr lang="en-IN" altLang="en-US"/>
              <a:pPr>
                <a:defRPr/>
              </a:pPr>
              <a:t>‹#›</a:t>
            </a:fld>
            <a:endParaRPr lang="en-IN" altLang="en-US"/>
          </a:p>
        </p:txBody>
      </p:sp>
    </p:spTree>
    <p:extLst>
      <p:ext uri="{BB962C8B-B14F-4D97-AF65-F5344CB8AC3E}">
        <p14:creationId xmlns:p14="http://schemas.microsoft.com/office/powerpoint/2010/main" val="3041040258"/>
      </p:ext>
    </p:extLst>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noChangeArrowheads="1"/>
          </p:cNvSpPr>
          <p:nvPr>
            <p:ph type="dt" sz="half" idx="10"/>
          </p:nvPr>
        </p:nvSpPr>
        <p:spPr>
          <a:ln/>
        </p:spPr>
        <p:txBody>
          <a:bodyPr/>
          <a:lstStyle>
            <a:lvl1pPr>
              <a:defRPr/>
            </a:lvl1pPr>
          </a:lstStyle>
          <a:p>
            <a:pPr>
              <a:defRPr/>
            </a:pPr>
            <a:fld id="{6AE69A67-41CD-41AB-AA1C-051BC3CF2845}" type="datetime1">
              <a:rPr lang="en-IN" altLang="en-US" smtClean="0"/>
              <a:t>06-09-2023</a:t>
            </a:fld>
            <a:endParaRPr lang="en-IN" altLang="en-US"/>
          </a:p>
        </p:txBody>
      </p:sp>
      <p:sp>
        <p:nvSpPr>
          <p:cNvPr id="4"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FABC944C-5773-440B-BAFF-D1C14A19D6C6}" type="slidenum">
              <a:rPr lang="en-IN" altLang="en-US"/>
              <a:pPr>
                <a:defRPr/>
              </a:pPr>
              <a:t>‹#›</a:t>
            </a:fld>
            <a:endParaRPr lang="en-IN" altLang="en-US"/>
          </a:p>
        </p:txBody>
      </p:sp>
    </p:spTree>
    <p:extLst>
      <p:ext uri="{BB962C8B-B14F-4D97-AF65-F5344CB8AC3E}">
        <p14:creationId xmlns:p14="http://schemas.microsoft.com/office/powerpoint/2010/main" val="348928481"/>
      </p:ext>
    </p:extLst>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B3166798-8803-4BB9-AA20-F98C0513D9E7}" type="datetime1">
              <a:rPr lang="en-IN" altLang="en-US" smtClean="0"/>
              <a:t>06-09-2023</a:t>
            </a:fld>
            <a:endParaRPr lang="en-IN" altLang="en-US"/>
          </a:p>
        </p:txBody>
      </p:sp>
      <p:sp>
        <p:nvSpPr>
          <p:cNvPr id="3"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C92DB669-6FA0-4CF8-BF90-A0F226DEA8C9}" type="slidenum">
              <a:rPr lang="en-IN" altLang="en-US"/>
              <a:pPr>
                <a:defRPr/>
              </a:pPr>
              <a:t>‹#›</a:t>
            </a:fld>
            <a:endParaRPr lang="en-IN" altLang="en-US"/>
          </a:p>
        </p:txBody>
      </p:sp>
    </p:spTree>
    <p:extLst>
      <p:ext uri="{BB962C8B-B14F-4D97-AF65-F5344CB8AC3E}">
        <p14:creationId xmlns:p14="http://schemas.microsoft.com/office/powerpoint/2010/main" val="3408058964"/>
      </p:ext>
    </p:extLst>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noChangeArrowheads="1"/>
          </p:cNvSpPr>
          <p:nvPr>
            <p:ph type="dt" sz="half" idx="10"/>
          </p:nvPr>
        </p:nvSpPr>
        <p:spPr>
          <a:ln/>
        </p:spPr>
        <p:txBody>
          <a:bodyPr/>
          <a:lstStyle>
            <a:lvl1pPr>
              <a:defRPr/>
            </a:lvl1pPr>
          </a:lstStyle>
          <a:p>
            <a:pPr>
              <a:defRPr/>
            </a:pPr>
            <a:fld id="{EF4E9510-E79F-461E-B8F8-6B461FBE331B}" type="datetime1">
              <a:rPr lang="en-IN" altLang="en-US" smtClean="0"/>
              <a:t>06-09-2023</a:t>
            </a:fld>
            <a:endParaRPr lang="en-IN" altLang="en-US"/>
          </a:p>
        </p:txBody>
      </p:sp>
      <p:sp>
        <p:nvSpPr>
          <p:cNvPr id="6"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B657FFAA-4524-48C2-867A-0EED0F07CB69}" type="slidenum">
              <a:rPr lang="en-IN" altLang="en-US"/>
              <a:pPr>
                <a:defRPr/>
              </a:pPr>
              <a:t>‹#›</a:t>
            </a:fld>
            <a:endParaRPr lang="en-IN" altLang="en-US"/>
          </a:p>
        </p:txBody>
      </p:sp>
    </p:spTree>
    <p:extLst>
      <p:ext uri="{BB962C8B-B14F-4D97-AF65-F5344CB8AC3E}">
        <p14:creationId xmlns:p14="http://schemas.microsoft.com/office/powerpoint/2010/main" val="1361344363"/>
      </p:ext>
    </p:extLst>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noChangeArrowheads="1"/>
          </p:cNvSpPr>
          <p:nvPr>
            <p:ph type="dt" sz="half" idx="10"/>
          </p:nvPr>
        </p:nvSpPr>
        <p:spPr>
          <a:ln/>
        </p:spPr>
        <p:txBody>
          <a:bodyPr/>
          <a:lstStyle>
            <a:lvl1pPr>
              <a:defRPr/>
            </a:lvl1pPr>
          </a:lstStyle>
          <a:p>
            <a:pPr>
              <a:defRPr/>
            </a:pPr>
            <a:fld id="{C8A58890-D581-4B77-A2E4-E327450A3FC1}" type="datetime1">
              <a:rPr lang="en-IN" altLang="en-US" smtClean="0"/>
              <a:t>06-09-2023</a:t>
            </a:fld>
            <a:endParaRPr lang="en-IN" altLang="en-US"/>
          </a:p>
        </p:txBody>
      </p:sp>
      <p:sp>
        <p:nvSpPr>
          <p:cNvPr id="6"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B4453BE8-1E8E-4FD8-A9A5-1EB77E736AB8}" type="slidenum">
              <a:rPr lang="en-IN" altLang="en-US"/>
              <a:pPr>
                <a:defRPr/>
              </a:pPr>
              <a:t>‹#›</a:t>
            </a:fld>
            <a:endParaRPr lang="en-IN" altLang="en-US"/>
          </a:p>
        </p:txBody>
      </p:sp>
    </p:spTree>
    <p:extLst>
      <p:ext uri="{BB962C8B-B14F-4D97-AF65-F5344CB8AC3E}">
        <p14:creationId xmlns:p14="http://schemas.microsoft.com/office/powerpoint/2010/main" val="2916034674"/>
      </p:ext>
    </p:extLst>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Date Placeholder 3"/>
          <p:cNvSpPr>
            <a:spLocks noGrp="1" noChangeArrowheads="1"/>
          </p:cNvSpPr>
          <p:nvPr>
            <p:ph type="dt" sz="half" idx="2"/>
          </p:nvPr>
        </p:nvSpPr>
        <p:spPr bwMode="auto">
          <a:xfrm>
            <a:off x="609600" y="6356351"/>
            <a:ext cx="284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latin typeface="+mn-lt"/>
              </a:defRPr>
            </a:lvl1pPr>
          </a:lstStyle>
          <a:p>
            <a:pPr>
              <a:defRPr/>
            </a:pPr>
            <a:fld id="{61B90422-A0DF-4247-8C80-B41C3850BF71}" type="datetime1">
              <a:rPr lang="en-IN" altLang="en-US" smtClean="0"/>
              <a:t>06-09-2023</a:t>
            </a:fld>
            <a:endParaRPr lang="en-IN" altLang="en-US"/>
          </a:p>
        </p:txBody>
      </p:sp>
      <p:sp>
        <p:nvSpPr>
          <p:cNvPr id="1029" name="Footer Placeholder 4"/>
          <p:cNvSpPr>
            <a:spLocks noGrp="1" noChangeArrowheads="1"/>
          </p:cNvSpPr>
          <p:nvPr>
            <p:ph type="ftr" sz="quarter" idx="3"/>
          </p:nvPr>
        </p:nvSpPr>
        <p:spPr bwMode="auto">
          <a:xfrm>
            <a:off x="4165600" y="6356351"/>
            <a:ext cx="3860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latin typeface="+mn-lt"/>
              </a:defRPr>
            </a:lvl1pPr>
          </a:lstStyle>
          <a:p>
            <a:pPr>
              <a:defRPr/>
            </a:pPr>
            <a:r>
              <a:rPr lang="en-US" altLang="en-US"/>
              <a:t>Dept. of Mechanical Engg.| MUJ</a:t>
            </a:r>
            <a:endParaRPr lang="en-IN" altLang="en-US"/>
          </a:p>
        </p:txBody>
      </p:sp>
      <p:sp>
        <p:nvSpPr>
          <p:cNvPr id="1030" name="Slide Number Placeholder 5"/>
          <p:cNvSpPr>
            <a:spLocks noGrp="1" noChangeArrowheads="1"/>
          </p:cNvSpPr>
          <p:nvPr>
            <p:ph type="sldNum" sz="quarter" idx="4"/>
          </p:nvPr>
        </p:nvSpPr>
        <p:spPr bwMode="auto">
          <a:xfrm>
            <a:off x="8737600" y="6356351"/>
            <a:ext cx="284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smtClean="0">
                <a:solidFill>
                  <a:srgbClr val="898989"/>
                </a:solidFill>
                <a:latin typeface="Calibri" panose="020F0502020204030204" pitchFamily="34" charset="0"/>
              </a:defRPr>
            </a:lvl1pPr>
          </a:lstStyle>
          <a:p>
            <a:pPr>
              <a:defRPr/>
            </a:pPr>
            <a:fld id="{160AB4B4-F858-4AFC-87CB-FC0BBAAE64A4}"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sldLayoutIdLst>
    <p:sldLayoutId id="2147484201" r:id="rId1"/>
    <p:sldLayoutId id="2147484202" r:id="rId2"/>
    <p:sldLayoutId id="2147484203" r:id="rId3"/>
    <p:sldLayoutId id="2147484204" r:id="rId4"/>
    <p:sldLayoutId id="2147484205" r:id="rId5"/>
    <p:sldLayoutId id="2147484206" r:id="rId6"/>
    <p:sldLayoutId id="2147484207" r:id="rId7"/>
    <p:sldLayoutId id="2147484208" r:id="rId8"/>
    <p:sldLayoutId id="2147484209" r:id="rId9"/>
    <p:sldLayoutId id="2147484210" r:id="rId10"/>
    <p:sldLayoutId id="2147484211" r:id="rId11"/>
  </p:sldLayoutIdLst>
  <p:transition>
    <p:wipe dir="d"/>
  </p:transition>
  <p:hf hdr="0" ftr="0" dt="0"/>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0" fontAlgn="base" hangingPunct="0">
        <a:spcBef>
          <a:spcPct val="0"/>
        </a:spcBef>
        <a:spcAft>
          <a:spcPct val="0"/>
        </a:spcAft>
        <a:defRPr sz="4400">
          <a:solidFill>
            <a:schemeClr val="tx1"/>
          </a:solidFill>
          <a:latin typeface="Calibri" pitchFamily="34" charset="0"/>
        </a:defRPr>
      </a:lvl6pPr>
      <a:lvl7pPr marL="914400" algn="ctr" rtl="0" eaLnBrk="0" fontAlgn="base" hangingPunct="0">
        <a:spcBef>
          <a:spcPct val="0"/>
        </a:spcBef>
        <a:spcAft>
          <a:spcPct val="0"/>
        </a:spcAft>
        <a:defRPr sz="4400">
          <a:solidFill>
            <a:schemeClr val="tx1"/>
          </a:solidFill>
          <a:latin typeface="Calibri" pitchFamily="34" charset="0"/>
        </a:defRPr>
      </a:lvl7pPr>
      <a:lvl8pPr marL="1371600" algn="ctr" rtl="0" eaLnBrk="0" fontAlgn="base" hangingPunct="0">
        <a:spcBef>
          <a:spcPct val="0"/>
        </a:spcBef>
        <a:spcAft>
          <a:spcPct val="0"/>
        </a:spcAft>
        <a:defRPr sz="4400">
          <a:solidFill>
            <a:schemeClr val="tx1"/>
          </a:solidFill>
          <a:latin typeface="Calibri" pitchFamily="34" charset="0"/>
        </a:defRPr>
      </a:lvl8pPr>
      <a:lvl9pPr marL="1828800" algn="ctr" rtl="0" eaLnBrk="0" fontAlgn="base" hangingPunct="0">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5" name="Group 5"/>
          <p:cNvGrpSpPr>
            <a:grpSpLocks/>
          </p:cNvGrpSpPr>
          <p:nvPr/>
        </p:nvGrpSpPr>
        <p:grpSpPr bwMode="auto">
          <a:xfrm>
            <a:off x="191344" y="934689"/>
            <a:ext cx="12000656" cy="501766"/>
            <a:chOff x="179388" y="981075"/>
            <a:chExt cx="6192837" cy="46038"/>
          </a:xfrm>
        </p:grpSpPr>
        <p:sp>
          <p:nvSpPr>
            <p:cNvPr id="3088" name="object 5"/>
            <p:cNvSpPr>
              <a:spLocks noChangeArrowheads="1"/>
            </p:cNvSpPr>
            <p:nvPr/>
          </p:nvSpPr>
          <p:spPr bwMode="auto">
            <a:xfrm>
              <a:off x="2268538" y="981075"/>
              <a:ext cx="2119312" cy="0"/>
            </a:xfrm>
            <a:custGeom>
              <a:avLst/>
              <a:gdLst>
                <a:gd name="T0" fmla="*/ 13418 w 2331719"/>
                <a:gd name="T1" fmla="*/ 0 w 2331719"/>
                <a:gd name="T2" fmla="*/ 0 60000 65536"/>
                <a:gd name="T3" fmla="*/ 0 60000 65536"/>
                <a:gd name="T4" fmla="*/ 0 w 2331719"/>
                <a:gd name="T5" fmla="*/ 2331719 w 2331719"/>
              </a:gdLst>
              <a:ahLst/>
              <a:cxnLst>
                <a:cxn ang="T2">
                  <a:pos x="T0" y="0"/>
                </a:cxn>
                <a:cxn ang="T3">
                  <a:pos x="T1" y="0"/>
                </a:cxn>
              </a:cxnLst>
              <a:rect l="T4" t="0" r="T5" b="0"/>
              <a:pathLst>
                <a:path w="2331719">
                  <a:moveTo>
                    <a:pt x="2331719" y="0"/>
                  </a:moveTo>
                  <a:lnTo>
                    <a:pt x="0" y="0"/>
                  </a:lnTo>
                </a:path>
              </a:pathLst>
            </a:custGeom>
            <a:noFill/>
            <a:ln w="50037">
              <a:solidFill>
                <a:srgbClr val="75C1E5"/>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dirty="0"/>
            </a:p>
          </p:txBody>
        </p:sp>
        <p:sp>
          <p:nvSpPr>
            <p:cNvPr id="3089" name="object 6"/>
            <p:cNvSpPr>
              <a:spLocks noChangeArrowheads="1"/>
            </p:cNvSpPr>
            <p:nvPr/>
          </p:nvSpPr>
          <p:spPr bwMode="auto">
            <a:xfrm>
              <a:off x="179388" y="981075"/>
              <a:ext cx="2147887" cy="0"/>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noFill/>
            <a:ln w="50037">
              <a:solidFill>
                <a:srgbClr val="FCAF1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dirty="0"/>
            </a:p>
          </p:txBody>
        </p:sp>
        <p:sp>
          <p:nvSpPr>
            <p:cNvPr id="3090" name="object 7"/>
            <p:cNvSpPr>
              <a:spLocks noChangeArrowheads="1"/>
            </p:cNvSpPr>
            <p:nvPr/>
          </p:nvSpPr>
          <p:spPr bwMode="auto">
            <a:xfrm>
              <a:off x="4356100" y="981075"/>
              <a:ext cx="2016125" cy="46038"/>
            </a:xfrm>
            <a:custGeom>
              <a:avLst/>
              <a:gdLst>
                <a:gd name="T0" fmla="*/ 970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dirty="0"/>
            </a:p>
          </p:txBody>
        </p:sp>
      </p:grpSp>
      <p:sp>
        <p:nvSpPr>
          <p:cNvPr id="3076" name="Slide Number Placeholder 14"/>
          <p:cNvSpPr txBox="1">
            <a:spLocks noGrp="1" noChangeArrowheads="1"/>
          </p:cNvSpPr>
          <p:nvPr/>
        </p:nvSpPr>
        <p:spPr bwMode="auto">
          <a:xfrm>
            <a:off x="8462963" y="6492876"/>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 typeface="Arial" panose="020B0604020202020204" pitchFamily="34" charset="0"/>
              <a:buNone/>
            </a:pPr>
            <a:endParaRPr lang="en-IN" altLang="en-US" sz="2400" b="1" dirty="0">
              <a:latin typeface="Cambria" panose="02040503050406030204" pitchFamily="18" charset="0"/>
              <a:cs typeface="Arial" panose="020B0604020202020204" pitchFamily="34" charset="0"/>
            </a:endParaRPr>
          </a:p>
        </p:txBody>
      </p:sp>
      <p:sp>
        <p:nvSpPr>
          <p:cNvPr id="3081" name="Rectangle 23"/>
          <p:cNvSpPr>
            <a:spLocks noChangeArrowheads="1"/>
          </p:cNvSpPr>
          <p:nvPr/>
        </p:nvSpPr>
        <p:spPr bwMode="auto">
          <a:xfrm>
            <a:off x="3959225" y="5786439"/>
            <a:ext cx="261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 typeface="Arial" panose="020B0604020202020204" pitchFamily="34" charset="0"/>
              <a:buNone/>
            </a:pPr>
            <a:r>
              <a:rPr lang="en-US" altLang="en-US" sz="2800" b="1">
                <a:solidFill>
                  <a:srgbClr val="FF0000"/>
                </a:solidFill>
                <a:latin typeface="Cambria" panose="02040503050406030204" pitchFamily="18" charset="0"/>
                <a:cs typeface="Arial" panose="020B0604020202020204" pitchFamily="34" charset="0"/>
              </a:rPr>
              <a:t> </a:t>
            </a:r>
            <a:endParaRPr lang="en-US" altLang="en-US" sz="2800">
              <a:latin typeface="Cambria" panose="02040503050406030204" pitchFamily="18" charset="0"/>
              <a:cs typeface="Arial" panose="020B0604020202020204" pitchFamily="34" charset="0"/>
            </a:endParaRPr>
          </a:p>
        </p:txBody>
      </p:sp>
      <p:pic>
        <p:nvPicPr>
          <p:cNvPr id="18" name="Picture 17" descr="C:\Users\shashib\Desktop\MUJ logo.png"/>
          <p:cNvPicPr/>
          <p:nvPr/>
        </p:nvPicPr>
        <p:blipFill>
          <a:blip r:embed="rId3">
            <a:extLst>
              <a:ext uri="{28A0092B-C50C-407E-A947-70E740481C1C}">
                <a14:useLocalDpi xmlns:a14="http://schemas.microsoft.com/office/drawing/2010/main" val="0"/>
              </a:ext>
            </a:extLst>
          </a:blip>
          <a:srcRect/>
          <a:stretch>
            <a:fillRect/>
          </a:stretch>
        </p:blipFill>
        <p:spPr bwMode="auto">
          <a:xfrm>
            <a:off x="80148" y="6160168"/>
            <a:ext cx="3642765" cy="650207"/>
          </a:xfrm>
          <a:prstGeom prst="rect">
            <a:avLst/>
          </a:prstGeom>
          <a:noFill/>
          <a:ln>
            <a:noFill/>
          </a:ln>
        </p:spPr>
      </p:pic>
      <p:sp>
        <p:nvSpPr>
          <p:cNvPr id="4" name="Slide Number Placeholder 3"/>
          <p:cNvSpPr>
            <a:spLocks noGrp="1"/>
          </p:cNvSpPr>
          <p:nvPr>
            <p:ph type="sldNum" sz="quarter" idx="12"/>
          </p:nvPr>
        </p:nvSpPr>
        <p:spPr/>
        <p:txBody>
          <a:bodyPr/>
          <a:lstStyle/>
          <a:p>
            <a:pPr>
              <a:defRPr/>
            </a:pPr>
            <a:fld id="{C92DB669-6FA0-4CF8-BF90-A0F226DEA8C9}" type="slidenum">
              <a:rPr lang="en-IN" altLang="en-US" smtClean="0"/>
              <a:pPr>
                <a:defRPr/>
              </a:pPr>
              <a:t>1</a:t>
            </a:fld>
            <a:endParaRPr lang="en-IN" altLang="en-US" dirty="0"/>
          </a:p>
        </p:txBody>
      </p:sp>
      <p:pic>
        <p:nvPicPr>
          <p:cNvPr id="5" name="Picture 4"/>
          <p:cNvPicPr>
            <a:picLocks noChangeAspect="1"/>
          </p:cNvPicPr>
          <p:nvPr/>
        </p:nvPicPr>
        <p:blipFill>
          <a:blip r:embed="rId4"/>
          <a:stretch>
            <a:fillRect/>
          </a:stretch>
        </p:blipFill>
        <p:spPr>
          <a:xfrm>
            <a:off x="6280489" y="6414084"/>
            <a:ext cx="172267" cy="196821"/>
          </a:xfrm>
          <a:prstGeom prst="rect">
            <a:avLst/>
          </a:prstGeom>
        </p:spPr>
      </p:pic>
      <p:sp>
        <p:nvSpPr>
          <p:cNvPr id="21" name="TextBox 2"/>
          <p:cNvSpPr txBox="1">
            <a:spLocks noChangeArrowheads="1"/>
          </p:cNvSpPr>
          <p:nvPr/>
        </p:nvSpPr>
        <p:spPr bwMode="auto">
          <a:xfrm>
            <a:off x="0" y="141896"/>
            <a:ext cx="12192000" cy="584775"/>
          </a:xfrm>
          <a:prstGeom prst="rect">
            <a:avLst/>
          </a:prstGeom>
          <a:solidFill>
            <a:srgbClr val="002060"/>
          </a:solidFill>
          <a:ln>
            <a:noFill/>
          </a:ln>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b="1" dirty="0">
                <a:solidFill>
                  <a:schemeClr val="bg1"/>
                </a:solidFill>
                <a:latin typeface="Cambria" panose="02040503050406030204" pitchFamily="18" charset="0"/>
                <a:ea typeface="Cambria" panose="02040503050406030204" pitchFamily="18" charset="0"/>
              </a:rPr>
              <a:t>Engineering Economics| ME 2001 | 3 Credits | 3 0 0 3</a:t>
            </a:r>
            <a:endParaRPr lang="en-US" altLang="en-US" sz="4000" b="1" dirty="0">
              <a:solidFill>
                <a:schemeClr val="bg1"/>
              </a:solidFill>
              <a:latin typeface="Cambria" panose="02040503050406030204" pitchFamily="18" charset="0"/>
              <a:ea typeface="Cambria" panose="02040503050406030204" pitchFamily="18" charset="0"/>
            </a:endParaRPr>
          </a:p>
        </p:txBody>
      </p:sp>
      <p:sp>
        <p:nvSpPr>
          <p:cNvPr id="19" name="TextBox 2"/>
          <p:cNvSpPr txBox="1">
            <a:spLocks noChangeArrowheads="1"/>
          </p:cNvSpPr>
          <p:nvPr/>
        </p:nvSpPr>
        <p:spPr bwMode="auto">
          <a:xfrm>
            <a:off x="0" y="1762794"/>
            <a:ext cx="12192000" cy="1938992"/>
          </a:xfrm>
          <a:prstGeom prst="rect">
            <a:avLst/>
          </a:prstGeom>
          <a:solidFill>
            <a:srgbClr val="FFC000"/>
          </a:solidFill>
          <a:ln>
            <a:noFill/>
          </a:ln>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4000" b="1" dirty="0">
              <a:solidFill>
                <a:srgbClr val="0000FF"/>
              </a:solidFill>
              <a:latin typeface="Cambria" panose="02040503050406030204" pitchFamily="18" charset="0"/>
            </a:endParaRPr>
          </a:p>
          <a:p>
            <a:pPr algn="ctr">
              <a:spcBef>
                <a:spcPct val="0"/>
              </a:spcBef>
              <a:buFontTx/>
              <a:buNone/>
            </a:pPr>
            <a:r>
              <a:rPr lang="en-US" altLang="en-US" sz="4000" b="1" dirty="0">
                <a:solidFill>
                  <a:srgbClr val="0000FF"/>
                </a:solidFill>
                <a:latin typeface="Cambria" panose="02040503050406030204" pitchFamily="18" charset="0"/>
              </a:rPr>
              <a:t>Theory of demand and supply analysis</a:t>
            </a:r>
          </a:p>
          <a:p>
            <a:pPr algn="ctr">
              <a:spcBef>
                <a:spcPct val="0"/>
              </a:spcBef>
              <a:buFontTx/>
              <a:buNone/>
            </a:pPr>
            <a:endParaRPr lang="en-US" altLang="en-US" sz="4000" b="1" dirty="0">
              <a:solidFill>
                <a:srgbClr val="0000FF"/>
              </a:solidFill>
              <a:latin typeface="Cambria" panose="02040503050406030204" pitchFamily="18" charset="0"/>
            </a:endParaRPr>
          </a:p>
        </p:txBody>
      </p:sp>
      <p:grpSp>
        <p:nvGrpSpPr>
          <p:cNvPr id="20" name="Group 19"/>
          <p:cNvGrpSpPr/>
          <p:nvPr/>
        </p:nvGrpSpPr>
        <p:grpSpPr>
          <a:xfrm>
            <a:off x="4367808" y="1124744"/>
            <a:ext cx="2787289" cy="638050"/>
            <a:chOff x="6397308" y="2179588"/>
            <a:chExt cx="2118193" cy="638050"/>
          </a:xfrm>
        </p:grpSpPr>
        <p:sp>
          <p:nvSpPr>
            <p:cNvPr id="22" name="Rectangle 21"/>
            <p:cNvSpPr/>
            <p:nvPr/>
          </p:nvSpPr>
          <p:spPr bwMode="auto">
            <a:xfrm>
              <a:off x="6423868" y="2204863"/>
              <a:ext cx="1394422" cy="612775"/>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23" name="Rectangle 22"/>
            <p:cNvSpPr/>
            <p:nvPr/>
          </p:nvSpPr>
          <p:spPr bwMode="auto">
            <a:xfrm>
              <a:off x="7818290" y="2204863"/>
              <a:ext cx="697211" cy="612775"/>
            </a:xfrm>
            <a:prstGeom prst="rect">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24" name="TextBox 23"/>
            <p:cNvSpPr txBox="1"/>
            <p:nvPr/>
          </p:nvSpPr>
          <p:spPr>
            <a:xfrm flipH="1">
              <a:off x="6397308" y="2179588"/>
              <a:ext cx="2087562" cy="584775"/>
            </a:xfrm>
            <a:prstGeom prst="rect">
              <a:avLst/>
            </a:prstGeom>
            <a:noFill/>
            <a:ln>
              <a:noFill/>
            </a:ln>
          </p:spPr>
          <p:txBody>
            <a:bodyPr wrap="square" rtlCol="0">
              <a:spAutoFit/>
            </a:bodyPr>
            <a:lstStyle/>
            <a:p>
              <a:r>
                <a:rPr lang="en-US" sz="3200" b="1" dirty="0">
                  <a:solidFill>
                    <a:schemeClr val="bg1"/>
                  </a:solidFill>
                  <a:latin typeface="Cambria" panose="02040503050406030204" pitchFamily="18" charset="0"/>
                  <a:ea typeface="Cambria" panose="02040503050406030204" pitchFamily="18" charset="0"/>
                </a:rPr>
                <a:t>  Lecture      3</a:t>
              </a:r>
              <a:endParaRPr lang="en-US" b="1" dirty="0">
                <a:solidFill>
                  <a:schemeClr val="bg1"/>
                </a:solidFill>
                <a:latin typeface="Cambria" panose="02040503050406030204" pitchFamily="18" charset="0"/>
                <a:ea typeface="Cambria" panose="02040503050406030204" pitchFamily="18" charset="0"/>
              </a:endParaRPr>
            </a:p>
          </p:txBody>
        </p:sp>
      </p:grpSp>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191344" y="28522"/>
            <a:ext cx="91704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dirty="0">
                <a:solidFill>
                  <a:srgbClr val="0000FF"/>
                </a:solidFill>
                <a:latin typeface="Cambria" panose="02040503050406030204" pitchFamily="18" charset="0"/>
              </a:rPr>
              <a:t>Law of Demand</a:t>
            </a:r>
          </a:p>
        </p:txBody>
      </p:sp>
      <p:grpSp>
        <p:nvGrpSpPr>
          <p:cNvPr id="22" name="Group 21"/>
          <p:cNvGrpSpPr/>
          <p:nvPr/>
        </p:nvGrpSpPr>
        <p:grpSpPr>
          <a:xfrm>
            <a:off x="10059045" y="225264"/>
            <a:ext cx="2118193" cy="504265"/>
            <a:chOff x="6397308" y="2204863"/>
            <a:chExt cx="2118193" cy="612775"/>
          </a:xfrm>
        </p:grpSpPr>
        <p:sp>
          <p:nvSpPr>
            <p:cNvPr id="30" name="Rectangle 29"/>
            <p:cNvSpPr/>
            <p:nvPr/>
          </p:nvSpPr>
          <p:spPr bwMode="auto">
            <a:xfrm>
              <a:off x="6423868" y="2204863"/>
              <a:ext cx="1394422" cy="612775"/>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1" name="Rectangle 30"/>
            <p:cNvSpPr/>
            <p:nvPr/>
          </p:nvSpPr>
          <p:spPr bwMode="auto">
            <a:xfrm>
              <a:off x="7818290" y="2204863"/>
              <a:ext cx="697211" cy="612775"/>
            </a:xfrm>
            <a:prstGeom prst="rect">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2" name="TextBox 31"/>
            <p:cNvSpPr txBox="1"/>
            <p:nvPr/>
          </p:nvSpPr>
          <p:spPr>
            <a:xfrm flipH="1">
              <a:off x="6397308" y="2226917"/>
              <a:ext cx="2087562" cy="561008"/>
            </a:xfrm>
            <a:prstGeom prst="rect">
              <a:avLst/>
            </a:prstGeom>
            <a:noFill/>
            <a:ln>
              <a:noFill/>
            </a:ln>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  Lecture      2</a:t>
              </a:r>
              <a:endParaRPr lang="en-US" sz="1400" b="1" dirty="0">
                <a:solidFill>
                  <a:schemeClr val="bg1"/>
                </a:solidFill>
                <a:latin typeface="Cambria" panose="02040503050406030204" pitchFamily="18" charset="0"/>
                <a:ea typeface="Cambria" panose="02040503050406030204" pitchFamily="18" charset="0"/>
              </a:endParaRPr>
            </a:p>
          </p:txBody>
        </p:sp>
      </p:grpSp>
      <p:grpSp>
        <p:nvGrpSpPr>
          <p:cNvPr id="39" name="Group 38"/>
          <p:cNvGrpSpPr/>
          <p:nvPr/>
        </p:nvGrpSpPr>
        <p:grpSpPr>
          <a:xfrm>
            <a:off x="191344" y="692696"/>
            <a:ext cx="9882463" cy="299761"/>
            <a:chOff x="179388" y="928688"/>
            <a:chExt cx="6607175" cy="83096"/>
          </a:xfrm>
        </p:grpSpPr>
        <p:sp>
          <p:nvSpPr>
            <p:cNvPr id="40"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CC0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41"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C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3" name="Group 22"/>
          <p:cNvGrpSpPr/>
          <p:nvPr/>
        </p:nvGrpSpPr>
        <p:grpSpPr>
          <a:xfrm>
            <a:off x="1991544" y="6552931"/>
            <a:ext cx="10187291" cy="260445"/>
            <a:chOff x="179388" y="928688"/>
            <a:chExt cx="6607175" cy="83096"/>
          </a:xfrm>
        </p:grpSpPr>
        <p:sp>
          <p:nvSpPr>
            <p:cNvPr id="24"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5"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7" name="Slide Number Placeholder 6"/>
          <p:cNvSpPr>
            <a:spLocks noGrp="1"/>
          </p:cNvSpPr>
          <p:nvPr>
            <p:ph type="sldNum" sz="quarter" idx="12"/>
          </p:nvPr>
        </p:nvSpPr>
        <p:spPr>
          <a:xfrm>
            <a:off x="8737600" y="6421007"/>
            <a:ext cx="2844800" cy="300469"/>
          </a:xfrm>
        </p:spPr>
        <p:txBody>
          <a:bodyPr/>
          <a:lstStyle/>
          <a:p>
            <a:pPr>
              <a:defRPr/>
            </a:pPr>
            <a:fld id="{C92DB669-6FA0-4CF8-BF90-A0F226DEA8C9}" type="slidenum">
              <a:rPr lang="en-IN" altLang="en-US" smtClean="0"/>
              <a:pPr>
                <a:defRPr/>
              </a:pPr>
              <a:t>2</a:t>
            </a:fld>
            <a:endParaRPr lang="en-IN" altLang="en-US"/>
          </a:p>
        </p:txBody>
      </p:sp>
      <p:sp>
        <p:nvSpPr>
          <p:cNvPr id="5" name="Rectangle 4"/>
          <p:cNvSpPr/>
          <p:nvPr/>
        </p:nvSpPr>
        <p:spPr>
          <a:xfrm>
            <a:off x="696888" y="848906"/>
            <a:ext cx="10870232" cy="707886"/>
          </a:xfrm>
          <a:prstGeom prst="rect">
            <a:avLst/>
          </a:prstGeom>
          <a:solidFill>
            <a:srgbClr val="CCFF99"/>
          </a:solidFill>
        </p:spPr>
        <p:txBody>
          <a:bodyPr wrap="square">
            <a:spAutoFit/>
          </a:bodyPr>
          <a:lstStyle/>
          <a:p>
            <a:pPr marL="400050" indent="-400050">
              <a:buFont typeface="Courier New" panose="02070309020205020404" pitchFamily="49" charset="0"/>
              <a:buChar char="o"/>
            </a:pPr>
            <a:r>
              <a:rPr lang="en-US" sz="2000" b="1" dirty="0">
                <a:latin typeface="Cambria" panose="02040503050406030204" pitchFamily="18" charset="0"/>
                <a:ea typeface="Cambria" panose="02040503050406030204" pitchFamily="18" charset="0"/>
              </a:rPr>
              <a:t>The inverse relationship between the quantity of a commodity and its price, given all other factors that influence the demand is called </a:t>
            </a:r>
            <a:r>
              <a:rPr lang="en-US" sz="2000" b="1" dirty="0">
                <a:solidFill>
                  <a:srgbClr val="FF0000"/>
                </a:solidFill>
                <a:latin typeface="Cambria" panose="02040503050406030204" pitchFamily="18" charset="0"/>
                <a:ea typeface="Cambria" panose="02040503050406030204" pitchFamily="18" charset="0"/>
              </a:rPr>
              <a:t>‘law of demand’.</a:t>
            </a:r>
          </a:p>
        </p:txBody>
      </p:sp>
      <p:sp>
        <p:nvSpPr>
          <p:cNvPr id="18" name="Rectangle 17"/>
          <p:cNvSpPr/>
          <p:nvPr/>
        </p:nvSpPr>
        <p:spPr>
          <a:xfrm>
            <a:off x="696888" y="1700808"/>
            <a:ext cx="10870232" cy="707886"/>
          </a:xfrm>
          <a:prstGeom prst="rect">
            <a:avLst/>
          </a:prstGeom>
          <a:solidFill>
            <a:srgbClr val="FBFBA7"/>
          </a:solidFill>
        </p:spPr>
        <p:txBody>
          <a:bodyPr wrap="square">
            <a:spAutoFit/>
          </a:bodyPr>
          <a:lstStyle/>
          <a:p>
            <a:pPr marL="400050" indent="-400050">
              <a:buFont typeface="Courier New" panose="02070309020205020404" pitchFamily="49" charset="0"/>
              <a:buChar char="o"/>
            </a:pPr>
            <a:r>
              <a:rPr lang="en-US" sz="2000" b="1" dirty="0">
                <a:latin typeface="Cambria" panose="02040503050406030204" pitchFamily="18" charset="0"/>
                <a:ea typeface="Cambria" panose="02040503050406030204" pitchFamily="18" charset="0"/>
              </a:rPr>
              <a:t>It gives us a demand curve that slopes downwards to the right. We can explain this idea with help of a demand schedule</a:t>
            </a:r>
            <a:endParaRPr lang="en-US" sz="2000" b="1" dirty="0">
              <a:solidFill>
                <a:srgbClr val="FF0000"/>
              </a:solidFill>
              <a:latin typeface="Cambria" panose="02040503050406030204" pitchFamily="18" charset="0"/>
              <a:ea typeface="Cambria" panose="020405030504060302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433242173"/>
              </p:ext>
            </p:extLst>
          </p:nvPr>
        </p:nvGraphicFramePr>
        <p:xfrm>
          <a:off x="6541071" y="4406588"/>
          <a:ext cx="5112568" cy="2397760"/>
        </p:xfrm>
        <a:graphic>
          <a:graphicData uri="http://schemas.openxmlformats.org/drawingml/2006/table">
            <a:tbl>
              <a:tblPr firstRow="1" bandRow="1">
                <a:tableStyleId>{85BE263C-DBD7-4A20-BB59-AAB30ACAA65A}</a:tableStyleId>
              </a:tblPr>
              <a:tblGrid>
                <a:gridCol w="2274415">
                  <a:extLst>
                    <a:ext uri="{9D8B030D-6E8A-4147-A177-3AD203B41FA5}">
                      <a16:colId xmlns:a16="http://schemas.microsoft.com/office/drawing/2014/main" val="2283357133"/>
                    </a:ext>
                  </a:extLst>
                </a:gridCol>
                <a:gridCol w="2838153">
                  <a:extLst>
                    <a:ext uri="{9D8B030D-6E8A-4147-A177-3AD203B41FA5}">
                      <a16:colId xmlns:a16="http://schemas.microsoft.com/office/drawing/2014/main" val="1606284497"/>
                    </a:ext>
                  </a:extLst>
                </a:gridCol>
              </a:tblGrid>
              <a:tr h="370840">
                <a:tc>
                  <a:txBody>
                    <a:bodyPr/>
                    <a:lstStyle/>
                    <a:p>
                      <a:pPr algn="ctr"/>
                      <a:r>
                        <a:rPr lang="en-US" sz="1800" u="none" strike="noStrike" kern="1200" baseline="0" dirty="0"/>
                        <a:t>Price of Apple per Kg.</a:t>
                      </a:r>
                    </a:p>
                    <a:p>
                      <a:pPr algn="ctr"/>
                      <a:r>
                        <a:rPr lang="en-US" sz="1800" u="none" strike="noStrike" kern="1200" baseline="0" dirty="0"/>
                        <a:t>(in </a:t>
                      </a:r>
                      <a:r>
                        <a:rPr lang="en-US" sz="1800" u="none" strike="noStrike" kern="1200" baseline="0" dirty="0" err="1"/>
                        <a:t>Rs</a:t>
                      </a:r>
                      <a:r>
                        <a:rPr lang="en-US" sz="1800" u="none" strike="noStrike" kern="1200" baseline="0" dirty="0"/>
                        <a:t>.)</a:t>
                      </a:r>
                      <a:endParaRPr lang="en-US" dirty="0"/>
                    </a:p>
                  </a:txBody>
                  <a:tcPr/>
                </a:tc>
                <a:tc>
                  <a:txBody>
                    <a:bodyPr/>
                    <a:lstStyle/>
                    <a:p>
                      <a:pPr algn="ctr"/>
                      <a:r>
                        <a:rPr lang="en-US" sz="1800" u="none" strike="noStrike" kern="1200" baseline="0" dirty="0"/>
                        <a:t>Quantity Demanded of</a:t>
                      </a:r>
                    </a:p>
                    <a:p>
                      <a:pPr algn="ctr"/>
                      <a:r>
                        <a:rPr lang="en-US" sz="1800" u="none" strike="noStrike" kern="1200" baseline="0" dirty="0"/>
                        <a:t>Apples</a:t>
                      </a:r>
                    </a:p>
                    <a:p>
                      <a:pPr algn="ctr"/>
                      <a:r>
                        <a:rPr lang="en-US" sz="1800" u="none" strike="noStrike" kern="1200" baseline="0" dirty="0"/>
                        <a:t>(in Kg. per week)</a:t>
                      </a:r>
                      <a:endParaRPr lang="en-US" dirty="0"/>
                    </a:p>
                  </a:txBody>
                  <a:tcPr/>
                </a:tc>
                <a:extLst>
                  <a:ext uri="{0D108BD9-81ED-4DB2-BD59-A6C34878D82A}">
                    <a16:rowId xmlns:a16="http://schemas.microsoft.com/office/drawing/2014/main" val="1317041483"/>
                  </a:ext>
                </a:extLst>
              </a:tr>
              <a:tr h="370840">
                <a:tc>
                  <a:txBody>
                    <a:bodyPr/>
                    <a:lstStyle/>
                    <a:p>
                      <a:pPr algn="ctr"/>
                      <a:r>
                        <a:rPr lang="en-US" sz="1800" u="none" strike="noStrike" kern="1200" baseline="0" dirty="0"/>
                        <a:t>100</a:t>
                      </a:r>
                      <a:endParaRPr lang="en-US" sz="1800" b="0" i="0" u="none" strike="noStrike" kern="1200" baseline="0" dirty="0">
                        <a:solidFill>
                          <a:schemeClr val="dk1"/>
                        </a:solidFill>
                        <a:latin typeface="+mn-lt"/>
                        <a:ea typeface="+mn-ea"/>
                        <a:cs typeface="+mn-cs"/>
                      </a:endParaRPr>
                    </a:p>
                  </a:txBody>
                  <a:tcPr/>
                </a:tc>
                <a:tc>
                  <a:txBody>
                    <a:bodyPr/>
                    <a:lstStyle/>
                    <a:p>
                      <a:pPr algn="ctr"/>
                      <a:r>
                        <a:rPr lang="en-US" dirty="0"/>
                        <a:t>15</a:t>
                      </a:r>
                    </a:p>
                  </a:txBody>
                  <a:tcPr/>
                </a:tc>
                <a:extLst>
                  <a:ext uri="{0D108BD9-81ED-4DB2-BD59-A6C34878D82A}">
                    <a16:rowId xmlns:a16="http://schemas.microsoft.com/office/drawing/2014/main" val="1234399513"/>
                  </a:ext>
                </a:extLst>
              </a:tr>
              <a:tr h="370840">
                <a:tc>
                  <a:txBody>
                    <a:bodyPr/>
                    <a:lstStyle/>
                    <a:p>
                      <a:pPr algn="ctr"/>
                      <a:r>
                        <a:rPr lang="en-US" sz="1800" u="none" strike="noStrike" kern="1200" baseline="0" dirty="0"/>
                        <a:t>200</a:t>
                      </a:r>
                      <a:endParaRPr lang="en-US" sz="1800" b="0" i="0" u="none" strike="noStrike" kern="1200" baseline="0" dirty="0">
                        <a:solidFill>
                          <a:schemeClr val="dk1"/>
                        </a:solidFill>
                        <a:latin typeface="+mn-lt"/>
                        <a:ea typeface="+mn-ea"/>
                        <a:cs typeface="+mn-cs"/>
                      </a:endParaRPr>
                    </a:p>
                  </a:txBody>
                  <a:tcPr/>
                </a:tc>
                <a:tc>
                  <a:txBody>
                    <a:bodyPr/>
                    <a:lstStyle/>
                    <a:p>
                      <a:pPr algn="ctr"/>
                      <a:r>
                        <a:rPr lang="en-US" dirty="0"/>
                        <a:t>12</a:t>
                      </a:r>
                    </a:p>
                  </a:txBody>
                  <a:tcPr/>
                </a:tc>
                <a:extLst>
                  <a:ext uri="{0D108BD9-81ED-4DB2-BD59-A6C34878D82A}">
                    <a16:rowId xmlns:a16="http://schemas.microsoft.com/office/drawing/2014/main" val="3413561366"/>
                  </a:ext>
                </a:extLst>
              </a:tr>
              <a:tr h="370840">
                <a:tc>
                  <a:txBody>
                    <a:bodyPr/>
                    <a:lstStyle/>
                    <a:p>
                      <a:pPr algn="ctr"/>
                      <a:r>
                        <a:rPr lang="en-US" sz="1800" u="none" strike="noStrike" kern="1200" baseline="0" dirty="0"/>
                        <a:t>300</a:t>
                      </a:r>
                      <a:endParaRPr lang="en-US" sz="1800" b="0" i="0" u="none" strike="noStrike" kern="1200" baseline="0" dirty="0">
                        <a:solidFill>
                          <a:schemeClr val="dk1"/>
                        </a:solidFill>
                        <a:latin typeface="+mn-lt"/>
                        <a:ea typeface="+mn-ea"/>
                        <a:cs typeface="+mn-cs"/>
                      </a:endParaRPr>
                    </a:p>
                  </a:txBody>
                  <a:tcPr/>
                </a:tc>
                <a:tc>
                  <a:txBody>
                    <a:bodyPr/>
                    <a:lstStyle/>
                    <a:p>
                      <a:pPr algn="ctr"/>
                      <a:r>
                        <a:rPr lang="en-US" dirty="0"/>
                        <a:t>8</a:t>
                      </a:r>
                    </a:p>
                  </a:txBody>
                  <a:tcPr/>
                </a:tc>
                <a:extLst>
                  <a:ext uri="{0D108BD9-81ED-4DB2-BD59-A6C34878D82A}">
                    <a16:rowId xmlns:a16="http://schemas.microsoft.com/office/drawing/2014/main" val="290070272"/>
                  </a:ext>
                </a:extLst>
              </a:tr>
              <a:tr h="370840">
                <a:tc>
                  <a:txBody>
                    <a:bodyPr/>
                    <a:lstStyle/>
                    <a:p>
                      <a:pPr algn="ctr"/>
                      <a:r>
                        <a:rPr lang="en-US" sz="1800" u="none" strike="noStrike" kern="1200" baseline="0" dirty="0"/>
                        <a:t>400</a:t>
                      </a:r>
                      <a:endParaRPr lang="en-US" dirty="0"/>
                    </a:p>
                  </a:txBody>
                  <a:tcPr/>
                </a:tc>
                <a:tc>
                  <a:txBody>
                    <a:bodyPr/>
                    <a:lstStyle/>
                    <a:p>
                      <a:pPr algn="ctr"/>
                      <a:r>
                        <a:rPr lang="en-US" dirty="0"/>
                        <a:t>3</a:t>
                      </a:r>
                    </a:p>
                  </a:txBody>
                  <a:tcPr/>
                </a:tc>
                <a:extLst>
                  <a:ext uri="{0D108BD9-81ED-4DB2-BD59-A6C34878D82A}">
                    <a16:rowId xmlns:a16="http://schemas.microsoft.com/office/drawing/2014/main" val="3921049008"/>
                  </a:ext>
                </a:extLst>
              </a:tr>
            </a:tbl>
          </a:graphicData>
        </a:graphic>
      </p:graphicFrame>
      <p:sp>
        <p:nvSpPr>
          <p:cNvPr id="27" name="Rectangle 26"/>
          <p:cNvSpPr/>
          <p:nvPr/>
        </p:nvSpPr>
        <p:spPr>
          <a:xfrm>
            <a:off x="6541070" y="2969657"/>
            <a:ext cx="5090441" cy="1323439"/>
          </a:xfrm>
          <a:prstGeom prst="rect">
            <a:avLst/>
          </a:prstGeom>
          <a:solidFill>
            <a:schemeClr val="accent1">
              <a:lumMod val="20000"/>
              <a:lumOff val="80000"/>
            </a:schemeClr>
          </a:solidFill>
        </p:spPr>
        <p:txBody>
          <a:bodyPr wrap="square">
            <a:spAutoFit/>
          </a:bodyPr>
          <a:lstStyle/>
          <a:p>
            <a:pPr marL="400050" indent="-400050">
              <a:buFont typeface="Courier New" panose="02070309020205020404" pitchFamily="49" charset="0"/>
              <a:buChar char="o"/>
            </a:pPr>
            <a:r>
              <a:rPr lang="en-US" sz="2000" b="1" dirty="0">
                <a:latin typeface="Cambria" panose="02040503050406030204" pitchFamily="18" charset="0"/>
                <a:ea typeface="Cambria" panose="02040503050406030204" pitchFamily="18" charset="0"/>
              </a:rPr>
              <a:t>The </a:t>
            </a:r>
            <a:r>
              <a:rPr lang="en-US" sz="2000" b="1" dirty="0">
                <a:solidFill>
                  <a:srgbClr val="FF0000"/>
                </a:solidFill>
                <a:latin typeface="Cambria" panose="02040503050406030204" pitchFamily="18" charset="0"/>
                <a:ea typeface="Cambria" panose="02040503050406030204" pitchFamily="18" charset="0"/>
              </a:rPr>
              <a:t>demand curve </a:t>
            </a:r>
            <a:r>
              <a:rPr lang="en-US" sz="2000" b="1" dirty="0">
                <a:latin typeface="Cambria" panose="02040503050406030204" pitchFamily="18" charset="0"/>
                <a:ea typeface="Cambria" panose="02040503050406030204" pitchFamily="18" charset="0"/>
              </a:rPr>
              <a:t>graphically shows the relationship between the quantity of a good that consumers are willing to buy and the price of the good.</a:t>
            </a:r>
          </a:p>
        </p:txBody>
      </p:sp>
      <p:sp>
        <p:nvSpPr>
          <p:cNvPr id="6" name="Rectangle 5"/>
          <p:cNvSpPr/>
          <p:nvPr/>
        </p:nvSpPr>
        <p:spPr>
          <a:xfrm>
            <a:off x="8400256" y="2534879"/>
            <a:ext cx="1766702" cy="369332"/>
          </a:xfrm>
          <a:prstGeom prst="rect">
            <a:avLst/>
          </a:prstGeom>
          <a:solidFill>
            <a:srgbClr val="FFFF00"/>
          </a:solidFill>
        </p:spPr>
        <p:txBody>
          <a:bodyPr wrap="none">
            <a:spAutoFit/>
          </a:bodyPr>
          <a:lstStyle/>
          <a:p>
            <a:r>
              <a:rPr lang="en-US" b="1" dirty="0">
                <a:solidFill>
                  <a:srgbClr val="FF0000"/>
                </a:solidFill>
                <a:latin typeface="Cambria" panose="02040503050406030204" pitchFamily="18" charset="0"/>
                <a:ea typeface="Cambria" panose="02040503050406030204" pitchFamily="18" charset="0"/>
              </a:rPr>
              <a:t>Demand curve </a:t>
            </a:r>
            <a:endParaRPr lang="en-US" dirty="0"/>
          </a:p>
        </p:txBody>
      </p:sp>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696888" y="2462117"/>
            <a:ext cx="5499508" cy="4351259"/>
          </a:xfrm>
          <a:prstGeom prst="rect">
            <a:avLst/>
          </a:prstGeom>
        </p:spPr>
      </p:pic>
    </p:spTree>
    <p:extLst>
      <p:ext uri="{BB962C8B-B14F-4D97-AF65-F5344CB8AC3E}">
        <p14:creationId xmlns:p14="http://schemas.microsoft.com/office/powerpoint/2010/main" val="910114704"/>
      </p:ext>
    </p:extLst>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191344" y="44624"/>
            <a:ext cx="91704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dirty="0">
                <a:solidFill>
                  <a:srgbClr val="0000FF"/>
                </a:solidFill>
                <a:latin typeface="Cambria" panose="02040503050406030204" pitchFamily="18" charset="0"/>
              </a:rPr>
              <a:t>Why does a Demand Curve Slope Downwards?</a:t>
            </a:r>
          </a:p>
        </p:txBody>
      </p:sp>
      <p:grpSp>
        <p:nvGrpSpPr>
          <p:cNvPr id="22" name="Group 21"/>
          <p:cNvGrpSpPr/>
          <p:nvPr/>
        </p:nvGrpSpPr>
        <p:grpSpPr>
          <a:xfrm>
            <a:off x="10059045" y="225264"/>
            <a:ext cx="2118193" cy="504265"/>
            <a:chOff x="6397308" y="2204863"/>
            <a:chExt cx="2118193" cy="612775"/>
          </a:xfrm>
        </p:grpSpPr>
        <p:sp>
          <p:nvSpPr>
            <p:cNvPr id="30" name="Rectangle 29"/>
            <p:cNvSpPr/>
            <p:nvPr/>
          </p:nvSpPr>
          <p:spPr bwMode="auto">
            <a:xfrm>
              <a:off x="6423868" y="2204863"/>
              <a:ext cx="1394422" cy="612775"/>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1" name="Rectangle 30"/>
            <p:cNvSpPr/>
            <p:nvPr/>
          </p:nvSpPr>
          <p:spPr bwMode="auto">
            <a:xfrm>
              <a:off x="7818290" y="2204863"/>
              <a:ext cx="697211" cy="612775"/>
            </a:xfrm>
            <a:prstGeom prst="rect">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2" name="TextBox 31"/>
            <p:cNvSpPr txBox="1"/>
            <p:nvPr/>
          </p:nvSpPr>
          <p:spPr>
            <a:xfrm flipH="1">
              <a:off x="6397308" y="2226917"/>
              <a:ext cx="2087562" cy="561008"/>
            </a:xfrm>
            <a:prstGeom prst="rect">
              <a:avLst/>
            </a:prstGeom>
            <a:noFill/>
            <a:ln>
              <a:noFill/>
            </a:ln>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  Lecture      2</a:t>
              </a:r>
              <a:endParaRPr lang="en-US" sz="1400" b="1" dirty="0">
                <a:solidFill>
                  <a:schemeClr val="bg1"/>
                </a:solidFill>
                <a:latin typeface="Cambria" panose="02040503050406030204" pitchFamily="18" charset="0"/>
                <a:ea typeface="Cambria" panose="02040503050406030204" pitchFamily="18" charset="0"/>
              </a:endParaRPr>
            </a:p>
          </p:txBody>
        </p:sp>
      </p:grpSp>
      <p:grpSp>
        <p:nvGrpSpPr>
          <p:cNvPr id="39" name="Group 38"/>
          <p:cNvGrpSpPr/>
          <p:nvPr/>
        </p:nvGrpSpPr>
        <p:grpSpPr>
          <a:xfrm>
            <a:off x="191344" y="692696"/>
            <a:ext cx="9882463" cy="299761"/>
            <a:chOff x="179388" y="928688"/>
            <a:chExt cx="6607175" cy="83096"/>
          </a:xfrm>
        </p:grpSpPr>
        <p:sp>
          <p:nvSpPr>
            <p:cNvPr id="40"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CC0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41"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C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3" name="Group 22"/>
          <p:cNvGrpSpPr/>
          <p:nvPr/>
        </p:nvGrpSpPr>
        <p:grpSpPr>
          <a:xfrm>
            <a:off x="1991544" y="6624939"/>
            <a:ext cx="10187291" cy="260445"/>
            <a:chOff x="179388" y="928688"/>
            <a:chExt cx="6607175" cy="83096"/>
          </a:xfrm>
        </p:grpSpPr>
        <p:sp>
          <p:nvSpPr>
            <p:cNvPr id="24"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5"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7" name="Slide Number Placeholder 6"/>
          <p:cNvSpPr>
            <a:spLocks noGrp="1"/>
          </p:cNvSpPr>
          <p:nvPr>
            <p:ph type="sldNum" sz="quarter" idx="12"/>
          </p:nvPr>
        </p:nvSpPr>
        <p:spPr>
          <a:xfrm>
            <a:off x="8737600" y="6421007"/>
            <a:ext cx="2844800" cy="300469"/>
          </a:xfrm>
        </p:spPr>
        <p:txBody>
          <a:bodyPr/>
          <a:lstStyle/>
          <a:p>
            <a:pPr>
              <a:defRPr/>
            </a:pPr>
            <a:fld id="{C92DB669-6FA0-4CF8-BF90-A0F226DEA8C9}" type="slidenum">
              <a:rPr lang="en-IN" altLang="en-US" smtClean="0"/>
              <a:pPr>
                <a:defRPr/>
              </a:pPr>
              <a:t>3</a:t>
            </a:fld>
            <a:endParaRPr lang="en-IN" altLang="en-US"/>
          </a:p>
        </p:txBody>
      </p:sp>
      <p:sp>
        <p:nvSpPr>
          <p:cNvPr id="5" name="Rectangle 4"/>
          <p:cNvSpPr/>
          <p:nvPr/>
        </p:nvSpPr>
        <p:spPr>
          <a:xfrm>
            <a:off x="191344" y="822191"/>
            <a:ext cx="5832648" cy="3785652"/>
          </a:xfrm>
          <a:prstGeom prst="rect">
            <a:avLst/>
          </a:prstGeom>
          <a:solidFill>
            <a:srgbClr val="CCFF99"/>
          </a:solidFill>
        </p:spPr>
        <p:txBody>
          <a:bodyPr wrap="square">
            <a:spAutoFit/>
          </a:bodyPr>
          <a:lstStyle/>
          <a:p>
            <a:pPr marL="400050" indent="-400050">
              <a:buFont typeface="Courier New" panose="02070309020205020404" pitchFamily="49" charset="0"/>
              <a:buChar char="o"/>
            </a:pPr>
            <a:r>
              <a:rPr lang="en-US" b="1" dirty="0">
                <a:solidFill>
                  <a:srgbClr val="FF0000"/>
                </a:solidFill>
              </a:rPr>
              <a:t>Substitution Effect:</a:t>
            </a:r>
            <a:r>
              <a:rPr lang="en-US" b="1" dirty="0"/>
              <a:t> </a:t>
            </a:r>
            <a:r>
              <a:rPr lang="en-US" sz="2000" b="1" dirty="0">
                <a:latin typeface="Cambria" panose="02040503050406030204" pitchFamily="18" charset="0"/>
                <a:ea typeface="Cambria" panose="02040503050406030204" pitchFamily="18" charset="0"/>
              </a:rPr>
              <a:t>Substitution effect results from a change in the relative price of a commodity.</a:t>
            </a:r>
          </a:p>
          <a:p>
            <a:pPr marL="400050" indent="-400050">
              <a:buFont typeface="Courier New" panose="02070309020205020404" pitchFamily="49" charset="0"/>
              <a:buChar char="o"/>
            </a:pPr>
            <a:r>
              <a:rPr lang="en-US" sz="2000" b="1" dirty="0">
                <a:latin typeface="Cambria" panose="02040503050406030204" pitchFamily="18" charset="0"/>
                <a:ea typeface="Cambria" panose="02040503050406030204" pitchFamily="18" charset="0"/>
              </a:rPr>
              <a:t>Suppose a Pepsi Can and a Coke Can both are priced at </a:t>
            </a:r>
            <a:r>
              <a:rPr lang="en-US" sz="2000" b="1" dirty="0" err="1">
                <a:latin typeface="Cambria" panose="02040503050406030204" pitchFamily="18" charset="0"/>
                <a:ea typeface="Cambria" panose="02040503050406030204" pitchFamily="18" charset="0"/>
              </a:rPr>
              <a:t>Rs</a:t>
            </a:r>
            <a:r>
              <a:rPr lang="en-US" sz="2000" b="1" dirty="0">
                <a:latin typeface="Cambria" panose="02040503050406030204" pitchFamily="18" charset="0"/>
                <a:ea typeface="Cambria" panose="02040503050406030204" pitchFamily="18" charset="0"/>
              </a:rPr>
              <a:t>. 90 and </a:t>
            </a:r>
            <a:r>
              <a:rPr lang="en-US" sz="2000" b="1" dirty="0" err="1">
                <a:latin typeface="Cambria" panose="02040503050406030204" pitchFamily="18" charset="0"/>
                <a:ea typeface="Cambria" panose="02040503050406030204" pitchFamily="18" charset="0"/>
              </a:rPr>
              <a:t>Rs</a:t>
            </a:r>
            <a:r>
              <a:rPr lang="en-US" sz="2000" b="1" dirty="0">
                <a:latin typeface="Cambria" panose="02040503050406030204" pitchFamily="18" charset="0"/>
                <a:ea typeface="Cambria" panose="02040503050406030204" pitchFamily="18" charset="0"/>
              </a:rPr>
              <a:t>. 20 each. If the price of Coke is raised to </a:t>
            </a:r>
            <a:r>
              <a:rPr lang="en-US" sz="2000" b="1" dirty="0" err="1">
                <a:latin typeface="Cambria" panose="02040503050406030204" pitchFamily="18" charset="0"/>
                <a:ea typeface="Cambria" panose="02040503050406030204" pitchFamily="18" charset="0"/>
              </a:rPr>
              <a:t>Rs</a:t>
            </a:r>
            <a:r>
              <a:rPr lang="en-US" sz="2000" b="1" dirty="0">
                <a:latin typeface="Cambria" panose="02040503050406030204" pitchFamily="18" charset="0"/>
                <a:ea typeface="Cambria" panose="02040503050406030204" pitchFamily="18" charset="0"/>
              </a:rPr>
              <a:t>. 25, and the price of Pepsi is not changed, Pepsi will become relatively cheaper to Coke, i.e. although the absolute price of Pepsi has not changed, the relative price of Pepsi has gone down. </a:t>
            </a:r>
          </a:p>
          <a:p>
            <a:pPr marL="400050" indent="-400050">
              <a:buFont typeface="Courier New" panose="02070309020205020404" pitchFamily="49" charset="0"/>
              <a:buChar char="o"/>
            </a:pPr>
            <a:r>
              <a:rPr lang="en-US" sz="2000" b="1" dirty="0">
                <a:latin typeface="Cambria" panose="02040503050406030204" pitchFamily="18" charset="0"/>
                <a:ea typeface="Cambria" panose="02040503050406030204" pitchFamily="18" charset="0"/>
              </a:rPr>
              <a:t>The change in the relative price of commodity causes substitution effect.</a:t>
            </a:r>
            <a:endParaRPr lang="en-US" sz="2000" b="1" dirty="0">
              <a:solidFill>
                <a:srgbClr val="FF0000"/>
              </a:solidFill>
              <a:latin typeface="Cambria" panose="02040503050406030204" pitchFamily="18" charset="0"/>
              <a:ea typeface="Cambria" panose="02040503050406030204" pitchFamily="18" charset="0"/>
            </a:endParaRPr>
          </a:p>
        </p:txBody>
      </p:sp>
      <p:sp>
        <p:nvSpPr>
          <p:cNvPr id="18" name="Rectangle 17"/>
          <p:cNvSpPr/>
          <p:nvPr/>
        </p:nvSpPr>
        <p:spPr>
          <a:xfrm>
            <a:off x="6168008" y="778908"/>
            <a:ext cx="5616624" cy="3477875"/>
          </a:xfrm>
          <a:prstGeom prst="rect">
            <a:avLst/>
          </a:prstGeom>
          <a:solidFill>
            <a:srgbClr val="FBFBA7"/>
          </a:solidFill>
        </p:spPr>
        <p:txBody>
          <a:bodyPr wrap="square">
            <a:spAutoFit/>
          </a:bodyPr>
          <a:lstStyle/>
          <a:p>
            <a:pPr marL="400050" indent="-400050">
              <a:buFont typeface="Courier New" panose="02070309020205020404" pitchFamily="49" charset="0"/>
              <a:buChar char="o"/>
            </a:pPr>
            <a:r>
              <a:rPr lang="en-US" sz="2000" b="1" dirty="0">
                <a:solidFill>
                  <a:srgbClr val="FF0000"/>
                </a:solidFill>
              </a:rPr>
              <a:t>Income Effect:</a:t>
            </a:r>
            <a:r>
              <a:rPr lang="en-US" b="1" dirty="0"/>
              <a:t> </a:t>
            </a:r>
            <a:r>
              <a:rPr lang="en-US" sz="2000" b="1" dirty="0">
                <a:latin typeface="Cambria" panose="02040503050406030204" pitchFamily="18" charset="0"/>
                <a:ea typeface="Cambria" panose="02040503050406030204" pitchFamily="18" charset="0"/>
              </a:rPr>
              <a:t>This is the effect of a change in total purchasing power of the money income of the consumer. </a:t>
            </a:r>
          </a:p>
          <a:p>
            <a:pPr marL="400050" indent="-400050">
              <a:buFont typeface="Courier New" panose="02070309020205020404" pitchFamily="49" charset="0"/>
              <a:buChar char="o"/>
            </a:pPr>
            <a:r>
              <a:rPr lang="en-US" sz="2000" b="1" dirty="0">
                <a:latin typeface="Cambria" panose="02040503050406030204" pitchFamily="18" charset="0"/>
                <a:ea typeface="Cambria" panose="02040503050406030204" pitchFamily="18" charset="0"/>
              </a:rPr>
              <a:t>As price of mango falls the purchasing power of the given money income rises, or his real income rises. Thus, he can buy more of the mangoes with the same money income. </a:t>
            </a:r>
          </a:p>
          <a:p>
            <a:pPr marL="400050" indent="-400050">
              <a:buFont typeface="Courier New" panose="02070309020205020404" pitchFamily="49" charset="0"/>
              <a:buChar char="o"/>
            </a:pPr>
            <a:r>
              <a:rPr lang="en-US" sz="2000" b="1" dirty="0">
                <a:latin typeface="Cambria" panose="02040503050406030204" pitchFamily="18" charset="0"/>
                <a:ea typeface="Cambria" panose="02040503050406030204" pitchFamily="18" charset="0"/>
              </a:rPr>
              <a:t>His demand for any other commodities may also rise. This is called the</a:t>
            </a:r>
            <a:r>
              <a:rPr lang="en-US" sz="2000" b="1" dirty="0">
                <a:solidFill>
                  <a:srgbClr val="FF0000"/>
                </a:solidFill>
                <a:latin typeface="Cambria" panose="02040503050406030204" pitchFamily="18" charset="0"/>
                <a:ea typeface="Cambria" panose="02040503050406030204" pitchFamily="18" charset="0"/>
              </a:rPr>
              <a:t> ‘income effect’.</a:t>
            </a:r>
          </a:p>
        </p:txBody>
      </p:sp>
      <p:sp>
        <p:nvSpPr>
          <p:cNvPr id="21" name="Rectangle 20"/>
          <p:cNvSpPr/>
          <p:nvPr/>
        </p:nvSpPr>
        <p:spPr>
          <a:xfrm>
            <a:off x="191344" y="4740240"/>
            <a:ext cx="5832648" cy="1785104"/>
          </a:xfrm>
          <a:prstGeom prst="rect">
            <a:avLst/>
          </a:prstGeom>
          <a:solidFill>
            <a:srgbClr val="66FFCC"/>
          </a:solidFill>
        </p:spPr>
        <p:txBody>
          <a:bodyPr wrap="square">
            <a:spAutoFit/>
          </a:bodyPr>
          <a:lstStyle/>
          <a:p>
            <a:r>
              <a:rPr lang="en-US" sz="2000" b="1" dirty="0">
                <a:solidFill>
                  <a:srgbClr val="FF0000"/>
                </a:solidFill>
              </a:rPr>
              <a:t>Price Effect:</a:t>
            </a:r>
            <a:r>
              <a:rPr lang="en-US" b="1" dirty="0"/>
              <a:t> Price Effect is the sum total of the substitution effect and income effect, i.e.</a:t>
            </a:r>
          </a:p>
          <a:p>
            <a:r>
              <a:rPr lang="en-US" b="1" dirty="0"/>
              <a:t>            PE = SE + IE</a:t>
            </a:r>
          </a:p>
          <a:p>
            <a:pPr lvl="5"/>
            <a:r>
              <a:rPr lang="en-US" b="1" dirty="0"/>
              <a:t>Where PE = Price Effect.</a:t>
            </a:r>
          </a:p>
          <a:p>
            <a:pPr lvl="5"/>
            <a:r>
              <a:rPr lang="en-US" b="1" dirty="0"/>
              <a:t>           SE = Substitution Effect</a:t>
            </a:r>
          </a:p>
          <a:p>
            <a:pPr lvl="5"/>
            <a:r>
              <a:rPr lang="en-US" b="1" dirty="0"/>
              <a:t>            IE = Income Effect</a:t>
            </a:r>
          </a:p>
        </p:txBody>
      </p:sp>
      <p:sp>
        <p:nvSpPr>
          <p:cNvPr id="26" name="Rectangle 25"/>
          <p:cNvSpPr/>
          <p:nvPr/>
        </p:nvSpPr>
        <p:spPr>
          <a:xfrm>
            <a:off x="6168008" y="4381108"/>
            <a:ext cx="5616624" cy="1508105"/>
          </a:xfrm>
          <a:prstGeom prst="rect">
            <a:avLst/>
          </a:prstGeom>
          <a:solidFill>
            <a:schemeClr val="accent5">
              <a:lumMod val="20000"/>
              <a:lumOff val="80000"/>
            </a:schemeClr>
          </a:solidFill>
        </p:spPr>
        <p:txBody>
          <a:bodyPr wrap="square">
            <a:spAutoFit/>
          </a:bodyPr>
          <a:lstStyle/>
          <a:p>
            <a:pPr marL="400050" indent="-400050">
              <a:buFont typeface="Courier New" panose="02070309020205020404" pitchFamily="49" charset="0"/>
              <a:buChar char="o"/>
            </a:pPr>
            <a:r>
              <a:rPr lang="en-US" b="1" dirty="0">
                <a:latin typeface="Cambria" panose="02040503050406030204" pitchFamily="18" charset="0"/>
                <a:ea typeface="Cambria" panose="02040503050406030204" pitchFamily="18" charset="0"/>
              </a:rPr>
              <a:t>It is important to note that substitution effect and income effect operate simultaneously with the change in the price of the commodity. </a:t>
            </a:r>
          </a:p>
          <a:p>
            <a:pPr marL="400050" indent="-400050">
              <a:buFont typeface="Courier New" panose="02070309020205020404" pitchFamily="49" charset="0"/>
              <a:buChar char="o"/>
            </a:pPr>
            <a:r>
              <a:rPr lang="en-US" b="1" dirty="0">
                <a:latin typeface="Cambria" panose="02040503050406030204" pitchFamily="18" charset="0"/>
                <a:ea typeface="Cambria" panose="02040503050406030204" pitchFamily="18" charset="0"/>
              </a:rPr>
              <a:t>‘Substitution effect’, and ‘income effect’ taken together give ‘price effect.’</a:t>
            </a:r>
            <a:endParaRPr lang="en-US" sz="20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48953829"/>
      </p:ext>
    </p:extLst>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FA41E4-FF87-113F-C30F-8A2AE4AD2855}"/>
              </a:ext>
            </a:extLst>
          </p:cNvPr>
          <p:cNvSpPr>
            <a:spLocks noGrp="1"/>
          </p:cNvSpPr>
          <p:nvPr>
            <p:ph type="sldNum" sz="quarter" idx="12"/>
          </p:nvPr>
        </p:nvSpPr>
        <p:spPr/>
        <p:txBody>
          <a:bodyPr/>
          <a:lstStyle/>
          <a:p>
            <a:pPr>
              <a:defRPr/>
            </a:pPr>
            <a:fld id="{C92DB669-6FA0-4CF8-BF90-A0F226DEA8C9}" type="slidenum">
              <a:rPr lang="en-IN" altLang="en-US" smtClean="0"/>
              <a:pPr>
                <a:defRPr/>
              </a:pPr>
              <a:t>4</a:t>
            </a:fld>
            <a:endParaRPr lang="en-IN" altLang="en-US"/>
          </a:p>
        </p:txBody>
      </p:sp>
      <p:sp>
        <p:nvSpPr>
          <p:cNvPr id="5" name="Rectangle 4">
            <a:extLst>
              <a:ext uri="{FF2B5EF4-FFF2-40B4-BE49-F238E27FC236}">
                <a16:creationId xmlns:a16="http://schemas.microsoft.com/office/drawing/2014/main" id="{49CEC4CA-8D4C-2764-26B9-E1B8556B96BA}"/>
              </a:ext>
            </a:extLst>
          </p:cNvPr>
          <p:cNvSpPr/>
          <p:nvPr/>
        </p:nvSpPr>
        <p:spPr>
          <a:xfrm>
            <a:off x="191344" y="822191"/>
            <a:ext cx="5832648" cy="1938992"/>
          </a:xfrm>
          <a:prstGeom prst="rect">
            <a:avLst/>
          </a:prstGeom>
          <a:solidFill>
            <a:srgbClr val="CCFF99"/>
          </a:solidFill>
        </p:spPr>
        <p:txBody>
          <a:bodyPr wrap="square">
            <a:spAutoFit/>
          </a:bodyPr>
          <a:lstStyle/>
          <a:p>
            <a:pPr marL="400050" indent="-400050">
              <a:buFont typeface="Courier New" panose="02070309020205020404" pitchFamily="49" charset="0"/>
              <a:buChar char="o"/>
            </a:pPr>
            <a:r>
              <a:rPr lang="en-US" sz="2000" b="1" dirty="0">
                <a:solidFill>
                  <a:srgbClr val="FF0000"/>
                </a:solidFill>
                <a:latin typeface="Cambria" panose="02040503050406030204" pitchFamily="18" charset="0"/>
                <a:ea typeface="Cambria" panose="02040503050406030204" pitchFamily="18" charset="0"/>
              </a:rPr>
              <a:t>When the demand for a commodity changes because of the change in its price, it is called ‘change in quantity demanded’. On the other hand, when the change in demand is due to the factors other than its price cause a change it is called ‘change in demand’.</a:t>
            </a:r>
          </a:p>
        </p:txBody>
      </p:sp>
      <p:sp>
        <p:nvSpPr>
          <p:cNvPr id="6" name="Rectangle 5">
            <a:extLst>
              <a:ext uri="{FF2B5EF4-FFF2-40B4-BE49-F238E27FC236}">
                <a16:creationId xmlns:a16="http://schemas.microsoft.com/office/drawing/2014/main" id="{5686823C-40D9-A0B8-8BF8-D346C1C3D613}"/>
              </a:ext>
            </a:extLst>
          </p:cNvPr>
          <p:cNvSpPr/>
          <p:nvPr/>
        </p:nvSpPr>
        <p:spPr>
          <a:xfrm>
            <a:off x="6096000" y="894787"/>
            <a:ext cx="5832648" cy="1877437"/>
          </a:xfrm>
          <a:prstGeom prst="rect">
            <a:avLst/>
          </a:prstGeom>
          <a:solidFill>
            <a:srgbClr val="66FFCC"/>
          </a:solidFill>
        </p:spPr>
        <p:txBody>
          <a:bodyPr wrap="square">
            <a:spAutoFit/>
          </a:bodyPr>
          <a:lstStyle/>
          <a:p>
            <a:r>
              <a:rPr lang="en-US" b="1" dirty="0">
                <a:solidFill>
                  <a:srgbClr val="0000FF"/>
                </a:solidFill>
              </a:rPr>
              <a:t>Change in Demand</a:t>
            </a:r>
          </a:p>
          <a:p>
            <a:pPr algn="l"/>
            <a:r>
              <a:rPr lang="en-US" sz="2000" b="1" dirty="0">
                <a:solidFill>
                  <a:srgbClr val="FF0000"/>
                </a:solidFill>
                <a:latin typeface="Cambria" panose="02040503050406030204" pitchFamily="18" charset="0"/>
                <a:ea typeface="Cambria" panose="02040503050406030204" pitchFamily="18" charset="0"/>
              </a:rPr>
              <a:t>The shift of the demand curve to the right shows ‘increase in demand’ and a movement of the demand curve to the left of the initial demand curve is a ‘decrease in demand’.</a:t>
            </a:r>
          </a:p>
          <a:p>
            <a:endParaRPr lang="en-US" b="1" dirty="0"/>
          </a:p>
        </p:txBody>
      </p:sp>
      <p:pic>
        <p:nvPicPr>
          <p:cNvPr id="9" name="Picture 8">
            <a:extLst>
              <a:ext uri="{FF2B5EF4-FFF2-40B4-BE49-F238E27FC236}">
                <a16:creationId xmlns:a16="http://schemas.microsoft.com/office/drawing/2014/main" id="{8D0E3974-B777-68B8-DB40-F572655B224F}"/>
              </a:ext>
            </a:extLst>
          </p:cNvPr>
          <p:cNvPicPr>
            <a:picLocks noChangeAspect="1"/>
          </p:cNvPicPr>
          <p:nvPr/>
        </p:nvPicPr>
        <p:blipFill>
          <a:blip r:embed="rId2"/>
          <a:stretch>
            <a:fillRect/>
          </a:stretch>
        </p:blipFill>
        <p:spPr>
          <a:xfrm>
            <a:off x="336697" y="3407514"/>
            <a:ext cx="4768074" cy="3459242"/>
          </a:xfrm>
          <a:prstGeom prst="rect">
            <a:avLst/>
          </a:prstGeom>
        </p:spPr>
      </p:pic>
      <p:sp>
        <p:nvSpPr>
          <p:cNvPr id="10" name="TextBox 1">
            <a:extLst>
              <a:ext uri="{FF2B5EF4-FFF2-40B4-BE49-F238E27FC236}">
                <a16:creationId xmlns:a16="http://schemas.microsoft.com/office/drawing/2014/main" id="{075C07D0-C74E-224F-A3CE-014D97B50B76}"/>
              </a:ext>
            </a:extLst>
          </p:cNvPr>
          <p:cNvSpPr txBox="1">
            <a:spLocks noChangeArrowheads="1"/>
          </p:cNvSpPr>
          <p:nvPr/>
        </p:nvSpPr>
        <p:spPr bwMode="auto">
          <a:xfrm>
            <a:off x="156818" y="175632"/>
            <a:ext cx="113910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dirty="0">
                <a:solidFill>
                  <a:srgbClr val="0000FF"/>
                </a:solidFill>
                <a:latin typeface="Cambria" panose="02040503050406030204" pitchFamily="18" charset="0"/>
              </a:rPr>
              <a:t>CHANGE IN QUANTITY DEMANDED Vs. CHANGE IN DEMAND</a:t>
            </a:r>
          </a:p>
        </p:txBody>
      </p:sp>
      <p:sp>
        <p:nvSpPr>
          <p:cNvPr id="12" name="TextBox 11">
            <a:extLst>
              <a:ext uri="{FF2B5EF4-FFF2-40B4-BE49-F238E27FC236}">
                <a16:creationId xmlns:a16="http://schemas.microsoft.com/office/drawing/2014/main" id="{7AFE46F1-FC54-0615-ECD8-2607D78A1F70}"/>
              </a:ext>
            </a:extLst>
          </p:cNvPr>
          <p:cNvSpPr txBox="1"/>
          <p:nvPr/>
        </p:nvSpPr>
        <p:spPr>
          <a:xfrm>
            <a:off x="216024" y="2761183"/>
            <a:ext cx="6023992" cy="646331"/>
          </a:xfrm>
          <a:prstGeom prst="rect">
            <a:avLst/>
          </a:prstGeom>
          <a:noFill/>
        </p:spPr>
        <p:txBody>
          <a:bodyPr wrap="square">
            <a:spAutoFit/>
          </a:bodyPr>
          <a:lstStyle/>
          <a:p>
            <a:r>
              <a:rPr lang="en-US" b="1" dirty="0">
                <a:solidFill>
                  <a:srgbClr val="0000FF"/>
                </a:solidFill>
              </a:rPr>
              <a:t>Expansion and Contraction in Demand (Change in quantity demanded)</a:t>
            </a:r>
            <a:endParaRPr lang="en-IN" b="1" dirty="0">
              <a:solidFill>
                <a:srgbClr val="0000FF"/>
              </a:solidFill>
            </a:endParaRPr>
          </a:p>
        </p:txBody>
      </p:sp>
      <p:pic>
        <p:nvPicPr>
          <p:cNvPr id="14" name="Picture 13">
            <a:extLst>
              <a:ext uri="{FF2B5EF4-FFF2-40B4-BE49-F238E27FC236}">
                <a16:creationId xmlns:a16="http://schemas.microsoft.com/office/drawing/2014/main" id="{0BA62CCF-BEA5-BA2D-A965-BDDE31517190}"/>
              </a:ext>
            </a:extLst>
          </p:cNvPr>
          <p:cNvPicPr>
            <a:picLocks noChangeAspect="1"/>
          </p:cNvPicPr>
          <p:nvPr/>
        </p:nvPicPr>
        <p:blipFill>
          <a:blip r:embed="rId3"/>
          <a:stretch>
            <a:fillRect/>
          </a:stretch>
        </p:blipFill>
        <p:spPr>
          <a:xfrm>
            <a:off x="6240016" y="2943097"/>
            <a:ext cx="4364811" cy="3620809"/>
          </a:xfrm>
          <a:prstGeom prst="rect">
            <a:avLst/>
          </a:prstGeom>
        </p:spPr>
      </p:pic>
    </p:spTree>
    <p:extLst>
      <p:ext uri="{BB962C8B-B14F-4D97-AF65-F5344CB8AC3E}">
        <p14:creationId xmlns:p14="http://schemas.microsoft.com/office/powerpoint/2010/main" val="1827701618"/>
      </p:ext>
    </p:extLst>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191344" y="44624"/>
            <a:ext cx="91704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dirty="0">
                <a:solidFill>
                  <a:srgbClr val="0000FF"/>
                </a:solidFill>
                <a:latin typeface="Cambria" panose="02040503050406030204" pitchFamily="18" charset="0"/>
              </a:rPr>
              <a:t>Concept of Supply</a:t>
            </a:r>
          </a:p>
        </p:txBody>
      </p:sp>
      <p:grpSp>
        <p:nvGrpSpPr>
          <p:cNvPr id="22" name="Group 21"/>
          <p:cNvGrpSpPr/>
          <p:nvPr/>
        </p:nvGrpSpPr>
        <p:grpSpPr>
          <a:xfrm>
            <a:off x="10059045" y="225264"/>
            <a:ext cx="2118193" cy="504265"/>
            <a:chOff x="6397308" y="2204863"/>
            <a:chExt cx="2118193" cy="612775"/>
          </a:xfrm>
        </p:grpSpPr>
        <p:sp>
          <p:nvSpPr>
            <p:cNvPr id="30" name="Rectangle 29"/>
            <p:cNvSpPr/>
            <p:nvPr/>
          </p:nvSpPr>
          <p:spPr bwMode="auto">
            <a:xfrm>
              <a:off x="6423868" y="2204863"/>
              <a:ext cx="1394422" cy="612775"/>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1" name="Rectangle 30"/>
            <p:cNvSpPr/>
            <p:nvPr/>
          </p:nvSpPr>
          <p:spPr bwMode="auto">
            <a:xfrm>
              <a:off x="7818290" y="2204863"/>
              <a:ext cx="697211" cy="612775"/>
            </a:xfrm>
            <a:prstGeom prst="rect">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2" name="TextBox 31"/>
            <p:cNvSpPr txBox="1"/>
            <p:nvPr/>
          </p:nvSpPr>
          <p:spPr>
            <a:xfrm flipH="1">
              <a:off x="6397308" y="2226917"/>
              <a:ext cx="2087562" cy="561008"/>
            </a:xfrm>
            <a:prstGeom prst="rect">
              <a:avLst/>
            </a:prstGeom>
            <a:noFill/>
            <a:ln>
              <a:noFill/>
            </a:ln>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  Lecture      2</a:t>
              </a:r>
              <a:endParaRPr lang="en-US" sz="1400" b="1" dirty="0">
                <a:solidFill>
                  <a:schemeClr val="bg1"/>
                </a:solidFill>
                <a:latin typeface="Cambria" panose="02040503050406030204" pitchFamily="18" charset="0"/>
                <a:ea typeface="Cambria" panose="02040503050406030204" pitchFamily="18" charset="0"/>
              </a:endParaRPr>
            </a:p>
          </p:txBody>
        </p:sp>
      </p:grpSp>
      <p:grpSp>
        <p:nvGrpSpPr>
          <p:cNvPr id="39" name="Group 38"/>
          <p:cNvGrpSpPr/>
          <p:nvPr/>
        </p:nvGrpSpPr>
        <p:grpSpPr>
          <a:xfrm>
            <a:off x="191344" y="692696"/>
            <a:ext cx="9882463" cy="299761"/>
            <a:chOff x="179388" y="928688"/>
            <a:chExt cx="6607175" cy="83096"/>
          </a:xfrm>
        </p:grpSpPr>
        <p:sp>
          <p:nvSpPr>
            <p:cNvPr id="40"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CC0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41"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C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3" name="Group 22"/>
          <p:cNvGrpSpPr/>
          <p:nvPr/>
        </p:nvGrpSpPr>
        <p:grpSpPr>
          <a:xfrm>
            <a:off x="1991544" y="6552931"/>
            <a:ext cx="10187291" cy="260445"/>
            <a:chOff x="179388" y="928688"/>
            <a:chExt cx="6607175" cy="83096"/>
          </a:xfrm>
        </p:grpSpPr>
        <p:sp>
          <p:nvSpPr>
            <p:cNvPr id="24"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5"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7" name="Slide Number Placeholder 6"/>
          <p:cNvSpPr>
            <a:spLocks noGrp="1"/>
          </p:cNvSpPr>
          <p:nvPr>
            <p:ph type="sldNum" sz="quarter" idx="12"/>
          </p:nvPr>
        </p:nvSpPr>
        <p:spPr>
          <a:xfrm>
            <a:off x="8737600" y="6421007"/>
            <a:ext cx="2844800" cy="300469"/>
          </a:xfrm>
        </p:spPr>
        <p:txBody>
          <a:bodyPr/>
          <a:lstStyle/>
          <a:p>
            <a:pPr>
              <a:defRPr/>
            </a:pPr>
            <a:fld id="{C92DB669-6FA0-4CF8-BF90-A0F226DEA8C9}" type="slidenum">
              <a:rPr lang="en-IN" altLang="en-US" smtClean="0"/>
              <a:pPr>
                <a:defRPr/>
              </a:pPr>
              <a:t>5</a:t>
            </a:fld>
            <a:endParaRPr lang="en-IN" altLang="en-US"/>
          </a:p>
        </p:txBody>
      </p:sp>
      <p:sp>
        <p:nvSpPr>
          <p:cNvPr id="18" name="Rectangle 17"/>
          <p:cNvSpPr/>
          <p:nvPr/>
        </p:nvSpPr>
        <p:spPr>
          <a:xfrm>
            <a:off x="283246" y="922067"/>
            <a:ext cx="11645402" cy="2215991"/>
          </a:xfrm>
          <a:prstGeom prst="rect">
            <a:avLst/>
          </a:prstGeom>
          <a:solidFill>
            <a:srgbClr val="FBFBA7"/>
          </a:solidFill>
        </p:spPr>
        <p:txBody>
          <a:bodyPr wrap="square">
            <a:spAutoFit/>
          </a:bodyPr>
          <a:lstStyle/>
          <a:p>
            <a:pPr marL="400050" indent="-400050">
              <a:buFont typeface="Courier New" panose="02070309020205020404" pitchFamily="49" charset="0"/>
              <a:buChar char="o"/>
            </a:pPr>
            <a:r>
              <a:rPr lang="en-US" sz="2400" b="1" dirty="0">
                <a:solidFill>
                  <a:srgbClr val="FF0000"/>
                </a:solidFill>
                <a:latin typeface="Cambria" panose="02040503050406030204" pitchFamily="18" charset="0"/>
                <a:ea typeface="Cambria" panose="02040503050406030204" pitchFamily="18" charset="0"/>
              </a:rPr>
              <a:t>Supply </a:t>
            </a:r>
            <a:r>
              <a:rPr lang="en-US" sz="2400" b="1" dirty="0">
                <a:latin typeface="Cambria" panose="02040503050406030204" pitchFamily="18" charset="0"/>
                <a:ea typeface="Cambria" panose="02040503050406030204" pitchFamily="18" charset="0"/>
              </a:rPr>
              <a:t>refers to the quantity of a commodity that </a:t>
            </a:r>
            <a:r>
              <a:rPr lang="en-US" sz="2400" b="1" dirty="0">
                <a:solidFill>
                  <a:srgbClr val="FF0000"/>
                </a:solidFill>
                <a:latin typeface="Cambria" panose="02040503050406030204" pitchFamily="18" charset="0"/>
                <a:ea typeface="Cambria" panose="02040503050406030204" pitchFamily="18" charset="0"/>
              </a:rPr>
              <a:t>producers are willing to sell </a:t>
            </a:r>
            <a:r>
              <a:rPr lang="en-US" sz="2400" b="1" dirty="0">
                <a:latin typeface="Cambria" panose="02040503050406030204" pitchFamily="18" charset="0"/>
                <a:ea typeface="Cambria" panose="02040503050406030204" pitchFamily="18" charset="0"/>
              </a:rPr>
              <a:t>at different prices per unit of time.</a:t>
            </a:r>
          </a:p>
          <a:p>
            <a:endParaRPr lang="en-US" sz="1000" b="1" dirty="0">
              <a:latin typeface="Cambria" panose="02040503050406030204" pitchFamily="18" charset="0"/>
              <a:ea typeface="Cambria" panose="02040503050406030204" pitchFamily="18" charset="0"/>
            </a:endParaRPr>
          </a:p>
          <a:p>
            <a:pPr marL="400050" indent="-400050">
              <a:buFont typeface="Wingdings" panose="05000000000000000000" pitchFamily="2" charset="2"/>
              <a:buChar char="ü"/>
            </a:pPr>
            <a:r>
              <a:rPr lang="en-US" sz="2000" b="1" dirty="0">
                <a:latin typeface="Cambria" panose="02040503050406030204" pitchFamily="18" charset="0"/>
                <a:ea typeface="Cambria" panose="02040503050406030204" pitchFamily="18" charset="0"/>
              </a:rPr>
              <a:t>A higher price would mean more profits. The producer will supply more at a higher price.</a:t>
            </a:r>
          </a:p>
          <a:p>
            <a:pPr marL="400050" indent="-400050">
              <a:buFont typeface="Wingdings" panose="05000000000000000000" pitchFamily="2" charset="2"/>
              <a:buChar char="ü"/>
            </a:pPr>
            <a:r>
              <a:rPr lang="en-US" sz="2000" b="1" dirty="0">
                <a:latin typeface="Cambria" panose="02040503050406030204" pitchFamily="18" charset="0"/>
                <a:ea typeface="Cambria" panose="02040503050406030204" pitchFamily="18" charset="0"/>
              </a:rPr>
              <a:t>Similarly, a producer will supply smaller quantity at a lower price. </a:t>
            </a:r>
          </a:p>
          <a:p>
            <a:pPr marL="400050" indent="-400050">
              <a:buFont typeface="Wingdings" panose="05000000000000000000" pitchFamily="2" charset="2"/>
              <a:buChar char="ü"/>
            </a:pPr>
            <a:r>
              <a:rPr lang="en-US" sz="2000" b="1" dirty="0">
                <a:latin typeface="Cambria" panose="02040503050406030204" pitchFamily="18" charset="0"/>
                <a:ea typeface="Cambria" panose="02040503050406030204" pitchFamily="18" charset="0"/>
              </a:rPr>
              <a:t>This is a direct relationship between the price and the quantity supplied of a commodity and is called the ‘Law of Supply’.</a:t>
            </a:r>
          </a:p>
        </p:txBody>
      </p:sp>
      <p:sp>
        <p:nvSpPr>
          <p:cNvPr id="20" name="Rectangle 19"/>
          <p:cNvSpPr/>
          <p:nvPr/>
        </p:nvSpPr>
        <p:spPr>
          <a:xfrm>
            <a:off x="308026" y="3356992"/>
            <a:ext cx="11645402" cy="2862322"/>
          </a:xfrm>
          <a:prstGeom prst="rect">
            <a:avLst/>
          </a:prstGeom>
          <a:solidFill>
            <a:schemeClr val="bg1">
              <a:lumMod val="95000"/>
            </a:schemeClr>
          </a:solidFill>
        </p:spPr>
        <p:txBody>
          <a:bodyPr wrap="square">
            <a:spAutoFit/>
          </a:bodyPr>
          <a:lstStyle/>
          <a:p>
            <a:pPr marL="342900" indent="-342900">
              <a:buFont typeface="Wingdings" panose="05000000000000000000" pitchFamily="2" charset="2"/>
              <a:buChar char="Ø"/>
            </a:pPr>
            <a:r>
              <a:rPr lang="en-US" sz="2400" b="1" dirty="0">
                <a:latin typeface="Cambria" panose="02040503050406030204" pitchFamily="18" charset="0"/>
                <a:ea typeface="Cambria" panose="02040503050406030204" pitchFamily="18" charset="0"/>
              </a:rPr>
              <a:t>A producer aims to maximize profits</a:t>
            </a:r>
          </a:p>
          <a:p>
            <a:pPr marL="342900" indent="-342900">
              <a:buFont typeface="Wingdings" panose="05000000000000000000" pitchFamily="2" charset="2"/>
              <a:buChar char="ü"/>
            </a:pPr>
            <a:r>
              <a:rPr lang="en-US" sz="2000" b="1" dirty="0">
                <a:latin typeface="Cambria" panose="02040503050406030204" pitchFamily="18" charset="0"/>
                <a:ea typeface="Cambria" panose="02040503050406030204" pitchFamily="18" charset="0"/>
              </a:rPr>
              <a:t>Therefore, profit is estimated through difference between total revenue and total cost. </a:t>
            </a:r>
          </a:p>
          <a:p>
            <a:pPr marL="342900" indent="-342900">
              <a:buFont typeface="Wingdings" panose="05000000000000000000" pitchFamily="2" charset="2"/>
              <a:buChar char="ü"/>
            </a:pPr>
            <a:r>
              <a:rPr lang="en-US" sz="2000" b="1" dirty="0">
                <a:latin typeface="Cambria" panose="02040503050406030204" pitchFamily="18" charset="0"/>
                <a:ea typeface="Cambria" panose="02040503050406030204" pitchFamily="18" charset="0"/>
              </a:rPr>
              <a:t>Total revenue is the price of the product multiplied by its quantity sold. </a:t>
            </a:r>
          </a:p>
          <a:p>
            <a:pPr marL="342900" indent="-342900">
              <a:buFont typeface="Wingdings" panose="05000000000000000000" pitchFamily="2" charset="2"/>
              <a:buChar char="ü"/>
            </a:pPr>
            <a:r>
              <a:rPr lang="en-US" sz="2000" b="1" dirty="0">
                <a:latin typeface="Cambria" panose="02040503050406030204" pitchFamily="18" charset="0"/>
                <a:ea typeface="Cambria" panose="02040503050406030204" pitchFamily="18" charset="0"/>
              </a:rPr>
              <a:t>Total cost is the cost of production.</a:t>
            </a:r>
          </a:p>
          <a:p>
            <a:pPr algn="ctr"/>
            <a:r>
              <a:rPr lang="en-US" sz="2400" b="1" dirty="0">
                <a:solidFill>
                  <a:srgbClr val="0000FF"/>
                </a:solidFill>
                <a:latin typeface="Cambria" panose="02040503050406030204" pitchFamily="18" charset="0"/>
                <a:ea typeface="Cambria" panose="02040503050406030204" pitchFamily="18" charset="0"/>
              </a:rPr>
              <a:t>Profit = </a:t>
            </a:r>
            <a:r>
              <a:rPr lang="en-US" sz="2400" b="1" dirty="0" err="1">
                <a:solidFill>
                  <a:srgbClr val="0000FF"/>
                </a:solidFill>
                <a:latin typeface="Cambria" panose="02040503050406030204" pitchFamily="18" charset="0"/>
                <a:ea typeface="Cambria" panose="02040503050406030204" pitchFamily="18" charset="0"/>
              </a:rPr>
              <a:t>TR</a:t>
            </a:r>
            <a:r>
              <a:rPr lang="en-US" sz="2400" b="1" dirty="0">
                <a:solidFill>
                  <a:srgbClr val="0000FF"/>
                </a:solidFill>
                <a:latin typeface="Cambria" panose="02040503050406030204" pitchFamily="18" charset="0"/>
                <a:ea typeface="Cambria" panose="02040503050406030204" pitchFamily="18" charset="0"/>
              </a:rPr>
              <a:t> – TC</a:t>
            </a:r>
          </a:p>
          <a:p>
            <a:pPr algn="ctr"/>
            <a:r>
              <a:rPr lang="en-US" sz="2400" b="1" dirty="0" err="1">
                <a:solidFill>
                  <a:srgbClr val="0000FF"/>
                </a:solidFill>
                <a:latin typeface="Cambria" panose="02040503050406030204" pitchFamily="18" charset="0"/>
                <a:ea typeface="Cambria" panose="02040503050406030204" pitchFamily="18" charset="0"/>
              </a:rPr>
              <a:t>TR</a:t>
            </a:r>
            <a:r>
              <a:rPr lang="en-US" sz="2400" b="1" dirty="0">
                <a:solidFill>
                  <a:srgbClr val="0000FF"/>
                </a:solidFill>
                <a:latin typeface="Cambria" panose="02040503050406030204" pitchFamily="18" charset="0"/>
                <a:ea typeface="Cambria" panose="02040503050406030204" pitchFamily="18" charset="0"/>
              </a:rPr>
              <a:t> = Total Revenue (</a:t>
            </a:r>
            <a:r>
              <a:rPr lang="en-US" sz="2400" b="1" dirty="0" err="1">
                <a:solidFill>
                  <a:srgbClr val="0000FF"/>
                </a:solidFill>
                <a:latin typeface="Cambria" panose="02040503050406030204" pitchFamily="18" charset="0"/>
                <a:ea typeface="Cambria" panose="02040503050406030204" pitchFamily="18" charset="0"/>
              </a:rPr>
              <a:t>q.p</a:t>
            </a:r>
            <a:r>
              <a:rPr lang="en-US" sz="2400" b="1" dirty="0">
                <a:solidFill>
                  <a:srgbClr val="0000FF"/>
                </a:solidFill>
                <a:latin typeface="Cambria" panose="02040503050406030204" pitchFamily="18" charset="0"/>
                <a:ea typeface="Cambria" panose="02040503050406030204" pitchFamily="18" charset="0"/>
              </a:rPr>
              <a:t>)</a:t>
            </a:r>
          </a:p>
          <a:p>
            <a:pPr algn="ctr"/>
            <a:r>
              <a:rPr lang="en-US" sz="2400" b="1" dirty="0">
                <a:solidFill>
                  <a:srgbClr val="0000FF"/>
                </a:solidFill>
                <a:latin typeface="Cambria" panose="02040503050406030204" pitchFamily="18" charset="0"/>
                <a:ea typeface="Cambria" panose="02040503050406030204" pitchFamily="18" charset="0"/>
              </a:rPr>
              <a:t>TC = Total Cost (q.AC)</a:t>
            </a:r>
          </a:p>
          <a:p>
            <a:pPr algn="ctr"/>
            <a:r>
              <a:rPr lang="en-US" dirty="0">
                <a:solidFill>
                  <a:srgbClr val="0000FF"/>
                </a:solidFill>
              </a:rPr>
              <a:t>                                                                                    </a:t>
            </a:r>
            <a:r>
              <a:rPr lang="en-US" dirty="0">
                <a:solidFill>
                  <a:srgbClr val="0000FF"/>
                </a:solidFill>
                <a:latin typeface="Cambria" panose="02040503050406030204" pitchFamily="18" charset="0"/>
                <a:ea typeface="Cambria" panose="02040503050406030204" pitchFamily="18" charset="0"/>
              </a:rPr>
              <a:t>where AC is average cost.</a:t>
            </a:r>
            <a:endParaRPr lang="en-US" sz="2400" b="1" dirty="0">
              <a:solidFill>
                <a:srgbClr val="0000FF"/>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70042324"/>
      </p:ext>
    </p:extLst>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191344" y="44624"/>
            <a:ext cx="91704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dirty="0">
                <a:solidFill>
                  <a:srgbClr val="0000FF"/>
                </a:solidFill>
                <a:latin typeface="Cambria" panose="02040503050406030204" pitchFamily="18" charset="0"/>
              </a:rPr>
              <a:t>Determinants of Supply</a:t>
            </a:r>
          </a:p>
        </p:txBody>
      </p:sp>
      <p:grpSp>
        <p:nvGrpSpPr>
          <p:cNvPr id="22" name="Group 21"/>
          <p:cNvGrpSpPr/>
          <p:nvPr/>
        </p:nvGrpSpPr>
        <p:grpSpPr>
          <a:xfrm>
            <a:off x="10059045" y="225264"/>
            <a:ext cx="2118193" cy="504265"/>
            <a:chOff x="6397308" y="2204863"/>
            <a:chExt cx="2118193" cy="612775"/>
          </a:xfrm>
        </p:grpSpPr>
        <p:sp>
          <p:nvSpPr>
            <p:cNvPr id="30" name="Rectangle 29"/>
            <p:cNvSpPr/>
            <p:nvPr/>
          </p:nvSpPr>
          <p:spPr bwMode="auto">
            <a:xfrm>
              <a:off x="6423868" y="2204863"/>
              <a:ext cx="1394422" cy="612775"/>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1" name="Rectangle 30"/>
            <p:cNvSpPr/>
            <p:nvPr/>
          </p:nvSpPr>
          <p:spPr bwMode="auto">
            <a:xfrm>
              <a:off x="7818290" y="2204863"/>
              <a:ext cx="697211" cy="612775"/>
            </a:xfrm>
            <a:prstGeom prst="rect">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2" name="TextBox 31"/>
            <p:cNvSpPr txBox="1"/>
            <p:nvPr/>
          </p:nvSpPr>
          <p:spPr>
            <a:xfrm flipH="1">
              <a:off x="6397308" y="2226917"/>
              <a:ext cx="2087562" cy="561008"/>
            </a:xfrm>
            <a:prstGeom prst="rect">
              <a:avLst/>
            </a:prstGeom>
            <a:noFill/>
            <a:ln>
              <a:noFill/>
            </a:ln>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  Lecture      2</a:t>
              </a:r>
              <a:endParaRPr lang="en-US" sz="1400" b="1" dirty="0">
                <a:solidFill>
                  <a:schemeClr val="bg1"/>
                </a:solidFill>
                <a:latin typeface="Cambria" panose="02040503050406030204" pitchFamily="18" charset="0"/>
                <a:ea typeface="Cambria" panose="02040503050406030204" pitchFamily="18" charset="0"/>
              </a:endParaRPr>
            </a:p>
          </p:txBody>
        </p:sp>
      </p:grpSp>
      <p:grpSp>
        <p:nvGrpSpPr>
          <p:cNvPr id="39" name="Group 38"/>
          <p:cNvGrpSpPr/>
          <p:nvPr/>
        </p:nvGrpSpPr>
        <p:grpSpPr>
          <a:xfrm>
            <a:off x="191344" y="692696"/>
            <a:ext cx="9882463" cy="299761"/>
            <a:chOff x="179388" y="928688"/>
            <a:chExt cx="6607175" cy="83096"/>
          </a:xfrm>
        </p:grpSpPr>
        <p:sp>
          <p:nvSpPr>
            <p:cNvPr id="40"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CC0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41"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C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3" name="Group 22"/>
          <p:cNvGrpSpPr/>
          <p:nvPr/>
        </p:nvGrpSpPr>
        <p:grpSpPr>
          <a:xfrm>
            <a:off x="1991544" y="6552931"/>
            <a:ext cx="10187291" cy="260445"/>
            <a:chOff x="179388" y="928688"/>
            <a:chExt cx="6607175" cy="83096"/>
          </a:xfrm>
        </p:grpSpPr>
        <p:sp>
          <p:nvSpPr>
            <p:cNvPr id="24"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5"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7" name="Slide Number Placeholder 6"/>
          <p:cNvSpPr>
            <a:spLocks noGrp="1"/>
          </p:cNvSpPr>
          <p:nvPr>
            <p:ph type="sldNum" sz="quarter" idx="12"/>
          </p:nvPr>
        </p:nvSpPr>
        <p:spPr>
          <a:xfrm>
            <a:off x="8737600" y="6421007"/>
            <a:ext cx="2844800" cy="300469"/>
          </a:xfrm>
        </p:spPr>
        <p:txBody>
          <a:bodyPr/>
          <a:lstStyle/>
          <a:p>
            <a:pPr>
              <a:defRPr/>
            </a:pPr>
            <a:fld id="{C92DB669-6FA0-4CF8-BF90-A0F226DEA8C9}" type="slidenum">
              <a:rPr lang="en-IN" altLang="en-US" smtClean="0"/>
              <a:pPr>
                <a:defRPr/>
              </a:pPr>
              <a:t>6</a:t>
            </a:fld>
            <a:endParaRPr lang="en-IN" altLang="en-US"/>
          </a:p>
        </p:txBody>
      </p:sp>
      <p:sp>
        <p:nvSpPr>
          <p:cNvPr id="19" name="Rectangle 18"/>
          <p:cNvSpPr/>
          <p:nvPr/>
        </p:nvSpPr>
        <p:spPr>
          <a:xfrm>
            <a:off x="191344" y="867754"/>
            <a:ext cx="11645402" cy="1938992"/>
          </a:xfrm>
          <a:prstGeom prst="rect">
            <a:avLst/>
          </a:prstGeom>
          <a:solidFill>
            <a:schemeClr val="bg1">
              <a:lumMod val="95000"/>
            </a:schemeClr>
          </a:solidFill>
        </p:spPr>
        <p:txBody>
          <a:bodyPr wrap="square">
            <a:spAutoFit/>
          </a:bodyPr>
          <a:lstStyle/>
          <a:p>
            <a:pPr marL="457200" indent="-457200">
              <a:buAutoNum type="arabicPeriod"/>
            </a:pPr>
            <a:r>
              <a:rPr lang="en-US" sz="2400" b="1" dirty="0">
                <a:solidFill>
                  <a:srgbClr val="FF0000"/>
                </a:solidFill>
                <a:latin typeface="Cambria" panose="02040503050406030204" pitchFamily="18" charset="0"/>
                <a:ea typeface="Cambria" panose="02040503050406030204" pitchFamily="18" charset="0"/>
              </a:rPr>
              <a:t>Price of the commodity supplied</a:t>
            </a:r>
          </a:p>
          <a:p>
            <a:pPr marL="342900" indent="-342900">
              <a:buFont typeface="Courier New" panose="02070309020205020404" pitchFamily="49" charset="0"/>
              <a:buChar char="o"/>
            </a:pPr>
            <a:r>
              <a:rPr lang="en-US" sz="2400" b="1" dirty="0">
                <a:latin typeface="Cambria" panose="02040503050406030204" pitchFamily="18" charset="0"/>
                <a:ea typeface="Cambria" panose="02040503050406030204" pitchFamily="18" charset="0"/>
              </a:rPr>
              <a:t>The price is most immediate determinant of supply. </a:t>
            </a:r>
          </a:p>
          <a:p>
            <a:pPr marL="400050" indent="-400050">
              <a:buFont typeface="Courier New" panose="02070309020205020404" pitchFamily="49" charset="0"/>
              <a:buChar char="o"/>
            </a:pPr>
            <a:r>
              <a:rPr lang="en-US" sz="2400" b="1" dirty="0">
                <a:latin typeface="Cambria" panose="02040503050406030204" pitchFamily="18" charset="0"/>
                <a:ea typeface="Cambria" panose="02040503050406030204" pitchFamily="18" charset="0"/>
              </a:rPr>
              <a:t>A person or firm will make quick check whether the costs will be covered by the price. As the price goes up, a firm/person will be willing to sell larger quantity.</a:t>
            </a:r>
            <a:endParaRPr lang="en-US" sz="2400" b="1" dirty="0">
              <a:solidFill>
                <a:srgbClr val="FF0000"/>
              </a:solidFill>
              <a:latin typeface="Cambria" panose="02040503050406030204" pitchFamily="18" charset="0"/>
              <a:ea typeface="Cambria" panose="02040503050406030204" pitchFamily="18" charset="0"/>
            </a:endParaRPr>
          </a:p>
        </p:txBody>
      </p:sp>
      <p:sp>
        <p:nvSpPr>
          <p:cNvPr id="20" name="Rectangle 19"/>
          <p:cNvSpPr/>
          <p:nvPr/>
        </p:nvSpPr>
        <p:spPr>
          <a:xfrm>
            <a:off x="191344" y="2903371"/>
            <a:ext cx="11645402" cy="1569660"/>
          </a:xfrm>
          <a:prstGeom prst="rect">
            <a:avLst/>
          </a:prstGeom>
          <a:solidFill>
            <a:srgbClr val="CCFF99"/>
          </a:solidFill>
        </p:spPr>
        <p:txBody>
          <a:bodyPr wrap="square">
            <a:spAutoFit/>
          </a:bodyPr>
          <a:lstStyle/>
          <a:p>
            <a:r>
              <a:rPr lang="en-US" sz="2400" b="1" dirty="0">
                <a:solidFill>
                  <a:srgbClr val="FF0000"/>
                </a:solidFill>
                <a:latin typeface="Cambria" panose="02040503050406030204" pitchFamily="18" charset="0"/>
                <a:ea typeface="Cambria" panose="02040503050406030204" pitchFamily="18" charset="0"/>
              </a:rPr>
              <a:t>2. The prices of factors of production or cost of production</a:t>
            </a:r>
          </a:p>
          <a:p>
            <a:pPr marL="342900" indent="-342900">
              <a:buFont typeface="Courier New" panose="02070309020205020404" pitchFamily="49" charset="0"/>
              <a:buChar char="o"/>
            </a:pPr>
            <a:r>
              <a:rPr lang="en-US" sz="2400" b="1" dirty="0">
                <a:latin typeface="Cambria" panose="02040503050406030204" pitchFamily="18" charset="0"/>
                <a:ea typeface="Cambria" panose="02040503050406030204" pitchFamily="18" charset="0"/>
              </a:rPr>
              <a:t>These affect the cost of production and possible profits of the firm. A rise in the prices of factors of production discourages the production and supply of the commodity.</a:t>
            </a:r>
            <a:endParaRPr lang="en-US" sz="2400" b="1" dirty="0">
              <a:solidFill>
                <a:srgbClr val="FF0000"/>
              </a:solidFill>
              <a:latin typeface="Cambria" panose="02040503050406030204" pitchFamily="18" charset="0"/>
              <a:ea typeface="Cambria" panose="02040503050406030204" pitchFamily="18" charset="0"/>
            </a:endParaRPr>
          </a:p>
        </p:txBody>
      </p:sp>
      <p:sp>
        <p:nvSpPr>
          <p:cNvPr id="26" name="Rectangle 25"/>
          <p:cNvSpPr/>
          <p:nvPr/>
        </p:nvSpPr>
        <p:spPr>
          <a:xfrm>
            <a:off x="191344" y="4563857"/>
            <a:ext cx="11645402" cy="1569660"/>
          </a:xfrm>
          <a:prstGeom prst="rect">
            <a:avLst/>
          </a:prstGeom>
          <a:solidFill>
            <a:srgbClr val="66FFCC"/>
          </a:solidFill>
        </p:spPr>
        <p:txBody>
          <a:bodyPr wrap="square">
            <a:spAutoFit/>
          </a:bodyPr>
          <a:lstStyle/>
          <a:p>
            <a:r>
              <a:rPr lang="en-US" sz="2400" b="1" dirty="0">
                <a:solidFill>
                  <a:srgbClr val="FF0000"/>
                </a:solidFill>
                <a:latin typeface="Cambria" panose="02040503050406030204" pitchFamily="18" charset="0"/>
                <a:ea typeface="Cambria" panose="02040503050406030204" pitchFamily="18" charset="0"/>
              </a:rPr>
              <a:t>3. Prices of other goods</a:t>
            </a:r>
          </a:p>
          <a:p>
            <a:pPr marL="400050" indent="-400050">
              <a:buFont typeface="Courier New" panose="02070309020205020404" pitchFamily="49" charset="0"/>
              <a:buChar char="o"/>
            </a:pPr>
            <a:r>
              <a:rPr lang="en-US" sz="2400" b="1" dirty="0">
                <a:latin typeface="Cambria" panose="02040503050406030204" pitchFamily="18" charset="0"/>
                <a:ea typeface="Cambria" panose="02040503050406030204" pitchFamily="18" charset="0"/>
              </a:rPr>
              <a:t>As the prices of other commodities rise, they become more attractive to produce for a profit </a:t>
            </a:r>
            <a:r>
              <a:rPr lang="en-US" sz="2400" b="1" dirty="0" err="1">
                <a:latin typeface="Cambria" panose="02040503050406030204" pitchFamily="18" charset="0"/>
                <a:ea typeface="Cambria" panose="02040503050406030204" pitchFamily="18" charset="0"/>
              </a:rPr>
              <a:t>maximising</a:t>
            </a:r>
            <a:r>
              <a:rPr lang="en-US" sz="2400" b="1" dirty="0">
                <a:latin typeface="Cambria" panose="02040503050406030204" pitchFamily="18" charset="0"/>
                <a:ea typeface="Cambria" panose="02040503050406030204" pitchFamily="18" charset="0"/>
              </a:rPr>
              <a:t> firm. Hence supply of commodity whose price is unchanged will decline.</a:t>
            </a:r>
            <a:endParaRPr lang="en-US" sz="2400" b="1" dirty="0">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47050463"/>
      </p:ext>
    </p:extLst>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191344" y="44624"/>
            <a:ext cx="91704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dirty="0">
                <a:solidFill>
                  <a:srgbClr val="0000FF"/>
                </a:solidFill>
                <a:latin typeface="Cambria" panose="02040503050406030204" pitchFamily="18" charset="0"/>
              </a:rPr>
              <a:t>Determinants of Supply</a:t>
            </a:r>
          </a:p>
        </p:txBody>
      </p:sp>
      <p:grpSp>
        <p:nvGrpSpPr>
          <p:cNvPr id="22" name="Group 21"/>
          <p:cNvGrpSpPr/>
          <p:nvPr/>
        </p:nvGrpSpPr>
        <p:grpSpPr>
          <a:xfrm>
            <a:off x="10059045" y="225264"/>
            <a:ext cx="2118193" cy="504265"/>
            <a:chOff x="6397308" y="2204863"/>
            <a:chExt cx="2118193" cy="612775"/>
          </a:xfrm>
        </p:grpSpPr>
        <p:sp>
          <p:nvSpPr>
            <p:cNvPr id="30" name="Rectangle 29"/>
            <p:cNvSpPr/>
            <p:nvPr/>
          </p:nvSpPr>
          <p:spPr bwMode="auto">
            <a:xfrm>
              <a:off x="6423868" y="2204863"/>
              <a:ext cx="1394422" cy="612775"/>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1" name="Rectangle 30"/>
            <p:cNvSpPr/>
            <p:nvPr/>
          </p:nvSpPr>
          <p:spPr bwMode="auto">
            <a:xfrm>
              <a:off x="7818290" y="2204863"/>
              <a:ext cx="697211" cy="612775"/>
            </a:xfrm>
            <a:prstGeom prst="rect">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2" name="TextBox 31"/>
            <p:cNvSpPr txBox="1"/>
            <p:nvPr/>
          </p:nvSpPr>
          <p:spPr>
            <a:xfrm flipH="1">
              <a:off x="6397308" y="2226917"/>
              <a:ext cx="2087562" cy="561008"/>
            </a:xfrm>
            <a:prstGeom prst="rect">
              <a:avLst/>
            </a:prstGeom>
            <a:noFill/>
            <a:ln>
              <a:noFill/>
            </a:ln>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  Lecture      2</a:t>
              </a:r>
              <a:endParaRPr lang="en-US" sz="1400" b="1" dirty="0">
                <a:solidFill>
                  <a:schemeClr val="bg1"/>
                </a:solidFill>
                <a:latin typeface="Cambria" panose="02040503050406030204" pitchFamily="18" charset="0"/>
                <a:ea typeface="Cambria" panose="02040503050406030204" pitchFamily="18" charset="0"/>
              </a:endParaRPr>
            </a:p>
          </p:txBody>
        </p:sp>
      </p:grpSp>
      <p:grpSp>
        <p:nvGrpSpPr>
          <p:cNvPr id="39" name="Group 38"/>
          <p:cNvGrpSpPr/>
          <p:nvPr/>
        </p:nvGrpSpPr>
        <p:grpSpPr>
          <a:xfrm>
            <a:off x="191344" y="705078"/>
            <a:ext cx="9882463" cy="299761"/>
            <a:chOff x="179388" y="928688"/>
            <a:chExt cx="6607175" cy="83096"/>
          </a:xfrm>
        </p:grpSpPr>
        <p:sp>
          <p:nvSpPr>
            <p:cNvPr id="40"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CC0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41"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C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3" name="Group 22"/>
          <p:cNvGrpSpPr/>
          <p:nvPr/>
        </p:nvGrpSpPr>
        <p:grpSpPr>
          <a:xfrm>
            <a:off x="1991544" y="6552931"/>
            <a:ext cx="10187291" cy="260445"/>
            <a:chOff x="179388" y="928688"/>
            <a:chExt cx="6607175" cy="83096"/>
          </a:xfrm>
        </p:grpSpPr>
        <p:sp>
          <p:nvSpPr>
            <p:cNvPr id="24"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5"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7" name="Slide Number Placeholder 6"/>
          <p:cNvSpPr>
            <a:spLocks noGrp="1"/>
          </p:cNvSpPr>
          <p:nvPr>
            <p:ph type="sldNum" sz="quarter" idx="12"/>
          </p:nvPr>
        </p:nvSpPr>
        <p:spPr>
          <a:xfrm>
            <a:off x="8737600" y="6421007"/>
            <a:ext cx="2844800" cy="300469"/>
          </a:xfrm>
        </p:spPr>
        <p:txBody>
          <a:bodyPr/>
          <a:lstStyle/>
          <a:p>
            <a:pPr>
              <a:defRPr/>
            </a:pPr>
            <a:fld id="{C92DB669-6FA0-4CF8-BF90-A0F226DEA8C9}" type="slidenum">
              <a:rPr lang="en-IN" altLang="en-US" smtClean="0"/>
              <a:pPr>
                <a:defRPr/>
              </a:pPr>
              <a:t>7</a:t>
            </a:fld>
            <a:endParaRPr lang="en-IN" altLang="en-US"/>
          </a:p>
        </p:txBody>
      </p:sp>
      <p:sp>
        <p:nvSpPr>
          <p:cNvPr id="20" name="Rectangle 19"/>
          <p:cNvSpPr/>
          <p:nvPr/>
        </p:nvSpPr>
        <p:spPr>
          <a:xfrm>
            <a:off x="253902" y="836712"/>
            <a:ext cx="11645402" cy="1200329"/>
          </a:xfrm>
          <a:prstGeom prst="rect">
            <a:avLst/>
          </a:prstGeom>
          <a:solidFill>
            <a:srgbClr val="CCFF99"/>
          </a:solidFill>
        </p:spPr>
        <p:txBody>
          <a:bodyPr wrap="square">
            <a:spAutoFit/>
          </a:bodyPr>
          <a:lstStyle/>
          <a:p>
            <a:r>
              <a:rPr lang="en-US" sz="2400" b="1" dirty="0">
                <a:solidFill>
                  <a:srgbClr val="FF0000"/>
                </a:solidFill>
                <a:latin typeface="Cambria" panose="02040503050406030204" pitchFamily="18" charset="0"/>
                <a:ea typeface="Cambria" panose="02040503050406030204" pitchFamily="18" charset="0"/>
              </a:rPr>
              <a:t>4. The state of technology </a:t>
            </a:r>
          </a:p>
          <a:p>
            <a:pPr marL="342900" indent="-342900">
              <a:buFont typeface="Courier New" panose="02070309020205020404" pitchFamily="49" charset="0"/>
              <a:buChar char="o"/>
            </a:pPr>
            <a:r>
              <a:rPr lang="en-US" sz="2400" b="1" dirty="0">
                <a:latin typeface="Cambria" panose="02040503050406030204" pitchFamily="18" charset="0"/>
                <a:ea typeface="Cambria" panose="02040503050406030204" pitchFamily="18" charset="0"/>
              </a:rPr>
              <a:t>The improvement in the knowledge about the means and the methods of production lead to lower costs of production and helps increasing output.</a:t>
            </a:r>
            <a:endParaRPr lang="en-US" sz="2400" b="1" dirty="0">
              <a:solidFill>
                <a:srgbClr val="FF0000"/>
              </a:solidFill>
              <a:latin typeface="Cambria" panose="02040503050406030204" pitchFamily="18" charset="0"/>
              <a:ea typeface="Cambria" panose="02040503050406030204" pitchFamily="18" charset="0"/>
            </a:endParaRPr>
          </a:p>
        </p:txBody>
      </p:sp>
      <p:sp>
        <p:nvSpPr>
          <p:cNvPr id="26" name="Rectangle 25"/>
          <p:cNvSpPr/>
          <p:nvPr/>
        </p:nvSpPr>
        <p:spPr>
          <a:xfrm>
            <a:off x="253902" y="2152641"/>
            <a:ext cx="11645402" cy="1200329"/>
          </a:xfrm>
          <a:prstGeom prst="rect">
            <a:avLst/>
          </a:prstGeom>
          <a:solidFill>
            <a:schemeClr val="accent1">
              <a:lumMod val="20000"/>
              <a:lumOff val="80000"/>
            </a:schemeClr>
          </a:solidFill>
        </p:spPr>
        <p:txBody>
          <a:bodyPr wrap="square">
            <a:spAutoFit/>
          </a:bodyPr>
          <a:lstStyle/>
          <a:p>
            <a:r>
              <a:rPr lang="en-US" sz="2400" b="1" dirty="0">
                <a:solidFill>
                  <a:srgbClr val="FF0000"/>
                </a:solidFill>
                <a:latin typeface="Cambria" panose="02040503050406030204" pitchFamily="18" charset="0"/>
                <a:ea typeface="Cambria" panose="02040503050406030204" pitchFamily="18" charset="0"/>
              </a:rPr>
              <a:t>5. Goals of the producer</a:t>
            </a:r>
          </a:p>
          <a:p>
            <a:pPr marL="342900" indent="-342900">
              <a:buFont typeface="Courier New" panose="02070309020205020404" pitchFamily="49" charset="0"/>
              <a:buChar char="o"/>
            </a:pPr>
            <a:r>
              <a:rPr lang="en-US" sz="2400" b="1" dirty="0">
                <a:latin typeface="Cambria" panose="02040503050406030204" pitchFamily="18" charset="0"/>
                <a:ea typeface="Cambria" panose="02040503050406030204" pitchFamily="18" charset="0"/>
              </a:rPr>
              <a:t>The objective with which the producer undertakes production also influences his production and supply decisions.</a:t>
            </a:r>
            <a:endParaRPr lang="en-US" sz="2400" b="1" dirty="0">
              <a:solidFill>
                <a:srgbClr val="FF0000"/>
              </a:solidFill>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5F2F1F74-80BE-F4D9-29B1-19182097789C}"/>
              </a:ext>
            </a:extLst>
          </p:cNvPr>
          <p:cNvPicPr>
            <a:picLocks noChangeAspect="1"/>
          </p:cNvPicPr>
          <p:nvPr/>
        </p:nvPicPr>
        <p:blipFill>
          <a:blip r:embed="rId3"/>
          <a:stretch>
            <a:fillRect/>
          </a:stretch>
        </p:blipFill>
        <p:spPr>
          <a:xfrm>
            <a:off x="7166285" y="3155644"/>
            <a:ext cx="3622211" cy="3720488"/>
          </a:xfrm>
          <a:prstGeom prst="rect">
            <a:avLst/>
          </a:prstGeom>
        </p:spPr>
      </p:pic>
      <p:graphicFrame>
        <p:nvGraphicFramePr>
          <p:cNvPr id="4" name="Table 4">
            <a:extLst>
              <a:ext uri="{FF2B5EF4-FFF2-40B4-BE49-F238E27FC236}">
                <a16:creationId xmlns:a16="http://schemas.microsoft.com/office/drawing/2014/main" id="{73BF6F53-EDB4-9648-CD9B-7BE6E89ED4D7}"/>
              </a:ext>
            </a:extLst>
          </p:cNvPr>
          <p:cNvGraphicFramePr>
            <a:graphicFrameLocks noGrp="1"/>
          </p:cNvGraphicFramePr>
          <p:nvPr>
            <p:extLst>
              <p:ext uri="{D42A27DB-BD31-4B8C-83A1-F6EECF244321}">
                <p14:modId xmlns:p14="http://schemas.microsoft.com/office/powerpoint/2010/main" val="1339469706"/>
              </p:ext>
            </p:extLst>
          </p:nvPr>
        </p:nvGraphicFramePr>
        <p:xfrm>
          <a:off x="349370" y="3602682"/>
          <a:ext cx="6439874" cy="2447206"/>
        </p:xfrm>
        <a:graphic>
          <a:graphicData uri="http://schemas.openxmlformats.org/drawingml/2006/table">
            <a:tbl>
              <a:tblPr firstRow="1" bandRow="1">
                <a:tableStyleId>{073A0DAA-6AF3-43AB-8588-CEC1D06C72B9}</a:tableStyleId>
              </a:tblPr>
              <a:tblGrid>
                <a:gridCol w="2218238">
                  <a:extLst>
                    <a:ext uri="{9D8B030D-6E8A-4147-A177-3AD203B41FA5}">
                      <a16:colId xmlns:a16="http://schemas.microsoft.com/office/drawing/2014/main" val="1629511589"/>
                    </a:ext>
                  </a:extLst>
                </a:gridCol>
                <a:gridCol w="4221636">
                  <a:extLst>
                    <a:ext uri="{9D8B030D-6E8A-4147-A177-3AD203B41FA5}">
                      <a16:colId xmlns:a16="http://schemas.microsoft.com/office/drawing/2014/main" val="151184935"/>
                    </a:ext>
                  </a:extLst>
                </a:gridCol>
              </a:tblGrid>
              <a:tr h="618406">
                <a:tc>
                  <a:txBody>
                    <a:bodyPr/>
                    <a:lstStyle/>
                    <a:p>
                      <a:r>
                        <a:rPr lang="en-IN" sz="1800" b="1" u="none" strike="noStrike" kern="1200" baseline="0" dirty="0">
                          <a:solidFill>
                            <a:schemeClr val="lt1"/>
                          </a:solidFill>
                        </a:rPr>
                        <a:t>Price (in Rs) per Pen</a:t>
                      </a:r>
                      <a:endParaRPr lang="en-IN" dirty="0"/>
                    </a:p>
                  </a:txBody>
                  <a:tcPr/>
                </a:tc>
                <a:tc>
                  <a:txBody>
                    <a:bodyPr/>
                    <a:lstStyle/>
                    <a:p>
                      <a:r>
                        <a:rPr lang="en-IN" sz="1800" b="1" u="none" strike="noStrike" kern="1200" baseline="0" dirty="0">
                          <a:solidFill>
                            <a:schemeClr val="lt1"/>
                          </a:solidFill>
                        </a:rPr>
                        <a:t>Quantity Supplied (in thousand per Month</a:t>
                      </a:r>
                      <a:endParaRPr lang="en-IN" dirty="0"/>
                    </a:p>
                  </a:txBody>
                  <a:tcPr/>
                </a:tc>
                <a:extLst>
                  <a:ext uri="{0D108BD9-81ED-4DB2-BD59-A6C34878D82A}">
                    <a16:rowId xmlns:a16="http://schemas.microsoft.com/office/drawing/2014/main" val="3361789209"/>
                  </a:ext>
                </a:extLst>
              </a:tr>
              <a:tr h="360885">
                <a:tc>
                  <a:txBody>
                    <a:bodyPr/>
                    <a:lstStyle/>
                    <a:p>
                      <a:r>
                        <a:rPr lang="en-IN" sz="1800" b="0" u="none" strike="noStrike" kern="1200" baseline="0" dirty="0">
                          <a:solidFill>
                            <a:schemeClr val="dk1"/>
                          </a:solidFill>
                        </a:rPr>
                        <a:t>2 </a:t>
                      </a:r>
                      <a:endParaRPr lang="en-IN" sz="1800" b="0" i="0" u="none" strike="noStrike" kern="1200" baseline="0" dirty="0">
                        <a:solidFill>
                          <a:schemeClr val="dk1"/>
                        </a:solidFill>
                        <a:latin typeface="+mn-lt"/>
                        <a:ea typeface="+mn-ea"/>
                        <a:cs typeface="+mn-cs"/>
                      </a:endParaRPr>
                    </a:p>
                  </a:txBody>
                  <a:tcPr/>
                </a:tc>
                <a:tc>
                  <a:txBody>
                    <a:bodyPr/>
                    <a:lstStyle/>
                    <a:p>
                      <a:r>
                        <a:rPr lang="en-US" dirty="0"/>
                        <a:t>25</a:t>
                      </a:r>
                      <a:endParaRPr lang="en-IN" dirty="0"/>
                    </a:p>
                  </a:txBody>
                  <a:tcPr/>
                </a:tc>
                <a:extLst>
                  <a:ext uri="{0D108BD9-81ED-4DB2-BD59-A6C34878D82A}">
                    <a16:rowId xmlns:a16="http://schemas.microsoft.com/office/drawing/2014/main" val="1403249863"/>
                  </a:ext>
                </a:extLst>
              </a:tr>
              <a:tr h="360885">
                <a:tc>
                  <a:txBody>
                    <a:bodyPr/>
                    <a:lstStyle/>
                    <a:p>
                      <a:r>
                        <a:rPr lang="en-IN" sz="1800" b="0" u="none" strike="noStrike" kern="1200" baseline="0" dirty="0">
                          <a:solidFill>
                            <a:schemeClr val="dk1"/>
                          </a:solidFill>
                        </a:rPr>
                        <a:t>3 </a:t>
                      </a:r>
                      <a:endParaRPr lang="en-IN" sz="1800" b="0" i="0" u="none" strike="noStrike" kern="1200" baseline="0" dirty="0">
                        <a:solidFill>
                          <a:schemeClr val="dk1"/>
                        </a:solidFill>
                        <a:latin typeface="+mn-lt"/>
                        <a:ea typeface="+mn-ea"/>
                        <a:cs typeface="+mn-cs"/>
                      </a:endParaRPr>
                    </a:p>
                  </a:txBody>
                  <a:tcPr/>
                </a:tc>
                <a:tc>
                  <a:txBody>
                    <a:bodyPr/>
                    <a:lstStyle/>
                    <a:p>
                      <a:r>
                        <a:rPr lang="en-US" dirty="0"/>
                        <a:t>40</a:t>
                      </a:r>
                      <a:endParaRPr lang="en-IN" dirty="0"/>
                    </a:p>
                  </a:txBody>
                  <a:tcPr/>
                </a:tc>
                <a:extLst>
                  <a:ext uri="{0D108BD9-81ED-4DB2-BD59-A6C34878D82A}">
                    <a16:rowId xmlns:a16="http://schemas.microsoft.com/office/drawing/2014/main" val="293774077"/>
                  </a:ext>
                </a:extLst>
              </a:tr>
              <a:tr h="360885">
                <a:tc>
                  <a:txBody>
                    <a:bodyPr/>
                    <a:lstStyle/>
                    <a:p>
                      <a:r>
                        <a:rPr lang="en-US" dirty="0"/>
                        <a:t>4</a:t>
                      </a:r>
                      <a:endParaRPr lang="en-IN" dirty="0"/>
                    </a:p>
                  </a:txBody>
                  <a:tcPr/>
                </a:tc>
                <a:tc>
                  <a:txBody>
                    <a:bodyPr/>
                    <a:lstStyle/>
                    <a:p>
                      <a:r>
                        <a:rPr lang="en-US" dirty="0"/>
                        <a:t>50</a:t>
                      </a:r>
                      <a:endParaRPr lang="en-IN" dirty="0"/>
                    </a:p>
                  </a:txBody>
                  <a:tcPr/>
                </a:tc>
                <a:extLst>
                  <a:ext uri="{0D108BD9-81ED-4DB2-BD59-A6C34878D82A}">
                    <a16:rowId xmlns:a16="http://schemas.microsoft.com/office/drawing/2014/main" val="1338866877"/>
                  </a:ext>
                </a:extLst>
              </a:tr>
              <a:tr h="360885">
                <a:tc>
                  <a:txBody>
                    <a:bodyPr/>
                    <a:lstStyle/>
                    <a:p>
                      <a:r>
                        <a:rPr lang="en-US" dirty="0"/>
                        <a:t>5</a:t>
                      </a:r>
                      <a:endParaRPr lang="en-IN" dirty="0"/>
                    </a:p>
                  </a:txBody>
                  <a:tcPr/>
                </a:tc>
                <a:tc>
                  <a:txBody>
                    <a:bodyPr/>
                    <a:lstStyle/>
                    <a:p>
                      <a:r>
                        <a:rPr lang="en-US" dirty="0"/>
                        <a:t>60</a:t>
                      </a:r>
                      <a:endParaRPr lang="en-IN" dirty="0"/>
                    </a:p>
                  </a:txBody>
                  <a:tcPr/>
                </a:tc>
                <a:extLst>
                  <a:ext uri="{0D108BD9-81ED-4DB2-BD59-A6C34878D82A}">
                    <a16:rowId xmlns:a16="http://schemas.microsoft.com/office/drawing/2014/main" val="3055882509"/>
                  </a:ext>
                </a:extLst>
              </a:tr>
              <a:tr h="360885">
                <a:tc>
                  <a:txBody>
                    <a:bodyPr/>
                    <a:lstStyle/>
                    <a:p>
                      <a:r>
                        <a:rPr lang="en-US" dirty="0"/>
                        <a:t>6</a:t>
                      </a:r>
                      <a:endParaRPr lang="en-IN" dirty="0"/>
                    </a:p>
                  </a:txBody>
                  <a:tcPr/>
                </a:tc>
                <a:tc>
                  <a:txBody>
                    <a:bodyPr/>
                    <a:lstStyle/>
                    <a:p>
                      <a:r>
                        <a:rPr lang="en-US" dirty="0"/>
                        <a:t>70</a:t>
                      </a:r>
                      <a:endParaRPr lang="en-IN" dirty="0"/>
                    </a:p>
                  </a:txBody>
                  <a:tcPr/>
                </a:tc>
                <a:extLst>
                  <a:ext uri="{0D108BD9-81ED-4DB2-BD59-A6C34878D82A}">
                    <a16:rowId xmlns:a16="http://schemas.microsoft.com/office/drawing/2014/main" val="1748404241"/>
                  </a:ext>
                </a:extLst>
              </a:tr>
            </a:tbl>
          </a:graphicData>
        </a:graphic>
      </p:graphicFrame>
    </p:spTree>
    <p:extLst>
      <p:ext uri="{BB962C8B-B14F-4D97-AF65-F5344CB8AC3E}">
        <p14:creationId xmlns:p14="http://schemas.microsoft.com/office/powerpoint/2010/main" val="2506650746"/>
      </p:ext>
    </p:extLst>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191344" y="44624"/>
            <a:ext cx="91704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dirty="0">
                <a:solidFill>
                  <a:srgbClr val="0000FF"/>
                </a:solidFill>
                <a:latin typeface="Cambria" panose="02040503050406030204" pitchFamily="18" charset="0"/>
              </a:rPr>
              <a:t>Concept of Supply</a:t>
            </a:r>
          </a:p>
        </p:txBody>
      </p:sp>
      <p:grpSp>
        <p:nvGrpSpPr>
          <p:cNvPr id="22" name="Group 21"/>
          <p:cNvGrpSpPr/>
          <p:nvPr/>
        </p:nvGrpSpPr>
        <p:grpSpPr>
          <a:xfrm>
            <a:off x="10059045" y="225264"/>
            <a:ext cx="2118193" cy="504265"/>
            <a:chOff x="6397308" y="2204863"/>
            <a:chExt cx="2118193" cy="612775"/>
          </a:xfrm>
        </p:grpSpPr>
        <p:sp>
          <p:nvSpPr>
            <p:cNvPr id="30" name="Rectangle 29"/>
            <p:cNvSpPr/>
            <p:nvPr/>
          </p:nvSpPr>
          <p:spPr bwMode="auto">
            <a:xfrm>
              <a:off x="6423868" y="2204863"/>
              <a:ext cx="1394422" cy="612775"/>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1" name="Rectangle 30"/>
            <p:cNvSpPr/>
            <p:nvPr/>
          </p:nvSpPr>
          <p:spPr bwMode="auto">
            <a:xfrm>
              <a:off x="7818290" y="2204863"/>
              <a:ext cx="697211" cy="612775"/>
            </a:xfrm>
            <a:prstGeom prst="rect">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2" name="TextBox 31"/>
            <p:cNvSpPr txBox="1"/>
            <p:nvPr/>
          </p:nvSpPr>
          <p:spPr>
            <a:xfrm flipH="1">
              <a:off x="6397308" y="2226917"/>
              <a:ext cx="2087562" cy="561008"/>
            </a:xfrm>
            <a:prstGeom prst="rect">
              <a:avLst/>
            </a:prstGeom>
            <a:noFill/>
            <a:ln>
              <a:noFill/>
            </a:ln>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  Lecture      2</a:t>
              </a:r>
              <a:endParaRPr lang="en-US" sz="1400" b="1" dirty="0">
                <a:solidFill>
                  <a:schemeClr val="bg1"/>
                </a:solidFill>
                <a:latin typeface="Cambria" panose="02040503050406030204" pitchFamily="18" charset="0"/>
                <a:ea typeface="Cambria" panose="02040503050406030204" pitchFamily="18" charset="0"/>
              </a:endParaRPr>
            </a:p>
          </p:txBody>
        </p:sp>
      </p:grpSp>
      <p:grpSp>
        <p:nvGrpSpPr>
          <p:cNvPr id="39" name="Group 38"/>
          <p:cNvGrpSpPr/>
          <p:nvPr/>
        </p:nvGrpSpPr>
        <p:grpSpPr>
          <a:xfrm>
            <a:off x="191344" y="692696"/>
            <a:ext cx="9882463" cy="299761"/>
            <a:chOff x="179388" y="928688"/>
            <a:chExt cx="6607175" cy="83096"/>
          </a:xfrm>
        </p:grpSpPr>
        <p:sp>
          <p:nvSpPr>
            <p:cNvPr id="40"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CC0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41"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C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3" name="Group 22"/>
          <p:cNvGrpSpPr/>
          <p:nvPr/>
        </p:nvGrpSpPr>
        <p:grpSpPr>
          <a:xfrm>
            <a:off x="1991544" y="6552931"/>
            <a:ext cx="10187291" cy="260445"/>
            <a:chOff x="179388" y="928688"/>
            <a:chExt cx="6607175" cy="83096"/>
          </a:xfrm>
        </p:grpSpPr>
        <p:sp>
          <p:nvSpPr>
            <p:cNvPr id="24"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5"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7" name="Slide Number Placeholder 6"/>
          <p:cNvSpPr>
            <a:spLocks noGrp="1"/>
          </p:cNvSpPr>
          <p:nvPr>
            <p:ph type="sldNum" sz="quarter" idx="12"/>
          </p:nvPr>
        </p:nvSpPr>
        <p:spPr>
          <a:xfrm>
            <a:off x="8737600" y="6421007"/>
            <a:ext cx="2844800" cy="300469"/>
          </a:xfrm>
        </p:spPr>
        <p:txBody>
          <a:bodyPr/>
          <a:lstStyle/>
          <a:p>
            <a:pPr>
              <a:defRPr/>
            </a:pPr>
            <a:fld id="{C92DB669-6FA0-4CF8-BF90-A0F226DEA8C9}" type="slidenum">
              <a:rPr lang="en-IN" altLang="en-US" smtClean="0"/>
              <a:pPr>
                <a:defRPr/>
              </a:pPr>
              <a:t>8</a:t>
            </a:fld>
            <a:endParaRPr lang="en-IN" altLang="en-US"/>
          </a:p>
        </p:txBody>
      </p:sp>
      <mc:AlternateContent xmlns:mc="http://schemas.openxmlformats.org/markup-compatibility/2006" xmlns:a14="http://schemas.microsoft.com/office/drawing/2010/main">
        <mc:Choice Requires="a14">
          <p:sp>
            <p:nvSpPr>
              <p:cNvPr id="18" name="Rectangle 17"/>
              <p:cNvSpPr/>
              <p:nvPr/>
            </p:nvSpPr>
            <p:spPr>
              <a:xfrm>
                <a:off x="308026" y="791288"/>
                <a:ext cx="11645402" cy="1477328"/>
              </a:xfrm>
              <a:prstGeom prst="rect">
                <a:avLst/>
              </a:prstGeom>
              <a:solidFill>
                <a:srgbClr val="FBFBA7"/>
              </a:solidFill>
            </p:spPr>
            <p:txBody>
              <a:bodyPr wrap="square">
                <a:spAutoFit/>
              </a:bodyPr>
              <a:lstStyle/>
              <a:p>
                <a:pPr marL="400050" indent="-400050">
                  <a:buFont typeface="Courier New" panose="02070309020205020404" pitchFamily="49" charset="0"/>
                  <a:buChar char="o"/>
                </a:pPr>
                <a:r>
                  <a:rPr lang="en-US" sz="2400" b="1" dirty="0">
                    <a:solidFill>
                      <a:srgbClr val="FF0000"/>
                    </a:solidFill>
                    <a:latin typeface="Cambria" panose="02040503050406030204" pitchFamily="18" charset="0"/>
                    <a:ea typeface="Cambria" panose="02040503050406030204" pitchFamily="18" charset="0"/>
                  </a:rPr>
                  <a:t>Supply </a:t>
                </a:r>
                <a:r>
                  <a:rPr lang="en-US" sz="2400" b="1" dirty="0">
                    <a:latin typeface="Cambria" panose="02040503050406030204" pitchFamily="18" charset="0"/>
                    <a:ea typeface="Cambria" panose="02040503050406030204" pitchFamily="18" charset="0"/>
                  </a:rPr>
                  <a:t>refers to the quantity of a commodity that </a:t>
                </a:r>
                <a:r>
                  <a:rPr lang="en-US" sz="2400" b="1" dirty="0">
                    <a:solidFill>
                      <a:srgbClr val="FF0000"/>
                    </a:solidFill>
                    <a:latin typeface="Cambria" panose="02040503050406030204" pitchFamily="18" charset="0"/>
                    <a:ea typeface="Cambria" panose="02040503050406030204" pitchFamily="18" charset="0"/>
                  </a:rPr>
                  <a:t>producers are willing to sell </a:t>
                </a:r>
                <a:r>
                  <a:rPr lang="en-US" sz="2400" b="1" dirty="0">
                    <a:latin typeface="Cambria" panose="02040503050406030204" pitchFamily="18" charset="0"/>
                    <a:ea typeface="Cambria" panose="02040503050406030204" pitchFamily="18" charset="0"/>
                  </a:rPr>
                  <a:t>at different prices per unit of time.</a:t>
                </a:r>
              </a:p>
              <a:p>
                <a:pPr/>
                <a14:m>
                  <m:oMathPara xmlns:m="http://schemas.openxmlformats.org/officeDocument/2006/math">
                    <m:oMathParaPr>
                      <m:jc m:val="centerGroup"/>
                    </m:oMathParaPr>
                    <m:oMath xmlns:m="http://schemas.openxmlformats.org/officeDocument/2006/math">
                      <m:sSub>
                        <m:sSubPr>
                          <m:ctrlPr>
                            <a:rPr lang="en-US" sz="2400" b="1" i="1">
                              <a:solidFill>
                                <a:srgbClr val="C00000"/>
                              </a:solidFill>
                              <a:latin typeface="Cambria Math" panose="02040503050406030204" pitchFamily="18" charset="0"/>
                              <a:ea typeface="Cambria" panose="02040503050406030204" pitchFamily="18" charset="0"/>
                            </a:rPr>
                          </m:ctrlPr>
                        </m:sSubPr>
                        <m:e>
                          <m:r>
                            <a:rPr lang="en-US" sz="2400" b="1">
                              <a:solidFill>
                                <a:srgbClr val="C00000"/>
                              </a:solidFill>
                              <a:latin typeface="Cambria Math" panose="02040503050406030204" pitchFamily="18" charset="0"/>
                              <a:ea typeface="Cambria" panose="02040503050406030204" pitchFamily="18" charset="0"/>
                            </a:rPr>
                            <m:t>𝐒</m:t>
                          </m:r>
                        </m:e>
                        <m:sub>
                          <m:r>
                            <a:rPr lang="en-US" sz="2400" b="1">
                              <a:solidFill>
                                <a:srgbClr val="C00000"/>
                              </a:solidFill>
                              <a:latin typeface="Cambria Math" panose="02040503050406030204" pitchFamily="18" charset="0"/>
                              <a:ea typeface="Cambria" panose="02040503050406030204" pitchFamily="18" charset="0"/>
                            </a:rPr>
                            <m:t>𝐭</m:t>
                          </m:r>
                        </m:sub>
                      </m:sSub>
                      <m:r>
                        <a:rPr lang="en-US" sz="2400" b="1">
                          <a:solidFill>
                            <a:srgbClr val="C00000"/>
                          </a:solidFill>
                          <a:latin typeface="Cambria Math" panose="02040503050406030204" pitchFamily="18" charset="0"/>
                          <a:ea typeface="Cambria" panose="02040503050406030204" pitchFamily="18" charset="0"/>
                        </a:rPr>
                        <m:t>=</m:t>
                      </m:r>
                      <m:r>
                        <a:rPr lang="en-US" sz="2400" b="1">
                          <a:solidFill>
                            <a:srgbClr val="C00000"/>
                          </a:solidFill>
                          <a:latin typeface="Cambria Math" panose="02040503050406030204" pitchFamily="18" charset="0"/>
                          <a:ea typeface="Cambria" panose="02040503050406030204" pitchFamily="18" charset="0"/>
                        </a:rPr>
                        <m:t>𝐠</m:t>
                      </m:r>
                      <m:d>
                        <m:dPr>
                          <m:ctrlPr>
                            <a:rPr lang="en-US" sz="2400" b="1" i="1">
                              <a:solidFill>
                                <a:srgbClr val="C00000"/>
                              </a:solidFill>
                              <a:latin typeface="Cambria Math" panose="02040503050406030204" pitchFamily="18" charset="0"/>
                              <a:ea typeface="Cambria" panose="02040503050406030204" pitchFamily="18" charset="0"/>
                            </a:rPr>
                          </m:ctrlPr>
                        </m:dPr>
                        <m:e>
                          <m:sSub>
                            <m:sSubPr>
                              <m:ctrlPr>
                                <a:rPr lang="en-US" sz="2400" b="1" i="1">
                                  <a:solidFill>
                                    <a:srgbClr val="C00000"/>
                                  </a:solidFill>
                                  <a:latin typeface="Cambria Math" panose="02040503050406030204" pitchFamily="18" charset="0"/>
                                  <a:ea typeface="Cambria" panose="02040503050406030204" pitchFamily="18" charset="0"/>
                                </a:rPr>
                              </m:ctrlPr>
                            </m:sSubPr>
                            <m:e>
                              <m:r>
                                <a:rPr lang="en-US" sz="2400" b="1">
                                  <a:solidFill>
                                    <a:srgbClr val="C00000"/>
                                  </a:solidFill>
                                  <a:latin typeface="Cambria Math" panose="02040503050406030204" pitchFamily="18" charset="0"/>
                                  <a:ea typeface="Cambria" panose="02040503050406030204" pitchFamily="18" charset="0"/>
                                </a:rPr>
                                <m:t>𝐏</m:t>
                              </m:r>
                            </m:e>
                            <m:sub>
                              <m:r>
                                <a:rPr lang="en-US" sz="2400" b="1">
                                  <a:solidFill>
                                    <a:srgbClr val="C00000"/>
                                  </a:solidFill>
                                  <a:latin typeface="Cambria Math" panose="02040503050406030204" pitchFamily="18" charset="0"/>
                                  <a:ea typeface="Cambria" panose="02040503050406030204" pitchFamily="18" charset="0"/>
                                </a:rPr>
                                <m:t>𝐭</m:t>
                              </m:r>
                            </m:sub>
                          </m:sSub>
                        </m:e>
                      </m:d>
                    </m:oMath>
                  </m:oMathPara>
                </a14:m>
                <a:endParaRPr lang="en-US" sz="2400" b="1" dirty="0">
                  <a:latin typeface="Cambria" panose="02040503050406030204" pitchFamily="18" charset="0"/>
                  <a:ea typeface="Cambria" panose="02040503050406030204" pitchFamily="18" charset="0"/>
                </a:endParaRPr>
              </a:p>
              <a:p>
                <a:pPr marL="342900" indent="-342900">
                  <a:buFont typeface="Courier New" panose="02070309020205020404" pitchFamily="49" charset="0"/>
                  <a:buChar char="o"/>
                </a:pPr>
                <a:endParaRPr lang="en-US" dirty="0"/>
              </a:p>
            </p:txBody>
          </p:sp>
        </mc:Choice>
        <mc:Fallback xmlns="">
          <p:sp>
            <p:nvSpPr>
              <p:cNvPr id="18" name="Rectangle 17"/>
              <p:cNvSpPr>
                <a:spLocks noRot="1" noChangeAspect="1" noMove="1" noResize="1" noEditPoints="1" noAdjustHandles="1" noChangeArrowheads="1" noChangeShapeType="1" noTextEdit="1"/>
              </p:cNvSpPr>
              <p:nvPr/>
            </p:nvSpPr>
            <p:spPr>
              <a:xfrm>
                <a:off x="308026" y="791288"/>
                <a:ext cx="11645402" cy="1477328"/>
              </a:xfrm>
              <a:prstGeom prst="rect">
                <a:avLst/>
              </a:prstGeom>
              <a:blipFill>
                <a:blip r:embed="rId3"/>
                <a:stretch>
                  <a:fillRect l="-733" t="-33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308026" y="2400540"/>
                <a:ext cx="11645402" cy="3785652"/>
              </a:xfrm>
              <a:prstGeom prst="rect">
                <a:avLst/>
              </a:prstGeom>
              <a:solidFill>
                <a:schemeClr val="bg1">
                  <a:lumMod val="95000"/>
                </a:schemeClr>
              </a:solidFill>
            </p:spPr>
            <p:txBody>
              <a:bodyPr wrap="square">
                <a:spAutoFit/>
              </a:bodyPr>
              <a:lstStyle/>
              <a:p>
                <a:pPr marL="342900" indent="-342900">
                  <a:buFont typeface="Courier New" panose="02070309020205020404" pitchFamily="49" charset="0"/>
                  <a:buChar char="o"/>
                </a:pPr>
                <a:r>
                  <a:rPr lang="en-US" sz="2400" b="1" dirty="0">
                    <a:latin typeface="Cambria" panose="02040503050406030204" pitchFamily="18" charset="0"/>
                    <a:ea typeface="Cambria" panose="02040503050406030204" pitchFamily="18" charset="0"/>
                  </a:rPr>
                  <a:t>The supply of a commodity is a function of its price, the price of all other commodities, the prices of factors of production, technology, the objectives of producers and other factors remaining unchanged. So:</a:t>
                </a:r>
                <a:endParaRPr lang="en-US" sz="1000" b="1" dirty="0">
                  <a:latin typeface="Cambria" panose="02040503050406030204" pitchFamily="18" charset="0"/>
                  <a:ea typeface="Cambria"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400" b="1" i="1">
                              <a:solidFill>
                                <a:srgbClr val="C00000"/>
                              </a:solidFill>
                              <a:latin typeface="Cambria Math" panose="02040503050406030204" pitchFamily="18" charset="0"/>
                              <a:ea typeface="Cambria" panose="02040503050406030204" pitchFamily="18" charset="0"/>
                            </a:rPr>
                          </m:ctrlPr>
                        </m:sSubPr>
                        <m:e>
                          <m:r>
                            <a:rPr lang="en-US" sz="2400" b="1">
                              <a:solidFill>
                                <a:srgbClr val="C00000"/>
                              </a:solidFill>
                              <a:latin typeface="Cambria Math" panose="02040503050406030204" pitchFamily="18" charset="0"/>
                              <a:ea typeface="Cambria" panose="02040503050406030204" pitchFamily="18" charset="0"/>
                            </a:rPr>
                            <m:t>𝐒</m:t>
                          </m:r>
                        </m:e>
                        <m:sub>
                          <m:r>
                            <a:rPr lang="en-US" sz="2400" b="1">
                              <a:solidFill>
                                <a:srgbClr val="C00000"/>
                              </a:solidFill>
                              <a:latin typeface="Cambria Math" panose="02040503050406030204" pitchFamily="18" charset="0"/>
                              <a:ea typeface="Cambria" panose="02040503050406030204" pitchFamily="18" charset="0"/>
                            </a:rPr>
                            <m:t>𝐭</m:t>
                          </m:r>
                        </m:sub>
                      </m:sSub>
                      <m:r>
                        <a:rPr lang="en-US" sz="2400" b="1">
                          <a:solidFill>
                            <a:srgbClr val="C00000"/>
                          </a:solidFill>
                          <a:latin typeface="Cambria Math" panose="02040503050406030204" pitchFamily="18" charset="0"/>
                          <a:ea typeface="Cambria" panose="02040503050406030204" pitchFamily="18" charset="0"/>
                        </a:rPr>
                        <m:t>=</m:t>
                      </m:r>
                      <m:r>
                        <a:rPr lang="en-US" sz="2400" b="1">
                          <a:solidFill>
                            <a:srgbClr val="C00000"/>
                          </a:solidFill>
                          <a:latin typeface="Cambria Math" panose="02040503050406030204" pitchFamily="18" charset="0"/>
                          <a:ea typeface="Cambria" panose="02040503050406030204" pitchFamily="18" charset="0"/>
                        </a:rPr>
                        <m:t>𝐠</m:t>
                      </m:r>
                      <m:d>
                        <m:dPr>
                          <m:ctrlPr>
                            <a:rPr lang="en-US" sz="2400" b="1" i="1">
                              <a:solidFill>
                                <a:srgbClr val="C00000"/>
                              </a:solidFill>
                              <a:latin typeface="Cambria Math" panose="02040503050406030204" pitchFamily="18" charset="0"/>
                              <a:ea typeface="Cambria" panose="02040503050406030204" pitchFamily="18" charset="0"/>
                            </a:rPr>
                          </m:ctrlPr>
                        </m:dPr>
                        <m:e>
                          <m:r>
                            <a:rPr lang="fr-FR" sz="2400" b="1">
                              <a:solidFill>
                                <a:srgbClr val="C00000"/>
                              </a:solidFill>
                              <a:latin typeface="Cambria Math" panose="02040503050406030204" pitchFamily="18" charset="0"/>
                              <a:ea typeface="Cambria" panose="02040503050406030204" pitchFamily="18" charset="0"/>
                            </a:rPr>
                            <m:t>𝐏𝟏</m:t>
                          </m:r>
                          <m:r>
                            <a:rPr lang="fr-FR" sz="2400" b="1">
                              <a:solidFill>
                                <a:srgbClr val="C00000"/>
                              </a:solidFill>
                              <a:latin typeface="Cambria Math" panose="02040503050406030204" pitchFamily="18" charset="0"/>
                              <a:ea typeface="Cambria" panose="02040503050406030204" pitchFamily="18" charset="0"/>
                            </a:rPr>
                            <m:t>, </m:t>
                          </m:r>
                          <m:r>
                            <a:rPr lang="fr-FR" sz="2400" b="1">
                              <a:solidFill>
                                <a:srgbClr val="C00000"/>
                              </a:solidFill>
                              <a:latin typeface="Cambria Math" panose="02040503050406030204" pitchFamily="18" charset="0"/>
                              <a:ea typeface="Cambria" panose="02040503050406030204" pitchFamily="18" charset="0"/>
                            </a:rPr>
                            <m:t>𝐏𝟐</m:t>
                          </m:r>
                          <m:r>
                            <a:rPr lang="fr-FR" sz="2400" b="1">
                              <a:solidFill>
                                <a:srgbClr val="C00000"/>
                              </a:solidFill>
                              <a:latin typeface="Cambria Math" panose="02040503050406030204" pitchFamily="18" charset="0"/>
                              <a:ea typeface="Cambria" panose="02040503050406030204" pitchFamily="18" charset="0"/>
                            </a:rPr>
                            <m:t>, </m:t>
                          </m:r>
                          <m:r>
                            <a:rPr lang="fr-FR" sz="2400" b="1">
                              <a:solidFill>
                                <a:srgbClr val="C00000"/>
                              </a:solidFill>
                              <a:latin typeface="Cambria Math" panose="02040503050406030204" pitchFamily="18" charset="0"/>
                              <a:ea typeface="Cambria" panose="02040503050406030204" pitchFamily="18" charset="0"/>
                            </a:rPr>
                            <m:t>𝐏𝟑</m:t>
                          </m:r>
                          <m:r>
                            <a:rPr lang="fr-FR" sz="2400" b="1">
                              <a:solidFill>
                                <a:srgbClr val="C00000"/>
                              </a:solidFill>
                              <a:latin typeface="Cambria Math" panose="02040503050406030204" pitchFamily="18" charset="0"/>
                              <a:ea typeface="Cambria" panose="02040503050406030204" pitchFamily="18" charset="0"/>
                            </a:rPr>
                            <m:t>... </m:t>
                          </m:r>
                          <m:r>
                            <a:rPr lang="fr-FR" sz="2400" b="1">
                              <a:solidFill>
                                <a:srgbClr val="C00000"/>
                              </a:solidFill>
                              <a:latin typeface="Cambria Math" panose="02040503050406030204" pitchFamily="18" charset="0"/>
                              <a:ea typeface="Cambria" panose="02040503050406030204" pitchFamily="18" charset="0"/>
                            </a:rPr>
                            <m:t>𝐏𝐧</m:t>
                          </m:r>
                          <m:r>
                            <a:rPr lang="fr-FR" sz="2400" b="1">
                              <a:solidFill>
                                <a:srgbClr val="C00000"/>
                              </a:solidFill>
                              <a:latin typeface="Cambria Math" panose="02040503050406030204" pitchFamily="18" charset="0"/>
                              <a:ea typeface="Cambria" panose="02040503050406030204" pitchFamily="18" charset="0"/>
                            </a:rPr>
                            <m:t>, </m:t>
                          </m:r>
                          <m:r>
                            <a:rPr lang="fr-FR" sz="2400" b="1">
                              <a:solidFill>
                                <a:srgbClr val="C00000"/>
                              </a:solidFill>
                              <a:latin typeface="Cambria Math" panose="02040503050406030204" pitchFamily="18" charset="0"/>
                              <a:ea typeface="Cambria" panose="02040503050406030204" pitchFamily="18" charset="0"/>
                            </a:rPr>
                            <m:t>𝐅𝟏</m:t>
                          </m:r>
                          <m:r>
                            <a:rPr lang="fr-FR" sz="2400" b="1">
                              <a:solidFill>
                                <a:srgbClr val="C00000"/>
                              </a:solidFill>
                              <a:latin typeface="Cambria Math" panose="02040503050406030204" pitchFamily="18" charset="0"/>
                              <a:ea typeface="Cambria" panose="02040503050406030204" pitchFamily="18" charset="0"/>
                            </a:rPr>
                            <m:t>… </m:t>
                          </m:r>
                          <m:r>
                            <a:rPr lang="fr-FR" sz="2400" b="1">
                              <a:solidFill>
                                <a:srgbClr val="C00000"/>
                              </a:solidFill>
                              <a:latin typeface="Cambria Math" panose="02040503050406030204" pitchFamily="18" charset="0"/>
                              <a:ea typeface="Cambria" panose="02040503050406030204" pitchFamily="18" charset="0"/>
                            </a:rPr>
                            <m:t>𝐅𝐚</m:t>
                          </m:r>
                          <m:r>
                            <a:rPr lang="fr-FR" sz="2400" b="1">
                              <a:solidFill>
                                <a:srgbClr val="C00000"/>
                              </a:solidFill>
                              <a:latin typeface="Cambria Math" panose="02040503050406030204" pitchFamily="18" charset="0"/>
                              <a:ea typeface="Cambria" panose="02040503050406030204" pitchFamily="18" charset="0"/>
                            </a:rPr>
                            <m:t>, </m:t>
                          </m:r>
                          <m:r>
                            <a:rPr lang="fr-FR" sz="2400" b="1">
                              <a:solidFill>
                                <a:srgbClr val="C00000"/>
                              </a:solidFill>
                              <a:latin typeface="Cambria Math" panose="02040503050406030204" pitchFamily="18" charset="0"/>
                              <a:ea typeface="Cambria" panose="02040503050406030204" pitchFamily="18" charset="0"/>
                            </a:rPr>
                            <m:t>𝐓</m:t>
                          </m:r>
                          <m:r>
                            <a:rPr lang="fr-FR" sz="2400" b="1">
                              <a:solidFill>
                                <a:srgbClr val="C00000"/>
                              </a:solidFill>
                              <a:latin typeface="Cambria Math" panose="02040503050406030204" pitchFamily="18" charset="0"/>
                              <a:ea typeface="Cambria" panose="02040503050406030204" pitchFamily="18" charset="0"/>
                            </a:rPr>
                            <m:t>, </m:t>
                          </m:r>
                          <m:r>
                            <a:rPr lang="fr-FR" sz="2400" b="1">
                              <a:solidFill>
                                <a:srgbClr val="C00000"/>
                              </a:solidFill>
                              <a:latin typeface="Cambria Math" panose="02040503050406030204" pitchFamily="18" charset="0"/>
                              <a:ea typeface="Cambria" panose="02040503050406030204" pitchFamily="18" charset="0"/>
                            </a:rPr>
                            <m:t>𝐆</m:t>
                          </m:r>
                          <m:r>
                            <a:rPr lang="fr-FR" sz="2400" b="1">
                              <a:solidFill>
                                <a:srgbClr val="C00000"/>
                              </a:solidFill>
                              <a:latin typeface="Cambria Math" panose="02040503050406030204" pitchFamily="18" charset="0"/>
                              <a:ea typeface="Cambria" panose="02040503050406030204" pitchFamily="18" charset="0"/>
                            </a:rPr>
                            <m:t>, ….</m:t>
                          </m:r>
                        </m:e>
                      </m:d>
                    </m:oMath>
                  </m:oMathPara>
                </a14:m>
                <a:endParaRPr lang="en-US" sz="2000" b="1" dirty="0">
                  <a:latin typeface="Cambria" panose="02040503050406030204" pitchFamily="18" charset="0"/>
                  <a:ea typeface="Cambria" panose="02040503050406030204" pitchFamily="18" charset="0"/>
                </a:endParaRPr>
              </a:p>
              <a:p>
                <a:pPr lvl="4"/>
                <a:r>
                  <a:rPr lang="en-US" sz="2400" dirty="0">
                    <a:latin typeface="Cambria" panose="02040503050406030204" pitchFamily="18" charset="0"/>
                    <a:ea typeface="Cambria" panose="02040503050406030204" pitchFamily="18" charset="0"/>
                  </a:rPr>
                  <a:t>Where: Qs stands for the quantity of the commodity supplied;</a:t>
                </a:r>
              </a:p>
              <a:p>
                <a:pPr lvl="6"/>
                <a:r>
                  <a:rPr lang="en-US" sz="2400" dirty="0" err="1">
                    <a:latin typeface="Cambria" panose="02040503050406030204" pitchFamily="18" charset="0"/>
                    <a:ea typeface="Cambria" panose="02040503050406030204" pitchFamily="18" charset="0"/>
                  </a:rPr>
                  <a:t>P1</a:t>
                </a:r>
                <a:r>
                  <a:rPr lang="en-US" sz="2400" dirty="0">
                    <a:latin typeface="Cambria" panose="02040503050406030204" pitchFamily="18" charset="0"/>
                    <a:ea typeface="Cambria" panose="02040503050406030204" pitchFamily="18" charset="0"/>
                  </a:rPr>
                  <a:t> is the price of that commodity, </a:t>
                </a:r>
                <a:r>
                  <a:rPr lang="en-US" sz="2400" dirty="0" err="1">
                    <a:latin typeface="Cambria" panose="02040503050406030204" pitchFamily="18" charset="0"/>
                    <a:ea typeface="Cambria" panose="02040503050406030204" pitchFamily="18" charset="0"/>
                  </a:rPr>
                  <a:t>P2</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P3</a:t>
                </a:r>
                <a:r>
                  <a:rPr lang="en-US" sz="2400" dirty="0">
                    <a:latin typeface="Cambria" panose="02040503050406030204" pitchFamily="18" charset="0"/>
                    <a:ea typeface="Cambria" panose="02040503050406030204" pitchFamily="18" charset="0"/>
                  </a:rPr>
                  <a:t>...Pa are the prices of other</a:t>
                </a:r>
              </a:p>
              <a:p>
                <a:pPr lvl="6"/>
                <a:r>
                  <a:rPr lang="en-US" sz="2400" dirty="0">
                    <a:latin typeface="Cambria" panose="02040503050406030204" pitchFamily="18" charset="0"/>
                    <a:ea typeface="Cambria" panose="02040503050406030204" pitchFamily="18" charset="0"/>
                  </a:rPr>
                  <a:t>commodities;</a:t>
                </a:r>
              </a:p>
              <a:p>
                <a:pPr lvl="6"/>
                <a:r>
                  <a:rPr lang="en-US" sz="2400" dirty="0" err="1">
                    <a:latin typeface="Cambria" panose="02040503050406030204" pitchFamily="18" charset="0"/>
                    <a:ea typeface="Cambria" panose="02040503050406030204" pitchFamily="18" charset="0"/>
                  </a:rPr>
                  <a:t>F1</a:t>
                </a:r>
                <a:r>
                  <a:rPr lang="en-US" sz="2400" dirty="0">
                    <a:latin typeface="Cambria" panose="02040503050406030204" pitchFamily="18" charset="0"/>
                    <a:ea typeface="Cambria" panose="02040503050406030204" pitchFamily="18" charset="0"/>
                  </a:rPr>
                  <a:t> …… </a:t>
                </a:r>
                <a:r>
                  <a:rPr lang="en-US" sz="2400" dirty="0" err="1">
                    <a:latin typeface="Cambria" panose="02040503050406030204" pitchFamily="18" charset="0"/>
                    <a:ea typeface="Cambria" panose="02040503050406030204" pitchFamily="18" charset="0"/>
                  </a:rPr>
                  <a:t>Fn</a:t>
                </a:r>
                <a:r>
                  <a:rPr lang="en-US" sz="2400" dirty="0">
                    <a:latin typeface="Cambria" panose="02040503050406030204" pitchFamily="18" charset="0"/>
                    <a:ea typeface="Cambria" panose="02040503050406030204" pitchFamily="18" charset="0"/>
                  </a:rPr>
                  <a:t> are the prices of all factors of production;</a:t>
                </a:r>
              </a:p>
              <a:p>
                <a:pPr lvl="6"/>
                <a:r>
                  <a:rPr lang="en-US" sz="2400" dirty="0">
                    <a:latin typeface="Cambria" panose="02040503050406030204" pitchFamily="18" charset="0"/>
                    <a:ea typeface="Cambria" panose="02040503050406030204" pitchFamily="18" charset="0"/>
                  </a:rPr>
                  <a:t>T is the state of technology;</a:t>
                </a:r>
              </a:p>
              <a:p>
                <a:pPr lvl="6"/>
                <a:r>
                  <a:rPr lang="en-US" sz="2400" dirty="0">
                    <a:latin typeface="Cambria" panose="02040503050406030204" pitchFamily="18" charset="0"/>
                    <a:ea typeface="Cambria" panose="02040503050406030204" pitchFamily="18" charset="0"/>
                  </a:rPr>
                  <a:t>G is the goal of the producer.</a:t>
                </a:r>
                <a:endParaRPr lang="en-US" sz="2800" b="1" dirty="0">
                  <a:latin typeface="Cambria" panose="02040503050406030204" pitchFamily="18" charset="0"/>
                  <a:ea typeface="Cambria" panose="02040503050406030204" pitchFamily="18" charset="0"/>
                </a:endParaRPr>
              </a:p>
            </p:txBody>
          </p:sp>
        </mc:Choice>
        <mc:Fallback xmlns="">
          <p:sp>
            <p:nvSpPr>
              <p:cNvPr id="20" name="Rectangle 19"/>
              <p:cNvSpPr>
                <a:spLocks noRot="1" noChangeAspect="1" noMove="1" noResize="1" noEditPoints="1" noAdjustHandles="1" noChangeArrowheads="1" noChangeShapeType="1" noTextEdit="1"/>
              </p:cNvSpPr>
              <p:nvPr/>
            </p:nvSpPr>
            <p:spPr>
              <a:xfrm>
                <a:off x="308026" y="2400540"/>
                <a:ext cx="11645402" cy="3785652"/>
              </a:xfrm>
              <a:prstGeom prst="rect">
                <a:avLst/>
              </a:prstGeom>
              <a:blipFill>
                <a:blip r:embed="rId4"/>
                <a:stretch>
                  <a:fillRect l="-733" t="-1288" r="-209" b="-2738"/>
                </a:stretch>
              </a:blipFill>
            </p:spPr>
            <p:txBody>
              <a:bodyPr/>
              <a:lstStyle/>
              <a:p>
                <a:r>
                  <a:rPr lang="en-US">
                    <a:noFill/>
                  </a:rPr>
                  <a:t> </a:t>
                </a:r>
              </a:p>
            </p:txBody>
          </p:sp>
        </mc:Fallback>
      </mc:AlternateContent>
    </p:spTree>
    <p:extLst>
      <p:ext uri="{BB962C8B-B14F-4D97-AF65-F5344CB8AC3E}">
        <p14:creationId xmlns:p14="http://schemas.microsoft.com/office/powerpoint/2010/main" val="2846567139"/>
      </p:ext>
    </p:extLst>
  </p:cSld>
  <p:clrMapOvr>
    <a:masterClrMapping/>
  </p:clrMapOvr>
  <p:transition>
    <p:wipe dir="d"/>
  </p:transition>
</p:sld>
</file>

<file path=ppt/theme/theme1.xml><?xml version="1.0" encoding="utf-8"?>
<a:theme xmlns:a="http://schemas.openxmlformats.org/drawingml/2006/main" name="Office Theme">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2813" rtl="0" eaLnBrk="1" fontAlgn="base" latinLnBrk="0" hangingPunct="1">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2813" rtl="0" eaLnBrk="1" fontAlgn="base" latinLnBrk="0" hangingPunct="1">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35280</TotalTime>
  <Words>1039</Words>
  <Application>Microsoft Office PowerPoint</Application>
  <PresentationFormat>Widescreen</PresentationFormat>
  <Paragraphs>106</Paragraphs>
  <Slides>8</Slides>
  <Notes>7</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8</vt:i4>
      </vt:variant>
      <vt:variant>
        <vt:lpstr>Custom Shows</vt:lpstr>
      </vt:variant>
      <vt:variant>
        <vt:i4>1</vt:i4>
      </vt:variant>
    </vt:vector>
  </HeadingPairs>
  <TitlesOfParts>
    <vt:vector size="16" baseType="lpstr">
      <vt:lpstr>Arial</vt:lpstr>
      <vt:lpstr>Calibri</vt:lpstr>
      <vt:lpstr>Cambria</vt:lpstr>
      <vt:lpstr>Cambria Math</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Manish</dc:creator>
  <cp:lastModifiedBy>Anurag Joshi [MU - Jaipur]</cp:lastModifiedBy>
  <cp:revision>1539</cp:revision>
  <dcterms:modified xsi:type="dcterms:W3CDTF">2023-09-06T04:09:08Z</dcterms:modified>
</cp:coreProperties>
</file>