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4200" r:id="rId1"/>
  </p:sldMasterIdLst>
  <p:notesMasterIdLst>
    <p:notesMasterId r:id="rId17"/>
  </p:notesMasterIdLst>
  <p:handoutMasterIdLst>
    <p:handoutMasterId r:id="rId18"/>
  </p:handoutMasterIdLst>
  <p:sldIdLst>
    <p:sldId id="352" r:id="rId2"/>
    <p:sldId id="743" r:id="rId3"/>
    <p:sldId id="720" r:id="rId4"/>
    <p:sldId id="752" r:id="rId5"/>
    <p:sldId id="753" r:id="rId6"/>
    <p:sldId id="742" r:id="rId7"/>
    <p:sldId id="747" r:id="rId8"/>
    <p:sldId id="748" r:id="rId9"/>
    <p:sldId id="749" r:id="rId10"/>
    <p:sldId id="750" r:id="rId11"/>
    <p:sldId id="754" r:id="rId12"/>
    <p:sldId id="755" r:id="rId13"/>
    <p:sldId id="756" r:id="rId14"/>
    <p:sldId id="757" r:id="rId15"/>
    <p:sldId id="663" r:id="rId16"/>
  </p:sldIdLst>
  <p:sldSz cx="12192000" cy="6858000"/>
  <p:notesSz cx="6858000" cy="9144000"/>
  <p:custShowLst>
    <p:custShow name="Custom Show 1" id="0">
      <p:sldLst/>
    </p:custShow>
  </p:custShowLst>
  <p:defaultTextStyle>
    <a:defPPr>
      <a:defRPr lang="en-US"/>
    </a:defPPr>
    <a:lvl1pPr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56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28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00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7213" indent="1588" algn="l" defTabSz="912813"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7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CC0000"/>
    <a:srgbClr val="66FFCC"/>
    <a:srgbClr val="CCFF99"/>
    <a:srgbClr val="FFCCCC"/>
    <a:srgbClr val="FBFBA7"/>
    <a:srgbClr val="00682F"/>
    <a:srgbClr val="FF3399"/>
    <a:srgbClr val="0066FF"/>
    <a:srgbClr val="99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19" autoAdjust="0"/>
    <p:restoredTop sz="83754" autoAdjust="0"/>
  </p:normalViewPr>
  <p:slideViewPr>
    <p:cSldViewPr>
      <p:cViewPr varScale="1">
        <p:scale>
          <a:sx n="70" d="100"/>
          <a:sy n="70" d="100"/>
        </p:scale>
        <p:origin x="941" y="53"/>
      </p:cViewPr>
      <p:guideLst>
        <p:guide orient="horz" pos="2160"/>
        <p:guide pos="3792"/>
      </p:guideLst>
    </p:cSldViewPr>
  </p:slideViewPr>
  <p:notesTextViewPr>
    <p:cViewPr>
      <p:scale>
        <a:sx n="150" d="100"/>
        <a:sy n="150" d="100"/>
      </p:scale>
      <p:origin x="0" y="0"/>
    </p:cViewPr>
  </p:notesTextViewPr>
  <p:sorterViewPr>
    <p:cViewPr>
      <p:scale>
        <a:sx n="100" d="100"/>
        <a:sy n="100" d="100"/>
      </p:scale>
      <p:origin x="0" y="-2899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DE2A5-27D1-47FE-93BB-532C08781C93}" type="datetimeFigureOut">
              <a:rPr lang="en-US" smtClean="0"/>
              <a:t>8/23/2023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Dept. of Mechanical Engg.| MUJ</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E33268B-9484-4B3B-ACF5-DB4718059E4B}" type="slidenum">
              <a:rPr lang="en-US" smtClean="0"/>
              <a:t>‹#›</a:t>
            </a:fld>
            <a:endParaRPr lang="en-US"/>
          </a:p>
        </p:txBody>
      </p:sp>
    </p:spTree>
    <p:extLst>
      <p:ext uri="{BB962C8B-B14F-4D97-AF65-F5344CB8AC3E}">
        <p14:creationId xmlns:p14="http://schemas.microsoft.com/office/powerpoint/2010/main" val="256096640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Header Placeholder 1"/>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endParaRPr lang="en-IN" altLang="en-US"/>
          </a:p>
        </p:txBody>
      </p:sp>
      <p:sp>
        <p:nvSpPr>
          <p:cNvPr id="2051" name="Date Placeholder 2"/>
          <p:cNvSpPr>
            <a:spLocks noGrp="1" noChangeArrowheads="1"/>
          </p:cNvSpPr>
          <p:nvPr>
            <p:ph type="dt" idx="1"/>
          </p:nvPr>
        </p:nvSpPr>
        <p:spPr bwMode="auto">
          <a:xfrm>
            <a:off x="3884613"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latin typeface="Calibri" pitchFamily="34" charset="0"/>
              </a:defRPr>
            </a:lvl1pPr>
          </a:lstStyle>
          <a:p>
            <a:pPr>
              <a:defRPr/>
            </a:pPr>
            <a:fld id="{54F14457-417F-4AEE-BB00-7B89CF7EA26C}" type="datetimeFigureOut">
              <a:rPr lang="en-IN" altLang="en-US"/>
              <a:pPr>
                <a:defRPr/>
              </a:pPr>
              <a:t>23-08-2023</a:t>
            </a:fld>
            <a:endParaRPr lang="en-IN" altLang="en-US"/>
          </a:p>
        </p:txBody>
      </p:sp>
      <p:sp>
        <p:nvSpPr>
          <p:cNvPr id="2052" name="Slide Image Placeholder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
        <p:nvSpPr>
          <p:cNvPr id="2053" name="Notes Placeholder 4"/>
          <p:cNvSpPr>
            <a:spLocks noGrp="1" noChangeArrowheads="1"/>
          </p:cNvSpPr>
          <p:nvPr>
            <p:ph type="body" sz="quarter" idx="3"/>
          </p:nvPr>
        </p:nvSpPr>
        <p:spPr bwMode="auto">
          <a:xfrm>
            <a:off x="685800" y="4343400"/>
            <a:ext cx="5486400" cy="4114800"/>
          </a:xfrm>
          <a:prstGeom prst="rect">
            <a:avLst/>
          </a:prstGeom>
          <a:noFill/>
          <a:ln w="12700" cmpd="sng">
            <a:noFill/>
            <a:miter lim="800000"/>
            <a:headEnd/>
            <a:tailEnd/>
          </a:ln>
        </p:spPr>
        <p:txBody>
          <a:bodyPr vert="horz" wrap="square" lIns="91440" tIns="45720" rIns="91440" bIns="45720" numCol="1" anchor="ctr"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endParaRPr lang="en-IN" altLang="en-US" noProof="0"/>
          </a:p>
        </p:txBody>
      </p:sp>
      <p:sp>
        <p:nvSpPr>
          <p:cNvPr id="2054" name="Footer Placeholder 5"/>
          <p:cNvSpPr>
            <a:spLocks noGrp="1" noChangeArrowheads="1"/>
          </p:cNvSpPr>
          <p:nvPr>
            <p:ph type="ftr" sz="quarter" idx="4"/>
          </p:nvPr>
        </p:nvSpPr>
        <p:spPr bwMode="auto">
          <a:xfrm>
            <a:off x="0"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latin typeface="Calibri" pitchFamily="34" charset="0"/>
              </a:defRPr>
            </a:lvl1pPr>
          </a:lstStyle>
          <a:p>
            <a:pPr>
              <a:defRPr/>
            </a:pPr>
            <a:r>
              <a:rPr lang="en-US" altLang="en-US"/>
              <a:t>Dept. of Mechanical Engg.| MUJ</a:t>
            </a:r>
            <a:endParaRPr lang="en-IN" altLang="en-US"/>
          </a:p>
        </p:txBody>
      </p:sp>
      <p:sp>
        <p:nvSpPr>
          <p:cNvPr id="2055" name="Slide Number Placeholder 6"/>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smtClean="0">
                <a:latin typeface="Calibri" panose="020F0502020204030204" pitchFamily="34" charset="0"/>
              </a:defRPr>
            </a:lvl1pPr>
          </a:lstStyle>
          <a:p>
            <a:pPr>
              <a:defRPr/>
            </a:pPr>
            <a:fld id="{67E43DAA-2A56-4BCD-A5AF-E687A2B8FD17}"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804314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422969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1641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8386670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44474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418249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0883829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3216008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2291570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11258242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sz="1100" dirty="0"/>
          </a:p>
        </p:txBody>
      </p:sp>
    </p:spTree>
    <p:extLst>
      <p:ext uri="{BB962C8B-B14F-4D97-AF65-F5344CB8AC3E}">
        <p14:creationId xmlns:p14="http://schemas.microsoft.com/office/powerpoint/2010/main" val="2606309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noChangeArrowheads="1"/>
          </p:cNvSpPr>
          <p:nvPr>
            <p:ph type="dt" sz="half" idx="10"/>
          </p:nvPr>
        </p:nvSpPr>
        <p:spPr>
          <a:ln/>
        </p:spPr>
        <p:txBody>
          <a:bodyPr/>
          <a:lstStyle>
            <a:lvl1pPr>
              <a:defRPr/>
            </a:lvl1pPr>
          </a:lstStyle>
          <a:p>
            <a:pPr>
              <a:defRPr/>
            </a:pPr>
            <a:fld id="{9254C421-7CDD-422D-8336-97B898E4A064}" type="datetime1">
              <a:rPr lang="en-IN" altLang="en-US" smtClean="0"/>
              <a:t>23-08-2023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561BB95-7041-43A7-805A-3E008BCA6D2A}" type="slidenum">
              <a:rPr lang="en-IN" altLang="en-US"/>
              <a:pPr>
                <a:defRPr/>
              </a:pPr>
              <a:t>‹#›</a:t>
            </a:fld>
            <a:endParaRPr lang="en-IN" altLang="en-US"/>
          </a:p>
        </p:txBody>
      </p:sp>
    </p:spTree>
    <p:extLst>
      <p:ext uri="{BB962C8B-B14F-4D97-AF65-F5344CB8AC3E}">
        <p14:creationId xmlns:p14="http://schemas.microsoft.com/office/powerpoint/2010/main" val="162825913"/>
      </p:ext>
    </p:extLst>
  </p:cSld>
  <p:clrMapOvr>
    <a:masterClrMapping/>
  </p:clrMapOvr>
  <p:transition>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40A73A69-2673-4305-9236-977014FC4F04}" type="datetime1">
              <a:rPr lang="en-IN" altLang="en-US" smtClean="0"/>
              <a:t>23-08-2023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8622AA68-EDA5-4284-9A00-44F7AFED08BD}" type="slidenum">
              <a:rPr lang="en-IN" altLang="en-US"/>
              <a:pPr>
                <a:defRPr/>
              </a:pPr>
              <a:t>‹#›</a:t>
            </a:fld>
            <a:endParaRPr lang="en-IN" altLang="en-US"/>
          </a:p>
        </p:txBody>
      </p:sp>
    </p:spTree>
    <p:extLst>
      <p:ext uri="{BB962C8B-B14F-4D97-AF65-F5344CB8AC3E}">
        <p14:creationId xmlns:p14="http://schemas.microsoft.com/office/powerpoint/2010/main" val="104657322"/>
      </p:ext>
    </p:extLst>
  </p:cSld>
  <p:clrMapOvr>
    <a:masterClrMapping/>
  </p:clrMapOvr>
  <p:transition>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A901236A-6F0D-4B2E-BFDB-B8E3D15E923F}" type="datetime1">
              <a:rPr lang="en-IN" altLang="en-US" smtClean="0"/>
              <a:t>23-08-2023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69455E94-4E8A-45F3-AFB7-BC80D8EC409F}" type="slidenum">
              <a:rPr lang="en-IN" altLang="en-US"/>
              <a:pPr>
                <a:defRPr/>
              </a:pPr>
              <a:t>‹#›</a:t>
            </a:fld>
            <a:endParaRPr lang="en-IN" altLang="en-US"/>
          </a:p>
        </p:txBody>
      </p:sp>
    </p:spTree>
    <p:extLst>
      <p:ext uri="{BB962C8B-B14F-4D97-AF65-F5344CB8AC3E}">
        <p14:creationId xmlns:p14="http://schemas.microsoft.com/office/powerpoint/2010/main" val="936755492"/>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noChangeArrowheads="1"/>
          </p:cNvSpPr>
          <p:nvPr>
            <p:ph type="dt" sz="half" idx="10"/>
          </p:nvPr>
        </p:nvSpPr>
        <p:spPr>
          <a:ln/>
        </p:spPr>
        <p:txBody>
          <a:bodyPr/>
          <a:lstStyle>
            <a:lvl1pPr>
              <a:defRPr/>
            </a:lvl1pPr>
          </a:lstStyle>
          <a:p>
            <a:pPr>
              <a:defRPr/>
            </a:pPr>
            <a:fld id="{8D76F9A5-2CED-4D4B-B3CB-86A6DD83484A}" type="datetime1">
              <a:rPr lang="en-IN" altLang="en-US" smtClean="0"/>
              <a:t>23-08-2023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E0A76DBA-2817-4686-AC3A-17D4C8C0FE3B}" type="slidenum">
              <a:rPr lang="en-IN" altLang="en-US"/>
              <a:pPr>
                <a:defRPr/>
              </a:pPr>
              <a:t>‹#›</a:t>
            </a:fld>
            <a:endParaRPr lang="en-IN" altLang="en-US"/>
          </a:p>
        </p:txBody>
      </p:sp>
    </p:spTree>
    <p:extLst>
      <p:ext uri="{BB962C8B-B14F-4D97-AF65-F5344CB8AC3E}">
        <p14:creationId xmlns:p14="http://schemas.microsoft.com/office/powerpoint/2010/main" val="4090584985"/>
      </p:ext>
    </p:extLst>
  </p:cSld>
  <p:clrMapOvr>
    <a:masterClrMapping/>
  </p:clrMapOvr>
  <p:transition>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pPr>
              <a:defRPr/>
            </a:pPr>
            <a:fld id="{1B6080E3-AF7D-4880-A6DF-CACEC23C50BA}" type="datetime1">
              <a:rPr lang="en-IN" altLang="en-US" smtClean="0"/>
              <a:t>23-08-2023</a:t>
            </a:fld>
            <a:endParaRPr lang="en-IN" altLang="en-US"/>
          </a:p>
        </p:txBody>
      </p:sp>
      <p:sp>
        <p:nvSpPr>
          <p:cNvPr id="5"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6" name="Slide Number Placeholder 5"/>
          <p:cNvSpPr>
            <a:spLocks noGrp="1" noChangeArrowheads="1"/>
          </p:cNvSpPr>
          <p:nvPr>
            <p:ph type="sldNum" sz="quarter" idx="12"/>
          </p:nvPr>
        </p:nvSpPr>
        <p:spPr>
          <a:ln/>
        </p:spPr>
        <p:txBody>
          <a:bodyPr/>
          <a:lstStyle>
            <a:lvl1pPr>
              <a:defRPr/>
            </a:lvl1pPr>
          </a:lstStyle>
          <a:p>
            <a:pPr>
              <a:defRPr/>
            </a:pPr>
            <a:fld id="{23965239-B026-415D-891C-C9DFA714C718}" type="slidenum">
              <a:rPr lang="en-IN" altLang="en-US"/>
              <a:pPr>
                <a:defRPr/>
              </a:pPr>
              <a:t>‹#›</a:t>
            </a:fld>
            <a:endParaRPr lang="en-IN" altLang="en-US"/>
          </a:p>
        </p:txBody>
      </p:sp>
    </p:spTree>
    <p:extLst>
      <p:ext uri="{BB962C8B-B14F-4D97-AF65-F5344CB8AC3E}">
        <p14:creationId xmlns:p14="http://schemas.microsoft.com/office/powerpoint/2010/main" val="2990217250"/>
      </p:ext>
    </p:extLst>
  </p:cSld>
  <p:clrMapOvr>
    <a:masterClrMapping/>
  </p:clrMapOvr>
  <p:transition>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noChangeArrowheads="1"/>
          </p:cNvSpPr>
          <p:nvPr>
            <p:ph type="dt" sz="half" idx="10"/>
          </p:nvPr>
        </p:nvSpPr>
        <p:spPr>
          <a:ln/>
        </p:spPr>
        <p:txBody>
          <a:bodyPr/>
          <a:lstStyle>
            <a:lvl1pPr>
              <a:defRPr/>
            </a:lvl1pPr>
          </a:lstStyle>
          <a:p>
            <a:pPr>
              <a:defRPr/>
            </a:pPr>
            <a:fld id="{12BA63E5-E9EE-4D0B-ACB7-FA6F12525FB7}" type="datetime1">
              <a:rPr lang="en-IN" altLang="en-US" smtClean="0"/>
              <a:t>23-08-2023</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F0DD4F22-94B5-4BBB-AFEB-3CEF512A3F3C}" type="slidenum">
              <a:rPr lang="en-IN" altLang="en-US"/>
              <a:pPr>
                <a:defRPr/>
              </a:pPr>
              <a:t>‹#›</a:t>
            </a:fld>
            <a:endParaRPr lang="en-IN" altLang="en-US"/>
          </a:p>
        </p:txBody>
      </p:sp>
    </p:spTree>
    <p:extLst>
      <p:ext uri="{BB962C8B-B14F-4D97-AF65-F5344CB8AC3E}">
        <p14:creationId xmlns:p14="http://schemas.microsoft.com/office/powerpoint/2010/main" val="1974976318"/>
      </p:ext>
    </p:extLst>
  </p:cSld>
  <p:clrMapOvr>
    <a:masterClrMapping/>
  </p:clrMapOvr>
  <p:transition>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noChangeArrowheads="1"/>
          </p:cNvSpPr>
          <p:nvPr>
            <p:ph type="dt" sz="half" idx="10"/>
          </p:nvPr>
        </p:nvSpPr>
        <p:spPr>
          <a:ln/>
        </p:spPr>
        <p:txBody>
          <a:bodyPr/>
          <a:lstStyle>
            <a:lvl1pPr>
              <a:defRPr/>
            </a:lvl1pPr>
          </a:lstStyle>
          <a:p>
            <a:pPr>
              <a:defRPr/>
            </a:pPr>
            <a:fld id="{4D7FCEE8-6584-48E1-AD74-A5CC9402E6FE}" type="datetime1">
              <a:rPr lang="en-IN" altLang="en-US" smtClean="0"/>
              <a:t>23-08-2023</a:t>
            </a:fld>
            <a:endParaRPr lang="en-IN" altLang="en-US"/>
          </a:p>
        </p:txBody>
      </p:sp>
      <p:sp>
        <p:nvSpPr>
          <p:cNvPr id="8"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9" name="Slide Number Placeholder 5"/>
          <p:cNvSpPr>
            <a:spLocks noGrp="1" noChangeArrowheads="1"/>
          </p:cNvSpPr>
          <p:nvPr>
            <p:ph type="sldNum" sz="quarter" idx="12"/>
          </p:nvPr>
        </p:nvSpPr>
        <p:spPr>
          <a:ln/>
        </p:spPr>
        <p:txBody>
          <a:bodyPr/>
          <a:lstStyle>
            <a:lvl1pPr>
              <a:defRPr/>
            </a:lvl1pPr>
          </a:lstStyle>
          <a:p>
            <a:pPr>
              <a:defRPr/>
            </a:pPr>
            <a:fld id="{C97F616C-512F-4318-BA46-4C01B7C76460}" type="slidenum">
              <a:rPr lang="en-IN" altLang="en-US"/>
              <a:pPr>
                <a:defRPr/>
              </a:pPr>
              <a:t>‹#›</a:t>
            </a:fld>
            <a:endParaRPr lang="en-IN" altLang="en-US"/>
          </a:p>
        </p:txBody>
      </p:sp>
    </p:spTree>
    <p:extLst>
      <p:ext uri="{BB962C8B-B14F-4D97-AF65-F5344CB8AC3E}">
        <p14:creationId xmlns:p14="http://schemas.microsoft.com/office/powerpoint/2010/main" val="3041040258"/>
      </p:ext>
    </p:extLst>
  </p:cSld>
  <p:clrMapOvr>
    <a:masterClrMapping/>
  </p:clrMapOvr>
  <p:transition>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pPr>
              <a:defRPr/>
            </a:pPr>
            <a:fld id="{6AE69A67-41CD-41AB-AA1C-051BC3CF2845}" type="datetime1">
              <a:rPr lang="en-IN" altLang="en-US" smtClean="0"/>
              <a:t>23-08-2023</a:t>
            </a:fld>
            <a:endParaRPr lang="en-IN" altLang="en-US"/>
          </a:p>
        </p:txBody>
      </p:sp>
      <p:sp>
        <p:nvSpPr>
          <p:cNvPr id="4"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5" name="Slide Number Placeholder 5"/>
          <p:cNvSpPr>
            <a:spLocks noGrp="1" noChangeArrowheads="1"/>
          </p:cNvSpPr>
          <p:nvPr>
            <p:ph type="sldNum" sz="quarter" idx="12"/>
          </p:nvPr>
        </p:nvSpPr>
        <p:spPr>
          <a:ln/>
        </p:spPr>
        <p:txBody>
          <a:bodyPr/>
          <a:lstStyle>
            <a:lvl1pPr>
              <a:defRPr/>
            </a:lvl1pPr>
          </a:lstStyle>
          <a:p>
            <a:pPr>
              <a:defRPr/>
            </a:pPr>
            <a:fld id="{FABC944C-5773-440B-BAFF-D1C14A19D6C6}" type="slidenum">
              <a:rPr lang="en-IN" altLang="en-US"/>
              <a:pPr>
                <a:defRPr/>
              </a:pPr>
              <a:t>‹#›</a:t>
            </a:fld>
            <a:endParaRPr lang="en-IN" altLang="en-US"/>
          </a:p>
        </p:txBody>
      </p:sp>
    </p:spTree>
    <p:extLst>
      <p:ext uri="{BB962C8B-B14F-4D97-AF65-F5344CB8AC3E}">
        <p14:creationId xmlns:p14="http://schemas.microsoft.com/office/powerpoint/2010/main" val="348928481"/>
      </p:ext>
    </p:extLst>
  </p:cSld>
  <p:clrMapOvr>
    <a:masterClrMapping/>
  </p:clrMapOvr>
  <p:transition>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pPr>
              <a:defRPr/>
            </a:pPr>
            <a:fld id="{B3166798-8803-4BB9-AA20-F98C0513D9E7}" type="datetime1">
              <a:rPr lang="en-IN" altLang="en-US" smtClean="0"/>
              <a:t>23-08-2023</a:t>
            </a:fld>
            <a:endParaRPr lang="en-IN" altLang="en-US"/>
          </a:p>
        </p:txBody>
      </p:sp>
      <p:sp>
        <p:nvSpPr>
          <p:cNvPr id="3"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4" name="Slide Number Placeholder 5"/>
          <p:cNvSpPr>
            <a:spLocks noGrp="1" noChangeArrowheads="1"/>
          </p:cNvSpPr>
          <p:nvPr>
            <p:ph type="sldNum" sz="quarter" idx="12"/>
          </p:nvPr>
        </p:nvSpPr>
        <p:spPr>
          <a:ln/>
        </p:spPr>
        <p:txBody>
          <a:bodyPr/>
          <a:lstStyle>
            <a:lvl1pPr>
              <a:defRPr/>
            </a:lvl1pPr>
          </a:lstStyle>
          <a:p>
            <a:pPr>
              <a:defRPr/>
            </a:pPr>
            <a:fld id="{C92DB669-6FA0-4CF8-BF90-A0F226DEA8C9}" type="slidenum">
              <a:rPr lang="en-IN" altLang="en-US"/>
              <a:pPr>
                <a:defRPr/>
              </a:pPr>
              <a:t>‹#›</a:t>
            </a:fld>
            <a:endParaRPr lang="en-IN" altLang="en-US"/>
          </a:p>
        </p:txBody>
      </p:sp>
    </p:spTree>
    <p:extLst>
      <p:ext uri="{BB962C8B-B14F-4D97-AF65-F5344CB8AC3E}">
        <p14:creationId xmlns:p14="http://schemas.microsoft.com/office/powerpoint/2010/main" val="3408058964"/>
      </p:ext>
    </p:extLst>
  </p:cSld>
  <p:clrMapOvr>
    <a:masterClrMapping/>
  </p:clrMapOvr>
  <p:transition>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EF4E9510-E79F-461E-B8F8-6B461FBE331B}" type="datetime1">
              <a:rPr lang="en-IN" altLang="en-US" smtClean="0"/>
              <a:t>23-08-2023</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657FFAA-4524-48C2-867A-0EED0F07CB69}" type="slidenum">
              <a:rPr lang="en-IN" altLang="en-US"/>
              <a:pPr>
                <a:defRPr/>
              </a:pPr>
              <a:t>‹#›</a:t>
            </a:fld>
            <a:endParaRPr lang="en-IN" altLang="en-US"/>
          </a:p>
        </p:txBody>
      </p:sp>
    </p:spTree>
    <p:extLst>
      <p:ext uri="{BB962C8B-B14F-4D97-AF65-F5344CB8AC3E}">
        <p14:creationId xmlns:p14="http://schemas.microsoft.com/office/powerpoint/2010/main" val="1361344363"/>
      </p:ext>
    </p:extLst>
  </p:cSld>
  <p:clrMapOvr>
    <a:masterClrMapping/>
  </p:clrMapOvr>
  <p:transition>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pPr>
              <a:defRPr/>
            </a:pPr>
            <a:fld id="{C8A58890-D581-4B77-A2E4-E327450A3FC1}" type="datetime1">
              <a:rPr lang="en-IN" altLang="en-US" smtClean="0"/>
              <a:t>23-08-2023</a:t>
            </a:fld>
            <a:endParaRPr lang="en-IN" altLang="en-US"/>
          </a:p>
        </p:txBody>
      </p:sp>
      <p:sp>
        <p:nvSpPr>
          <p:cNvPr id="6" name="Footer Placeholder 4"/>
          <p:cNvSpPr>
            <a:spLocks noGrp="1" noChangeArrowheads="1"/>
          </p:cNvSpPr>
          <p:nvPr>
            <p:ph type="ftr" sz="quarter" idx="11"/>
          </p:nvPr>
        </p:nvSpPr>
        <p:spPr>
          <a:ln/>
        </p:spPr>
        <p:txBody>
          <a:bodyPr/>
          <a:lstStyle>
            <a:lvl1pPr>
              <a:defRPr/>
            </a:lvl1pPr>
          </a:lstStyle>
          <a:p>
            <a:pPr>
              <a:defRPr/>
            </a:pPr>
            <a:r>
              <a:rPr lang="en-US" altLang="en-US"/>
              <a:t>Dept. of Mechanical Engg.| MUJ</a:t>
            </a:r>
            <a:endParaRPr lang="en-IN" altLang="en-US"/>
          </a:p>
        </p:txBody>
      </p:sp>
      <p:sp>
        <p:nvSpPr>
          <p:cNvPr id="7" name="Slide Number Placeholder 5"/>
          <p:cNvSpPr>
            <a:spLocks noGrp="1" noChangeArrowheads="1"/>
          </p:cNvSpPr>
          <p:nvPr>
            <p:ph type="sldNum" sz="quarter" idx="12"/>
          </p:nvPr>
        </p:nvSpPr>
        <p:spPr>
          <a:ln/>
        </p:spPr>
        <p:txBody>
          <a:bodyPr/>
          <a:lstStyle>
            <a:lvl1pPr>
              <a:defRPr/>
            </a:lvl1pPr>
          </a:lstStyle>
          <a:p>
            <a:pPr>
              <a:defRPr/>
            </a:pPr>
            <a:fld id="{B4453BE8-1E8E-4FD8-A9A5-1EB77E736AB8}" type="slidenum">
              <a:rPr lang="en-IN" altLang="en-US"/>
              <a:pPr>
                <a:defRPr/>
              </a:pPr>
              <a:t>‹#›</a:t>
            </a:fld>
            <a:endParaRPr lang="en-IN" altLang="en-US"/>
          </a:p>
        </p:txBody>
      </p:sp>
    </p:spTree>
    <p:extLst>
      <p:ext uri="{BB962C8B-B14F-4D97-AF65-F5344CB8AC3E}">
        <p14:creationId xmlns:p14="http://schemas.microsoft.com/office/powerpoint/2010/main" val="2916034674"/>
      </p:ext>
    </p:extLst>
  </p:cSld>
  <p:clrMapOvr>
    <a:masterClrMapping/>
  </p:clrMapOvr>
  <p:transition>
    <p:wipe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noChangeArrowheads="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noChangeArrowheads="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Date Placeholder 3"/>
          <p:cNvSpPr>
            <a:spLocks noGrp="1" noChangeArrowheads="1"/>
          </p:cNvSpPr>
          <p:nvPr>
            <p:ph type="dt" sz="half" idx="2"/>
          </p:nvPr>
        </p:nvSpPr>
        <p:spPr bwMode="auto">
          <a:xfrm>
            <a:off x="609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latin typeface="+mn-lt"/>
              </a:defRPr>
            </a:lvl1pPr>
          </a:lstStyle>
          <a:p>
            <a:pPr>
              <a:defRPr/>
            </a:pPr>
            <a:fld id="{61B90422-A0DF-4247-8C80-B41C3850BF71}" type="datetime1">
              <a:rPr lang="en-IN" altLang="en-US" smtClean="0"/>
              <a:t>23-08-2023</a:t>
            </a:fld>
            <a:endParaRPr lang="en-IN" altLang="en-US"/>
          </a:p>
        </p:txBody>
      </p:sp>
      <p:sp>
        <p:nvSpPr>
          <p:cNvPr id="1029" name="Footer Placeholder 4"/>
          <p:cNvSpPr>
            <a:spLocks noGrp="1" noChangeArrowheads="1"/>
          </p:cNvSpPr>
          <p:nvPr>
            <p:ph type="ftr" sz="quarter" idx="3"/>
          </p:nvPr>
        </p:nvSpPr>
        <p:spPr bwMode="auto">
          <a:xfrm>
            <a:off x="4165600" y="6356351"/>
            <a:ext cx="3860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latin typeface="+mn-lt"/>
              </a:defRPr>
            </a:lvl1pPr>
          </a:lstStyle>
          <a:p>
            <a:pPr>
              <a:defRPr/>
            </a:pPr>
            <a:r>
              <a:rPr lang="en-US" altLang="en-US"/>
              <a:t>Dept. of Mechanical Engg.| MUJ</a:t>
            </a:r>
            <a:endParaRPr lang="en-IN" altLang="en-US"/>
          </a:p>
        </p:txBody>
      </p:sp>
      <p:sp>
        <p:nvSpPr>
          <p:cNvPr id="1030" name="Slide Number Placeholder 5"/>
          <p:cNvSpPr>
            <a:spLocks noGrp="1" noChangeArrowheads="1"/>
          </p:cNvSpPr>
          <p:nvPr>
            <p:ph type="sldNum" sz="quarter" idx="4"/>
          </p:nvPr>
        </p:nvSpPr>
        <p:spPr bwMode="auto">
          <a:xfrm>
            <a:off x="8737600" y="6356351"/>
            <a:ext cx="2844800" cy="36512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r" eaLnBrk="1" hangingPunct="1">
              <a:buFont typeface="Arial" panose="020B0604020202020204" pitchFamily="34" charset="0"/>
              <a:buNone/>
              <a:defRPr sz="1200" smtClean="0">
                <a:solidFill>
                  <a:srgbClr val="898989"/>
                </a:solidFill>
                <a:latin typeface="Calibri" panose="020F0502020204030204" pitchFamily="34" charset="0"/>
              </a:defRPr>
            </a:lvl1pPr>
          </a:lstStyle>
          <a:p>
            <a:pPr>
              <a:defRPr/>
            </a:pPr>
            <a:fld id="{160AB4B4-F858-4AFC-87CB-FC0BBAAE64A4}" type="slidenum">
              <a:rPr lang="en-IN" altLang="en-US"/>
              <a:pPr>
                <a:defRPr/>
              </a:pPr>
              <a:t>‹#›</a:t>
            </a:fld>
            <a:endParaRPr lang="en-IN" altLang="en-US"/>
          </a:p>
        </p:txBody>
      </p:sp>
    </p:spTree>
  </p:cSld>
  <p:clrMap bg1="lt1" tx1="dk1" bg2="lt2" tx2="dk2" accent1="accent1" accent2="accent2" accent3="accent3" accent4="accent4" accent5="accent5" accent6="accent6" hlink="hlink" folHlink="folHlink"/>
  <p:sldLayoutIdLst>
    <p:sldLayoutId id="2147484201" r:id="rId1"/>
    <p:sldLayoutId id="2147484202" r:id="rId2"/>
    <p:sldLayoutId id="2147484203" r:id="rId3"/>
    <p:sldLayoutId id="2147484204" r:id="rId4"/>
    <p:sldLayoutId id="2147484205" r:id="rId5"/>
    <p:sldLayoutId id="2147484206" r:id="rId6"/>
    <p:sldLayoutId id="2147484207" r:id="rId7"/>
    <p:sldLayoutId id="2147484208" r:id="rId8"/>
    <p:sldLayoutId id="2147484209" r:id="rId9"/>
    <p:sldLayoutId id="2147484210" r:id="rId10"/>
    <p:sldLayoutId id="2147484211" r:id="rId11"/>
  </p:sldLayoutIdLst>
  <p:transition>
    <p:wipe dir="d"/>
  </p:transition>
  <p:hf hdr="0" ftr="0" dt="0"/>
  <p:txStyles>
    <p:titleStyle>
      <a:lvl1pPr algn="ctr" rtl="0" eaLnBrk="0" fontAlgn="base" hangingPunct="0">
        <a:spcBef>
          <a:spcPct val="0"/>
        </a:spcBef>
        <a:spcAft>
          <a:spcPct val="0"/>
        </a:spcAft>
        <a:defRPr sz="44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eaLnBrk="0" fontAlgn="base" hangingPunct="0">
        <a:spcBef>
          <a:spcPct val="0"/>
        </a:spcBef>
        <a:spcAft>
          <a:spcPct val="0"/>
        </a:spcAft>
        <a:defRPr sz="4400">
          <a:solidFill>
            <a:schemeClr val="tx1"/>
          </a:solidFill>
          <a:latin typeface="Calibri" pitchFamily="34" charset="0"/>
        </a:defRPr>
      </a:lvl6pPr>
      <a:lvl7pPr marL="914400" algn="ctr" rtl="0" eaLnBrk="0" fontAlgn="base" hangingPunct="0">
        <a:spcBef>
          <a:spcPct val="0"/>
        </a:spcBef>
        <a:spcAft>
          <a:spcPct val="0"/>
        </a:spcAft>
        <a:defRPr sz="4400">
          <a:solidFill>
            <a:schemeClr val="tx1"/>
          </a:solidFill>
          <a:latin typeface="Calibri" pitchFamily="34" charset="0"/>
        </a:defRPr>
      </a:lvl7pPr>
      <a:lvl8pPr marL="1371600" algn="ctr" rtl="0" eaLnBrk="0" fontAlgn="base" hangingPunct="0">
        <a:spcBef>
          <a:spcPct val="0"/>
        </a:spcBef>
        <a:spcAft>
          <a:spcPct val="0"/>
        </a:spcAft>
        <a:defRPr sz="4400">
          <a:solidFill>
            <a:schemeClr val="tx1"/>
          </a:solidFill>
          <a:latin typeface="Calibri" pitchFamily="34" charset="0"/>
        </a:defRPr>
      </a:lvl8pPr>
      <a:lvl9pPr marL="1828800" algn="ctr" rtl="0" eaLnBrk="0" fontAlgn="base" hangingPunct="0">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a:solidFill>
            <a:schemeClr val="tx1"/>
          </a:solidFill>
          <a:latin typeface="+mn-lt"/>
        </a:defRPr>
      </a:lvl2pPr>
      <a:lvl3pPr marL="1143000" indent="-228600" algn="l" rtl="0" eaLnBrk="0" fontAlgn="base" hangingPunct="0">
        <a:spcBef>
          <a:spcPct val="20000"/>
        </a:spcBef>
        <a:spcAft>
          <a:spcPct val="0"/>
        </a:spcAft>
        <a:buFont typeface="Arial" panose="020B0604020202020204" pitchFamily="34" charset="0"/>
        <a:buChar char="•"/>
        <a:defRPr sz="2400">
          <a:solidFill>
            <a:schemeClr val="tx1"/>
          </a:solidFill>
          <a:latin typeface="+mn-lt"/>
        </a:defRPr>
      </a:lvl3pPr>
      <a:lvl4pPr marL="16002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4pPr>
      <a:lvl5pPr marL="2057400" indent="-228600" algn="l" rtl="0" eaLnBrk="0" fontAlgn="base" hangingPunct="0">
        <a:spcBef>
          <a:spcPct val="20000"/>
        </a:spcBef>
        <a:spcAft>
          <a:spcPct val="0"/>
        </a:spcAft>
        <a:buFont typeface="Arial" panose="020B0604020202020204" pitchFamily="34" charset="0"/>
        <a:buChar char="»"/>
        <a:defRPr sz="2000">
          <a:solidFill>
            <a:schemeClr val="tx1"/>
          </a:solidFill>
          <a:latin typeface="+mn-lt"/>
        </a:defRPr>
      </a:lvl5pPr>
      <a:lvl6pPr marL="2514600" indent="-228600" algn="l" rtl="0" eaLnBrk="0" fontAlgn="base" hangingPunct="0">
        <a:spcBef>
          <a:spcPct val="20000"/>
        </a:spcBef>
        <a:spcAft>
          <a:spcPct val="0"/>
        </a:spcAft>
        <a:buFont typeface="Arial" pitchFamily="34" charset="0"/>
        <a:buChar char="»"/>
        <a:defRPr sz="2000">
          <a:solidFill>
            <a:schemeClr val="tx1"/>
          </a:solidFill>
          <a:latin typeface="+mn-lt"/>
        </a:defRPr>
      </a:lvl6pPr>
      <a:lvl7pPr marL="2971800" indent="-228600" algn="l" rtl="0" eaLnBrk="0" fontAlgn="base" hangingPunct="0">
        <a:spcBef>
          <a:spcPct val="20000"/>
        </a:spcBef>
        <a:spcAft>
          <a:spcPct val="0"/>
        </a:spcAft>
        <a:buFont typeface="Arial" pitchFamily="34" charset="0"/>
        <a:buChar char="»"/>
        <a:defRPr sz="2000">
          <a:solidFill>
            <a:schemeClr val="tx1"/>
          </a:solidFill>
          <a:latin typeface="+mn-lt"/>
        </a:defRPr>
      </a:lvl7pPr>
      <a:lvl8pPr marL="3429000" indent="-228600" algn="l" rtl="0" eaLnBrk="0" fontAlgn="base" hangingPunct="0">
        <a:spcBef>
          <a:spcPct val="20000"/>
        </a:spcBef>
        <a:spcAft>
          <a:spcPct val="0"/>
        </a:spcAft>
        <a:buFont typeface="Arial" pitchFamily="34" charset="0"/>
        <a:buChar char="»"/>
        <a:defRPr sz="2000">
          <a:solidFill>
            <a:schemeClr val="tx1"/>
          </a:solidFill>
          <a:latin typeface="+mn-lt"/>
        </a:defRPr>
      </a:lvl8pPr>
      <a:lvl9pPr marL="3886200" indent="-228600" algn="l" rtl="0" eaLnBrk="0" fontAlgn="base" hangingPunct="0">
        <a:spcBef>
          <a:spcPct val="20000"/>
        </a:spcBef>
        <a:spcAft>
          <a:spcPct val="0"/>
        </a:spcAft>
        <a:buFont typeface="Arial"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5" name="Group 5"/>
          <p:cNvGrpSpPr>
            <a:grpSpLocks/>
          </p:cNvGrpSpPr>
          <p:nvPr/>
        </p:nvGrpSpPr>
        <p:grpSpPr bwMode="auto">
          <a:xfrm>
            <a:off x="191344" y="934689"/>
            <a:ext cx="12000656" cy="501766"/>
            <a:chOff x="179388" y="981075"/>
            <a:chExt cx="6192837" cy="46038"/>
          </a:xfrm>
        </p:grpSpPr>
        <p:sp>
          <p:nvSpPr>
            <p:cNvPr id="3088" name="object 5"/>
            <p:cNvSpPr>
              <a:spLocks noChangeArrowheads="1"/>
            </p:cNvSpPr>
            <p:nvPr/>
          </p:nvSpPr>
          <p:spPr bwMode="auto">
            <a:xfrm>
              <a:off x="2268538" y="981075"/>
              <a:ext cx="2119312" cy="0"/>
            </a:xfrm>
            <a:custGeom>
              <a:avLst/>
              <a:gdLst>
                <a:gd name="T0" fmla="*/ 13418 w 2331719"/>
                <a:gd name="T1" fmla="*/ 0 w 2331719"/>
                <a:gd name="T2" fmla="*/ 0 60000 65536"/>
                <a:gd name="T3" fmla="*/ 0 60000 65536"/>
                <a:gd name="T4" fmla="*/ 0 w 2331719"/>
                <a:gd name="T5" fmla="*/ 2331719 w 2331719"/>
              </a:gdLst>
              <a:ahLst/>
              <a:cxnLst>
                <a:cxn ang="T2">
                  <a:pos x="T0" y="0"/>
                </a:cxn>
                <a:cxn ang="T3">
                  <a:pos x="T1" y="0"/>
                </a:cxn>
              </a:cxnLst>
              <a:rect l="T4" t="0" r="T5" b="0"/>
              <a:pathLst>
                <a:path w="2331719">
                  <a:moveTo>
                    <a:pt x="2331719" y="0"/>
                  </a:moveTo>
                  <a:lnTo>
                    <a:pt x="0" y="0"/>
                  </a:lnTo>
                </a:path>
              </a:pathLst>
            </a:custGeom>
            <a:noFill/>
            <a:ln w="50037">
              <a:solidFill>
                <a:srgbClr val="75C1E5"/>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89" name="object 6"/>
            <p:cNvSpPr>
              <a:spLocks noChangeArrowheads="1"/>
            </p:cNvSpPr>
            <p:nvPr/>
          </p:nvSpPr>
          <p:spPr bwMode="auto">
            <a:xfrm>
              <a:off x="179388" y="981075"/>
              <a:ext cx="2147887" cy="0"/>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noFill/>
            <a:ln w="50037">
              <a:solidFill>
                <a:srgbClr val="FCAF16"/>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sp>
          <p:nvSpPr>
            <p:cNvPr id="3090" name="object 7"/>
            <p:cNvSpPr>
              <a:spLocks noChangeArrowheads="1"/>
            </p:cNvSpPr>
            <p:nvPr/>
          </p:nvSpPr>
          <p:spPr bwMode="auto">
            <a:xfrm>
              <a:off x="4356100" y="981075"/>
              <a:ext cx="2016125" cy="46038"/>
            </a:xfrm>
            <a:custGeom>
              <a:avLst/>
              <a:gdLst>
                <a:gd name="T0" fmla="*/ 970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dirty="0"/>
            </a:p>
          </p:txBody>
        </p:sp>
      </p:grpSp>
      <p:sp>
        <p:nvSpPr>
          <p:cNvPr id="3076" name="Slide Number Placeholder 14"/>
          <p:cNvSpPr txBox="1">
            <a:spLocks noGrp="1" noChangeArrowheads="1"/>
          </p:cNvSpPr>
          <p:nvPr/>
        </p:nvSpPr>
        <p:spPr bwMode="auto">
          <a:xfrm>
            <a:off x="8462963" y="6492876"/>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r" eaLnBrk="1" hangingPunct="1">
              <a:spcBef>
                <a:spcPct val="0"/>
              </a:spcBef>
              <a:buFont typeface="Arial" panose="020B0604020202020204" pitchFamily="34" charset="0"/>
              <a:buNone/>
            </a:pPr>
            <a:endParaRPr lang="en-IN" altLang="en-US" sz="2400" b="1" dirty="0">
              <a:latin typeface="Cambria" panose="02040503050406030204" pitchFamily="18" charset="0"/>
              <a:cs typeface="Arial" panose="020B0604020202020204" pitchFamily="34" charset="0"/>
            </a:endParaRPr>
          </a:p>
        </p:txBody>
      </p:sp>
      <p:sp>
        <p:nvSpPr>
          <p:cNvPr id="3081" name="Rectangle 23"/>
          <p:cNvSpPr>
            <a:spLocks noChangeArrowheads="1"/>
          </p:cNvSpPr>
          <p:nvPr/>
        </p:nvSpPr>
        <p:spPr bwMode="auto">
          <a:xfrm>
            <a:off x="3959225" y="5786439"/>
            <a:ext cx="261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 typeface="Arial" panose="020B0604020202020204" pitchFamily="34" charset="0"/>
              <a:buNone/>
            </a:pPr>
            <a:r>
              <a:rPr lang="en-US" altLang="en-US" sz="2800" b="1">
                <a:solidFill>
                  <a:srgbClr val="FF0000"/>
                </a:solidFill>
                <a:latin typeface="Cambria" panose="02040503050406030204" pitchFamily="18" charset="0"/>
                <a:cs typeface="Arial" panose="020B0604020202020204" pitchFamily="34" charset="0"/>
              </a:rPr>
              <a:t> </a:t>
            </a:r>
            <a:endParaRPr lang="en-US" altLang="en-US" sz="2800">
              <a:latin typeface="Cambria" panose="02040503050406030204" pitchFamily="18" charset="0"/>
              <a:cs typeface="Arial" panose="020B0604020202020204" pitchFamily="34" charset="0"/>
            </a:endParaRPr>
          </a:p>
        </p:txBody>
      </p:sp>
      <p:pic>
        <p:nvPicPr>
          <p:cNvPr id="18" name="Picture 17" descr="C:\Users\shashib\Desktop\MUJ logo.png"/>
          <p:cNvPicPr/>
          <p:nvPr/>
        </p:nvPicPr>
        <p:blipFill>
          <a:blip r:embed="rId3">
            <a:extLst>
              <a:ext uri="{28A0092B-C50C-407E-A947-70E740481C1C}">
                <a14:useLocalDpi xmlns:a14="http://schemas.microsoft.com/office/drawing/2010/main" val="0"/>
              </a:ext>
            </a:extLst>
          </a:blip>
          <a:srcRect/>
          <a:stretch>
            <a:fillRect/>
          </a:stretch>
        </p:blipFill>
        <p:spPr bwMode="auto">
          <a:xfrm>
            <a:off x="80148" y="6160168"/>
            <a:ext cx="3642765" cy="650207"/>
          </a:xfrm>
          <a:prstGeom prst="rect">
            <a:avLst/>
          </a:prstGeom>
          <a:noFill/>
          <a:ln>
            <a:noFill/>
          </a:ln>
        </p:spPr>
      </p:pic>
      <p:sp>
        <p:nvSpPr>
          <p:cNvPr id="4" name="Slide Number Placeholder 3"/>
          <p:cNvSpPr>
            <a:spLocks noGrp="1"/>
          </p:cNvSpPr>
          <p:nvPr>
            <p:ph type="sldNum" sz="quarter" idx="12"/>
          </p:nvPr>
        </p:nvSpPr>
        <p:spPr/>
        <p:txBody>
          <a:bodyPr/>
          <a:lstStyle/>
          <a:p>
            <a:pPr>
              <a:defRPr/>
            </a:pPr>
            <a:fld id="{C92DB669-6FA0-4CF8-BF90-A0F226DEA8C9}" type="slidenum">
              <a:rPr lang="en-IN" altLang="en-US" smtClean="0"/>
              <a:pPr>
                <a:defRPr/>
              </a:pPr>
              <a:t>1</a:t>
            </a:fld>
            <a:endParaRPr lang="en-IN" altLang="en-US" dirty="0"/>
          </a:p>
        </p:txBody>
      </p:sp>
      <p:pic>
        <p:nvPicPr>
          <p:cNvPr id="5" name="Picture 4"/>
          <p:cNvPicPr>
            <a:picLocks noChangeAspect="1"/>
          </p:cNvPicPr>
          <p:nvPr/>
        </p:nvPicPr>
        <p:blipFill>
          <a:blip r:embed="rId4"/>
          <a:stretch>
            <a:fillRect/>
          </a:stretch>
        </p:blipFill>
        <p:spPr>
          <a:xfrm>
            <a:off x="6280489" y="6414084"/>
            <a:ext cx="172267" cy="196821"/>
          </a:xfrm>
          <a:prstGeom prst="rect">
            <a:avLst/>
          </a:prstGeom>
        </p:spPr>
      </p:pic>
      <p:sp>
        <p:nvSpPr>
          <p:cNvPr id="21" name="TextBox 2"/>
          <p:cNvSpPr txBox="1">
            <a:spLocks noChangeArrowheads="1"/>
          </p:cNvSpPr>
          <p:nvPr/>
        </p:nvSpPr>
        <p:spPr bwMode="auto">
          <a:xfrm>
            <a:off x="0" y="141896"/>
            <a:ext cx="12192000" cy="584775"/>
          </a:xfrm>
          <a:prstGeom prst="rect">
            <a:avLst/>
          </a:prstGeom>
          <a:solidFill>
            <a:srgbClr val="00206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r>
              <a:rPr lang="en-US" b="1" dirty="0">
                <a:solidFill>
                  <a:schemeClr val="bg1"/>
                </a:solidFill>
                <a:latin typeface="Cambria" panose="02040503050406030204" pitchFamily="18" charset="0"/>
                <a:ea typeface="Cambria" panose="02040503050406030204" pitchFamily="18" charset="0"/>
              </a:rPr>
              <a:t>Engineering Economics| ME 2001 | 3 Credits | 3 0 0 3</a:t>
            </a:r>
            <a:endParaRPr lang="en-US" altLang="en-US" sz="4000" b="1" dirty="0">
              <a:solidFill>
                <a:schemeClr val="bg1"/>
              </a:solidFill>
              <a:latin typeface="Cambria" panose="02040503050406030204" pitchFamily="18" charset="0"/>
              <a:ea typeface="Cambria" panose="02040503050406030204" pitchFamily="18" charset="0"/>
            </a:endParaRPr>
          </a:p>
        </p:txBody>
      </p:sp>
      <p:sp>
        <p:nvSpPr>
          <p:cNvPr id="19" name="TextBox 2"/>
          <p:cNvSpPr txBox="1">
            <a:spLocks noChangeArrowheads="1"/>
          </p:cNvSpPr>
          <p:nvPr/>
        </p:nvSpPr>
        <p:spPr bwMode="auto">
          <a:xfrm>
            <a:off x="0" y="1762794"/>
            <a:ext cx="12192000" cy="1938992"/>
          </a:xfrm>
          <a:prstGeom prst="rect">
            <a:avLst/>
          </a:prstGeom>
          <a:solidFill>
            <a:srgbClr val="FFC000"/>
          </a:solidFill>
          <a:ln>
            <a:noFill/>
          </a:ln>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buFontTx/>
              <a:buNone/>
            </a:pPr>
            <a:endParaRPr lang="en-US" altLang="en-US" sz="4000" b="1" dirty="0">
              <a:solidFill>
                <a:srgbClr val="0000FF"/>
              </a:solidFill>
              <a:latin typeface="Cambria" panose="02040503050406030204" pitchFamily="18" charset="0"/>
            </a:endParaRPr>
          </a:p>
          <a:p>
            <a:pPr algn="ctr">
              <a:spcBef>
                <a:spcPct val="0"/>
              </a:spcBef>
              <a:buFontTx/>
              <a:buNone/>
            </a:pPr>
            <a:r>
              <a:rPr lang="en-US" altLang="en-US" sz="4000" b="1" dirty="0">
                <a:solidFill>
                  <a:srgbClr val="0000FF"/>
                </a:solidFill>
                <a:latin typeface="Cambria" panose="02040503050406030204" pitchFamily="18" charset="0"/>
              </a:rPr>
              <a:t>Indian Industries</a:t>
            </a:r>
          </a:p>
          <a:p>
            <a:pPr algn="ctr">
              <a:spcBef>
                <a:spcPct val="0"/>
              </a:spcBef>
              <a:buFontTx/>
              <a:buNone/>
            </a:pPr>
            <a:endParaRPr lang="en-US" altLang="en-US" sz="4000" b="1" dirty="0">
              <a:solidFill>
                <a:srgbClr val="0000FF"/>
              </a:solidFill>
              <a:latin typeface="Cambria" panose="02040503050406030204" pitchFamily="18" charset="0"/>
            </a:endParaRPr>
          </a:p>
        </p:txBody>
      </p:sp>
      <p:grpSp>
        <p:nvGrpSpPr>
          <p:cNvPr id="20" name="Group 19"/>
          <p:cNvGrpSpPr/>
          <p:nvPr/>
        </p:nvGrpSpPr>
        <p:grpSpPr>
          <a:xfrm>
            <a:off x="4367808" y="1124744"/>
            <a:ext cx="2787289" cy="638050"/>
            <a:chOff x="6397308" y="2179588"/>
            <a:chExt cx="2118193" cy="638050"/>
          </a:xfrm>
        </p:grpSpPr>
        <p:sp>
          <p:nvSpPr>
            <p:cNvPr id="22" name="Rectangle 21"/>
            <p:cNvSpPr/>
            <p:nvPr/>
          </p:nvSpPr>
          <p:spPr bwMode="auto">
            <a:xfrm>
              <a:off x="6423868" y="2204863"/>
              <a:ext cx="1394422" cy="612775"/>
            </a:xfrm>
            <a:prstGeom prst="rect">
              <a:avLst/>
            </a:prstGeom>
            <a:solidFill>
              <a:srgbClr val="FF99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3" name="Rectangle 22"/>
            <p:cNvSpPr/>
            <p:nvPr/>
          </p:nvSpPr>
          <p:spPr bwMode="auto">
            <a:xfrm>
              <a:off x="7818290" y="2204863"/>
              <a:ext cx="69721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24" name="TextBox 23"/>
            <p:cNvSpPr txBox="1"/>
            <p:nvPr/>
          </p:nvSpPr>
          <p:spPr>
            <a:xfrm flipH="1">
              <a:off x="6397308" y="2179588"/>
              <a:ext cx="2087562" cy="584775"/>
            </a:xfrm>
            <a:prstGeom prst="rect">
              <a:avLst/>
            </a:prstGeom>
            <a:noFill/>
            <a:ln>
              <a:noFill/>
            </a:ln>
          </p:spPr>
          <p:txBody>
            <a:bodyPr wrap="square" rtlCol="0">
              <a:spAutoFit/>
            </a:bodyPr>
            <a:lstStyle/>
            <a:p>
              <a:r>
                <a:rPr lang="en-US" sz="3200" b="1" dirty="0">
                  <a:solidFill>
                    <a:schemeClr val="bg1"/>
                  </a:solidFill>
                  <a:latin typeface="Cambria" panose="02040503050406030204" pitchFamily="18" charset="0"/>
                  <a:ea typeface="Cambria" panose="02040503050406030204" pitchFamily="18" charset="0"/>
                </a:rPr>
                <a:t>  Lecture      5</a:t>
              </a:r>
              <a:endParaRPr lang="en-US" b="1" dirty="0">
                <a:solidFill>
                  <a:schemeClr val="bg1"/>
                </a:solidFill>
                <a:latin typeface="Cambria" panose="02040503050406030204" pitchFamily="18" charset="0"/>
                <a:ea typeface="Cambria" panose="02040503050406030204" pitchFamily="18" charset="0"/>
              </a:endParaRPr>
            </a:p>
          </p:txBody>
        </p:sp>
      </p:gr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263352" y="0"/>
            <a:ext cx="91704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b="1" dirty="0">
                <a:solidFill>
                  <a:srgbClr val="0000FF"/>
                </a:solidFill>
                <a:latin typeface="Cambria" panose="02040503050406030204" pitchFamily="18" charset="0"/>
              </a:rPr>
              <a:t>U</a:t>
            </a:r>
            <a:r>
              <a:rPr lang="en-US" altLang="en-US" b="1" dirty="0">
                <a:solidFill>
                  <a:srgbClr val="0000FF"/>
                </a:solidFill>
                <a:latin typeface="Cambria" panose="02040503050406030204" pitchFamily="18" charset="0"/>
              </a:rPr>
              <a:t>norganized Sector </a:t>
            </a:r>
            <a:endParaRPr lang="en-IN" b="1" dirty="0">
              <a:solidFill>
                <a:srgbClr val="0000FF"/>
              </a:solidFill>
              <a:latin typeface="Cambria" panose="02040503050406030204" pitchFamily="18" charset="0"/>
            </a:endParaRPr>
          </a:p>
          <a:p>
            <a:pPr>
              <a:spcBef>
                <a:spcPct val="0"/>
              </a:spcBef>
              <a:buFontTx/>
              <a:buNone/>
            </a:pPr>
            <a:endParaRPr lang="en-US" altLang="en-US" b="1" dirty="0">
              <a:solidFill>
                <a:srgbClr val="0000FF"/>
              </a:solidFill>
              <a:latin typeface="Cambria" panose="02040503050406030204" pitchFamily="18" charset="0"/>
            </a:endParaRPr>
          </a:p>
        </p:txBody>
      </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10</a:t>
            </a:fld>
            <a:endParaRPr lang="en-IN" altLang="en-US"/>
          </a:p>
        </p:txBody>
      </p:sp>
      <p:sp>
        <p:nvSpPr>
          <p:cNvPr id="4" name="TextBox 3">
            <a:extLst>
              <a:ext uri="{FF2B5EF4-FFF2-40B4-BE49-F238E27FC236}">
                <a16:creationId xmlns:a16="http://schemas.microsoft.com/office/drawing/2014/main" id="{507090D4-C81B-BC18-00C2-3E4C5AA5F683}"/>
              </a:ext>
            </a:extLst>
          </p:cNvPr>
          <p:cNvSpPr txBox="1"/>
          <p:nvPr/>
        </p:nvSpPr>
        <p:spPr>
          <a:xfrm>
            <a:off x="133128" y="855702"/>
            <a:ext cx="11449272" cy="3612784"/>
          </a:xfrm>
          <a:prstGeom prst="rect">
            <a:avLst/>
          </a:prstGeom>
          <a:noFill/>
        </p:spPr>
        <p:txBody>
          <a:bodyPr wrap="square">
            <a:spAutoFit/>
          </a:bodyPr>
          <a:lstStyle/>
          <a:p>
            <a:pPr algn="just">
              <a:lnSpc>
                <a:spcPct val="110000"/>
              </a:lnSpc>
              <a:spcBef>
                <a:spcPts val="521"/>
              </a:spcBef>
            </a:pPr>
            <a:r>
              <a:rPr lang="en-US" altLang="en-US" b="1" dirty="0">
                <a:cs typeface="Calibri" panose="020F0502020204030204" pitchFamily="34" charset="0"/>
              </a:rPr>
              <a:t>Small-scale  enterprises:  </a:t>
            </a:r>
            <a:r>
              <a:rPr lang="en-US" altLang="en-US" dirty="0">
                <a:cs typeface="Calibri" panose="020F0502020204030204" pitchFamily="34" charset="0"/>
              </a:rPr>
              <a:t>The  unorganized  sector  includes  numerous  small-scale  businesses  and micro-enterprises, often operating in sectors like agriculture, construction, street vending, domestic work, and various informal services.</a:t>
            </a:r>
          </a:p>
          <a:p>
            <a:pPr algn="just">
              <a:lnSpc>
                <a:spcPct val="110000"/>
              </a:lnSpc>
              <a:spcBef>
                <a:spcPts val="513"/>
              </a:spcBef>
            </a:pPr>
            <a:r>
              <a:rPr lang="en-US" altLang="en-US" b="1" dirty="0">
                <a:cs typeface="Calibri" panose="020F0502020204030204" pitchFamily="34" charset="0"/>
              </a:rPr>
              <a:t>Lack of access to credit and resources: </a:t>
            </a:r>
            <a:r>
              <a:rPr lang="en-US" altLang="en-US" dirty="0">
                <a:cs typeface="Calibri" panose="020F0502020204030204" pitchFamily="34" charset="0"/>
              </a:rPr>
              <a:t>Businesses in the unorganized sector may face difficulties in accessing formal credit and resources due to their informal nature, limiting their growth potential.</a:t>
            </a:r>
          </a:p>
          <a:p>
            <a:pPr algn="just">
              <a:lnSpc>
                <a:spcPct val="110000"/>
              </a:lnSpc>
              <a:spcBef>
                <a:spcPts val="505"/>
              </a:spcBef>
            </a:pPr>
            <a:r>
              <a:rPr lang="en-US" altLang="en-US" b="1" dirty="0">
                <a:cs typeface="Calibri" panose="020F0502020204030204" pitchFamily="34" charset="0"/>
              </a:rPr>
              <a:t>Importance  in  rural  and  urban  areas:  </a:t>
            </a:r>
            <a:r>
              <a:rPr lang="en-US" altLang="en-US" dirty="0">
                <a:cs typeface="Calibri" panose="020F0502020204030204" pitchFamily="34" charset="0"/>
              </a:rPr>
              <a:t>The  unorganized  sector  is  present  both  in  rural  and  urban areas, contributing significantly to the economy of India.</a:t>
            </a:r>
          </a:p>
          <a:p>
            <a:pPr algn="just">
              <a:lnSpc>
                <a:spcPct val="110000"/>
              </a:lnSpc>
              <a:spcBef>
                <a:spcPts val="513"/>
              </a:spcBef>
            </a:pPr>
            <a:r>
              <a:rPr lang="en-US" altLang="en-US" dirty="0">
                <a:cs typeface="Calibri" panose="020F0502020204030204" pitchFamily="34" charset="0"/>
              </a:rPr>
              <a:t>The unorganized sector has both positive and negative implications for the Indian economy. On one hand, it provides employment opportunities to a vast segment of the population and contributes to the country's economic growth. On the other hand, the lack of regulation and social security can lead to issues like income inequality, exploitation of workers, and limited productivity.</a:t>
            </a:r>
          </a:p>
        </p:txBody>
      </p:sp>
    </p:spTree>
    <p:extLst>
      <p:ext uri="{BB962C8B-B14F-4D97-AF65-F5344CB8AC3E}">
        <p14:creationId xmlns:p14="http://schemas.microsoft.com/office/powerpoint/2010/main" val="3819641087"/>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21B32C-7CF8-57C9-9DAD-B8DE4DED2279}"/>
              </a:ext>
            </a:extLst>
          </p:cNvPr>
          <p:cNvSpPr>
            <a:spLocks noGrp="1"/>
          </p:cNvSpPr>
          <p:nvPr>
            <p:ph type="sldNum" sz="quarter" idx="12"/>
          </p:nvPr>
        </p:nvSpPr>
        <p:spPr/>
        <p:txBody>
          <a:bodyPr/>
          <a:lstStyle/>
          <a:p>
            <a:pPr>
              <a:defRPr/>
            </a:pPr>
            <a:fld id="{C92DB669-6FA0-4CF8-BF90-A0F226DEA8C9}" type="slidenum">
              <a:rPr lang="en-IN" altLang="en-US" smtClean="0"/>
              <a:pPr>
                <a:defRPr/>
              </a:pPr>
              <a:t>11</a:t>
            </a:fld>
            <a:endParaRPr lang="en-IN" altLang="en-US"/>
          </a:p>
        </p:txBody>
      </p:sp>
      <p:sp>
        <p:nvSpPr>
          <p:cNvPr id="3" name="TextBox 2">
            <a:extLst>
              <a:ext uri="{FF2B5EF4-FFF2-40B4-BE49-F238E27FC236}">
                <a16:creationId xmlns:a16="http://schemas.microsoft.com/office/drawing/2014/main" id="{93F146FC-4B3E-86C9-4C78-4C16B179E87F}"/>
              </a:ext>
            </a:extLst>
          </p:cNvPr>
          <p:cNvSpPr txBox="1"/>
          <p:nvPr/>
        </p:nvSpPr>
        <p:spPr>
          <a:xfrm>
            <a:off x="695400" y="836712"/>
            <a:ext cx="10887000" cy="4438844"/>
          </a:xfrm>
          <a:prstGeom prst="rect">
            <a:avLst/>
          </a:prstGeom>
          <a:noFill/>
        </p:spPr>
        <p:txBody>
          <a:bodyPr wrap="square" rtlCol="0">
            <a:spAutoFit/>
          </a:bodyPr>
          <a:lstStyle/>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Manufacturing Sector Growth:</a:t>
            </a:r>
          </a:p>
          <a:p>
            <a:pPr algn="just">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manufacturing sector is one of the key components of India's industrial growth. It contributes significantly to the country's GDP and employment. According to data from India's Ministry of Statistics and Programme Implementation (MOSPI), the manufacturing sector's growth rate was as follows:</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 2019-2020, the manufacturing sector grew at a rate of around 0.03%.</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 2020-2021, due to the COVID-19 pandemic's impact, the manufacturing sector witnessed a contraction of about 6.2%.</a:t>
            </a:r>
          </a:p>
          <a:p>
            <a:endParaRPr lang="en-IN" dirty="0"/>
          </a:p>
        </p:txBody>
      </p:sp>
    </p:spTree>
    <p:extLst>
      <p:ext uri="{BB962C8B-B14F-4D97-AF65-F5344CB8AC3E}">
        <p14:creationId xmlns:p14="http://schemas.microsoft.com/office/powerpoint/2010/main" val="615609969"/>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E96B84-85A7-BDF5-030F-1FF54AAADEB5}"/>
              </a:ext>
            </a:extLst>
          </p:cNvPr>
          <p:cNvSpPr>
            <a:spLocks noGrp="1"/>
          </p:cNvSpPr>
          <p:nvPr>
            <p:ph type="sldNum" sz="quarter" idx="12"/>
          </p:nvPr>
        </p:nvSpPr>
        <p:spPr/>
        <p:txBody>
          <a:bodyPr/>
          <a:lstStyle/>
          <a:p>
            <a:pPr>
              <a:defRPr/>
            </a:pPr>
            <a:fld id="{C92DB669-6FA0-4CF8-BF90-A0F226DEA8C9}" type="slidenum">
              <a:rPr lang="en-IN" altLang="en-US" smtClean="0"/>
              <a:pPr>
                <a:defRPr/>
              </a:pPr>
              <a:t>12</a:t>
            </a:fld>
            <a:endParaRPr lang="en-IN" altLang="en-US"/>
          </a:p>
        </p:txBody>
      </p:sp>
      <p:sp>
        <p:nvSpPr>
          <p:cNvPr id="3" name="TextBox 2">
            <a:extLst>
              <a:ext uri="{FF2B5EF4-FFF2-40B4-BE49-F238E27FC236}">
                <a16:creationId xmlns:a16="http://schemas.microsoft.com/office/drawing/2014/main" id="{ABFD1644-1B0D-56C9-C6AD-29C7F0AD1F84}"/>
              </a:ext>
            </a:extLst>
          </p:cNvPr>
          <p:cNvSpPr txBox="1"/>
          <p:nvPr/>
        </p:nvSpPr>
        <p:spPr>
          <a:xfrm>
            <a:off x="407368" y="404664"/>
            <a:ext cx="11233248" cy="4136004"/>
          </a:xfrm>
          <a:prstGeom prst="rect">
            <a:avLst/>
          </a:prstGeom>
          <a:noFill/>
        </p:spPr>
        <p:txBody>
          <a:bodyPr wrap="square" rtlCol="0">
            <a:spAutoFit/>
          </a:bodyPr>
          <a:lstStyle/>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Automobile Industry:</a:t>
            </a:r>
          </a:p>
          <a:p>
            <a:pPr algn="just">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automobile industry is a significant segment of the manufacturing sector in India. It includes passenger vehicles, commercial vehicles, two-wheelers, and three-wheelers. According to the Society of Indian Automobile Manufacturers (SIAM), the industry faced the following growth trends:</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 2019-2020, the automobile industry witnessed a decline of about 18.9%.</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 2020-2021, the industry rebounded somewhat with a decline of about 13.6%.</a:t>
            </a:r>
          </a:p>
          <a:p>
            <a:endParaRPr lang="en-IN" sz="2400" dirty="0"/>
          </a:p>
        </p:txBody>
      </p:sp>
    </p:spTree>
    <p:extLst>
      <p:ext uri="{BB962C8B-B14F-4D97-AF65-F5344CB8AC3E}">
        <p14:creationId xmlns:p14="http://schemas.microsoft.com/office/powerpoint/2010/main" val="1707567572"/>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731D93-6AD8-9739-C3BD-71A1F759098F}"/>
              </a:ext>
            </a:extLst>
          </p:cNvPr>
          <p:cNvSpPr>
            <a:spLocks noGrp="1"/>
          </p:cNvSpPr>
          <p:nvPr>
            <p:ph type="sldNum" sz="quarter" idx="12"/>
          </p:nvPr>
        </p:nvSpPr>
        <p:spPr/>
        <p:txBody>
          <a:bodyPr/>
          <a:lstStyle/>
          <a:p>
            <a:pPr>
              <a:defRPr/>
            </a:pPr>
            <a:fld id="{C92DB669-6FA0-4CF8-BF90-A0F226DEA8C9}" type="slidenum">
              <a:rPr lang="en-IN" altLang="en-US" smtClean="0"/>
              <a:pPr>
                <a:defRPr/>
              </a:pPr>
              <a:t>13</a:t>
            </a:fld>
            <a:endParaRPr lang="en-IN" altLang="en-US"/>
          </a:p>
        </p:txBody>
      </p:sp>
      <p:sp>
        <p:nvSpPr>
          <p:cNvPr id="3" name="TextBox 2">
            <a:extLst>
              <a:ext uri="{FF2B5EF4-FFF2-40B4-BE49-F238E27FC236}">
                <a16:creationId xmlns:a16="http://schemas.microsoft.com/office/drawing/2014/main" id="{BFFFF6D7-2B14-2A1A-EF98-8A8DB7D12411}"/>
              </a:ext>
            </a:extLst>
          </p:cNvPr>
          <p:cNvSpPr txBox="1"/>
          <p:nvPr/>
        </p:nvSpPr>
        <p:spPr>
          <a:xfrm>
            <a:off x="551384" y="692696"/>
            <a:ext cx="10801200" cy="5131533"/>
          </a:xfrm>
          <a:prstGeom prst="rect">
            <a:avLst/>
          </a:prstGeom>
          <a:noFill/>
        </p:spPr>
        <p:txBody>
          <a:bodyPr wrap="square" rtlCol="0">
            <a:spAutoFit/>
          </a:bodyPr>
          <a:lstStyle/>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Information Technology (IT) Industry:</a:t>
            </a:r>
          </a:p>
          <a:p>
            <a:pPr algn="just">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IT industry is one of India's most prominent sectors, contributing significantly to export earnings and job creation. The National Association of Software and Service Companies (NASSCOM) provided the following growth figures:</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 2019-2020, the IT industry experienced growth of around 8.1%.</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 2020-2021, the industry faced challenges due to the pandemic but still managed to grow at a rate of approximately 2.3%.</a:t>
            </a:r>
          </a:p>
          <a:p>
            <a:pPr algn="just">
              <a:lnSpc>
                <a:spcPct val="107000"/>
              </a:lnSpc>
              <a:spcAft>
                <a:spcPts val="800"/>
              </a:spcAf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1534158622"/>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705B56-18B3-22A4-B15C-BE0A768238F0}"/>
              </a:ext>
            </a:extLst>
          </p:cNvPr>
          <p:cNvSpPr>
            <a:spLocks noGrp="1"/>
          </p:cNvSpPr>
          <p:nvPr>
            <p:ph type="sldNum" sz="quarter" idx="12"/>
          </p:nvPr>
        </p:nvSpPr>
        <p:spPr/>
        <p:txBody>
          <a:bodyPr/>
          <a:lstStyle/>
          <a:p>
            <a:pPr>
              <a:defRPr/>
            </a:pPr>
            <a:fld id="{C92DB669-6FA0-4CF8-BF90-A0F226DEA8C9}" type="slidenum">
              <a:rPr lang="en-IN" altLang="en-US" smtClean="0"/>
              <a:pPr>
                <a:defRPr/>
              </a:pPr>
              <a:t>14</a:t>
            </a:fld>
            <a:endParaRPr lang="en-IN" altLang="en-US"/>
          </a:p>
        </p:txBody>
      </p:sp>
      <p:sp>
        <p:nvSpPr>
          <p:cNvPr id="3" name="TextBox 2">
            <a:extLst>
              <a:ext uri="{FF2B5EF4-FFF2-40B4-BE49-F238E27FC236}">
                <a16:creationId xmlns:a16="http://schemas.microsoft.com/office/drawing/2014/main" id="{A0AD5334-EB26-3483-BB99-A6D86E44D398}"/>
              </a:ext>
            </a:extLst>
          </p:cNvPr>
          <p:cNvSpPr txBox="1"/>
          <p:nvPr/>
        </p:nvSpPr>
        <p:spPr>
          <a:xfrm>
            <a:off x="695400" y="908720"/>
            <a:ext cx="10513168" cy="4531177"/>
          </a:xfrm>
          <a:prstGeom prst="rect">
            <a:avLst/>
          </a:prstGeom>
          <a:noFill/>
        </p:spPr>
        <p:txBody>
          <a:bodyPr wrap="square" rtlCol="0">
            <a:spAutoFit/>
          </a:bodyPr>
          <a:lstStyle/>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Pharmaceutical Industry:</a:t>
            </a:r>
          </a:p>
          <a:p>
            <a:pPr algn="just">
              <a:lnSpc>
                <a:spcPct val="107000"/>
              </a:lnSpc>
              <a:spcAft>
                <a:spcPts val="800"/>
              </a:spcAft>
            </a:pPr>
            <a:endParaRPr lang="en-IN" sz="24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The pharmaceutical industry is another vital sector in India, known for its generics and vaccine manufacturing capabilities. According to the Indian Brand Equity Foundation (IBEF), the pharmaceutical industry exhibited the following growth rates:</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 2019-2020, the pharmaceutical sector registered growth of around 9.6%.</a:t>
            </a:r>
          </a:p>
          <a:p>
            <a:pPr algn="just">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In 2020-2021, the industry remained resilient during the pandemic and achieved growth of about 10%.</a:t>
            </a:r>
          </a:p>
          <a:p>
            <a:endParaRPr lang="en-IN" sz="2400" dirty="0"/>
          </a:p>
        </p:txBody>
      </p:sp>
    </p:spTree>
    <p:extLst>
      <p:ext uri="{BB962C8B-B14F-4D97-AF65-F5344CB8AC3E}">
        <p14:creationId xmlns:p14="http://schemas.microsoft.com/office/powerpoint/2010/main" val="1435097949"/>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6"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5127" name="Rectangle 10"/>
          <p:cNvSpPr>
            <a:spLocks noChangeArrowheads="1"/>
          </p:cNvSpPr>
          <p:nvPr/>
        </p:nvSpPr>
        <p:spPr bwMode="auto">
          <a:xfrm>
            <a:off x="7453314" y="4783139"/>
            <a:ext cx="242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defTabSz="914400" eaLnBrk="1" hangingPunct="1">
              <a:spcBef>
                <a:spcPct val="0"/>
              </a:spcBef>
              <a:buNone/>
            </a:pPr>
            <a:r>
              <a:rPr lang="en-US" altLang="en-US" sz="1800">
                <a:latin typeface="Times New Roman" panose="02020603050405020304" pitchFamily="18" charset="0"/>
                <a:cs typeface="Times New Roman" panose="02020603050405020304" pitchFamily="18" charset="0"/>
              </a:rPr>
              <a:t> </a:t>
            </a:r>
          </a:p>
        </p:txBody>
      </p:sp>
      <p:sp>
        <p:nvSpPr>
          <p:cNvPr id="2" name="Text Box 8"/>
          <p:cNvSpPr txBox="1">
            <a:spLocks noChangeArrowheads="1"/>
          </p:cNvSpPr>
          <p:nvPr/>
        </p:nvSpPr>
        <p:spPr bwMode="auto">
          <a:xfrm>
            <a:off x="2640014" y="1628776"/>
            <a:ext cx="69119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pPr>
            <a:endParaRPr lang="en-US" altLang="en-US" sz="2400" b="1">
              <a:solidFill>
                <a:srgbClr val="0000CC"/>
              </a:solidFill>
              <a:latin typeface="Cambria" panose="02040503050406030204" pitchFamily="18" charset="0"/>
              <a:cs typeface="Arial" panose="020B0604020202020204" pitchFamily="34" charset="0"/>
            </a:endParaRPr>
          </a:p>
        </p:txBody>
      </p:sp>
      <p:grpSp>
        <p:nvGrpSpPr>
          <p:cNvPr id="14" name="Group 13"/>
          <p:cNvGrpSpPr/>
          <p:nvPr/>
        </p:nvGrpSpPr>
        <p:grpSpPr>
          <a:xfrm>
            <a:off x="4595659" y="2789490"/>
            <a:ext cx="2938026" cy="638843"/>
            <a:chOff x="6397308" y="2178795"/>
            <a:chExt cx="2118193" cy="638843"/>
          </a:xfrm>
        </p:grpSpPr>
        <p:sp>
          <p:nvSpPr>
            <p:cNvPr id="15" name="Rectangle 14"/>
            <p:cNvSpPr/>
            <p:nvPr/>
          </p:nvSpPr>
          <p:spPr bwMode="auto">
            <a:xfrm>
              <a:off x="6412070" y="2204863"/>
              <a:ext cx="2103431" cy="612775"/>
            </a:xfrm>
            <a:prstGeom prst="rect">
              <a:avLst/>
            </a:prstGeom>
            <a:solidFill>
              <a:srgbClr val="CC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US"/>
            </a:p>
          </p:txBody>
        </p:sp>
        <p:sp>
          <p:nvSpPr>
            <p:cNvPr id="16" name="TextBox 15"/>
            <p:cNvSpPr txBox="1"/>
            <p:nvPr/>
          </p:nvSpPr>
          <p:spPr>
            <a:xfrm flipH="1">
              <a:off x="6397308" y="2178795"/>
              <a:ext cx="2087562" cy="584775"/>
            </a:xfrm>
            <a:prstGeom prst="rect">
              <a:avLst/>
            </a:prstGeom>
            <a:noFill/>
            <a:ln>
              <a:noFill/>
            </a:ln>
          </p:spPr>
          <p:txBody>
            <a:bodyPr wrap="square" rtlCol="0">
              <a:spAutoFit/>
            </a:bodyPr>
            <a:lstStyle/>
            <a:p>
              <a:pPr algn="ctr"/>
              <a:r>
                <a:rPr lang="en-US" sz="3200" b="1" dirty="0">
                  <a:solidFill>
                    <a:schemeClr val="bg1"/>
                  </a:solidFill>
                  <a:latin typeface="Cambria" panose="02040503050406030204" pitchFamily="18" charset="0"/>
                  <a:ea typeface="Cambria" panose="02040503050406030204" pitchFamily="18" charset="0"/>
                </a:rPr>
                <a:t>Thank you</a:t>
              </a:r>
            </a:p>
          </p:txBody>
        </p:sp>
      </p:grpSp>
      <p:grpSp>
        <p:nvGrpSpPr>
          <p:cNvPr id="17" name="Group 16"/>
          <p:cNvGrpSpPr/>
          <p:nvPr/>
        </p:nvGrpSpPr>
        <p:grpSpPr>
          <a:xfrm>
            <a:off x="3831449" y="2276872"/>
            <a:ext cx="4712823" cy="553794"/>
            <a:chOff x="520790" y="928688"/>
            <a:chExt cx="6651916" cy="83096"/>
          </a:xfrm>
        </p:grpSpPr>
        <p:sp>
          <p:nvSpPr>
            <p:cNvPr id="18" name="object 6"/>
            <p:cNvSpPr>
              <a:spLocks noChangeArrowheads="1"/>
            </p:cNvSpPr>
            <p:nvPr/>
          </p:nvSpPr>
          <p:spPr bwMode="auto">
            <a:xfrm>
              <a:off x="520790" y="928688"/>
              <a:ext cx="3835310"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19" name="object 7"/>
            <p:cNvSpPr>
              <a:spLocks noChangeArrowheads="1"/>
            </p:cNvSpPr>
            <p:nvPr/>
          </p:nvSpPr>
          <p:spPr bwMode="auto">
            <a:xfrm>
              <a:off x="4356100" y="928688"/>
              <a:ext cx="2816606" cy="49249"/>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1" name="Group 20"/>
          <p:cNvGrpSpPr/>
          <p:nvPr/>
        </p:nvGrpSpPr>
        <p:grpSpPr>
          <a:xfrm rot="16200000">
            <a:off x="3318073" y="2666860"/>
            <a:ext cx="2163979" cy="656444"/>
            <a:chOff x="2741354" y="928688"/>
            <a:chExt cx="4045209" cy="83096"/>
          </a:xfrm>
        </p:grpSpPr>
        <p:sp>
          <p:nvSpPr>
            <p:cNvPr id="22" name="object 6"/>
            <p:cNvSpPr>
              <a:spLocks noChangeArrowheads="1"/>
            </p:cNvSpPr>
            <p:nvPr/>
          </p:nvSpPr>
          <p:spPr bwMode="auto">
            <a:xfrm>
              <a:off x="2741354" y="928688"/>
              <a:ext cx="1614746"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3"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4" name="Group 23"/>
          <p:cNvGrpSpPr/>
          <p:nvPr/>
        </p:nvGrpSpPr>
        <p:grpSpPr>
          <a:xfrm rot="5400000">
            <a:off x="6720872" y="2885043"/>
            <a:ext cx="2143004" cy="656444"/>
            <a:chOff x="2741354" y="928688"/>
            <a:chExt cx="4045209" cy="83096"/>
          </a:xfrm>
        </p:grpSpPr>
        <p:sp>
          <p:nvSpPr>
            <p:cNvPr id="25" name="object 6"/>
            <p:cNvSpPr>
              <a:spLocks noChangeArrowheads="1"/>
            </p:cNvSpPr>
            <p:nvPr/>
          </p:nvSpPr>
          <p:spPr bwMode="auto">
            <a:xfrm>
              <a:off x="2741354" y="928688"/>
              <a:ext cx="1614746"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6"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7" name="Group 26"/>
          <p:cNvGrpSpPr/>
          <p:nvPr/>
        </p:nvGrpSpPr>
        <p:grpSpPr>
          <a:xfrm rot="10800000">
            <a:off x="3575721" y="3448987"/>
            <a:ext cx="4712823" cy="553794"/>
            <a:chOff x="520790" y="928688"/>
            <a:chExt cx="6651916" cy="83096"/>
          </a:xfrm>
        </p:grpSpPr>
        <p:sp>
          <p:nvSpPr>
            <p:cNvPr id="28" name="object 6"/>
            <p:cNvSpPr>
              <a:spLocks noChangeArrowheads="1"/>
            </p:cNvSpPr>
            <p:nvPr/>
          </p:nvSpPr>
          <p:spPr bwMode="auto">
            <a:xfrm>
              <a:off x="520790" y="928688"/>
              <a:ext cx="3835310"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35" name="object 7"/>
            <p:cNvSpPr>
              <a:spLocks noChangeArrowheads="1"/>
            </p:cNvSpPr>
            <p:nvPr/>
          </p:nvSpPr>
          <p:spPr bwMode="auto">
            <a:xfrm>
              <a:off x="4356100" y="928688"/>
              <a:ext cx="2816606" cy="49249"/>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5" name="Slide Number Placeholder 4"/>
          <p:cNvSpPr>
            <a:spLocks noGrp="1"/>
          </p:cNvSpPr>
          <p:nvPr>
            <p:ph type="sldNum" sz="quarter" idx="12"/>
          </p:nvPr>
        </p:nvSpPr>
        <p:spPr/>
        <p:txBody>
          <a:bodyPr/>
          <a:lstStyle/>
          <a:p>
            <a:pPr>
              <a:defRPr/>
            </a:pPr>
            <a:fld id="{C92DB669-6FA0-4CF8-BF90-A0F226DEA8C9}" type="slidenum">
              <a:rPr lang="en-IN" altLang="en-US" smtClean="0"/>
              <a:pPr>
                <a:defRPr/>
              </a:pPr>
              <a:t>15</a:t>
            </a:fld>
            <a:endParaRPr lang="en-IN" altLang="en-US"/>
          </a:p>
        </p:txBody>
      </p:sp>
    </p:spTree>
    <p:extLst>
      <p:ext uri="{BB962C8B-B14F-4D97-AF65-F5344CB8AC3E}">
        <p14:creationId xmlns:p14="http://schemas.microsoft.com/office/powerpoint/2010/main" val="2128316030"/>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335360" y="49317"/>
            <a:ext cx="9170490" cy="16189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altLang="en-US" b="1" dirty="0">
                <a:solidFill>
                  <a:srgbClr val="0000FF"/>
                </a:solidFill>
                <a:latin typeface="Cambria" panose="02040503050406030204" pitchFamily="18" charset="0"/>
              </a:rPr>
              <a:t>Indian Industries: Introduction</a:t>
            </a:r>
            <a:endParaRPr lang="en-US" b="1" dirty="0">
              <a:solidFill>
                <a:srgbClr val="0000FF"/>
              </a:solidFill>
              <a:latin typeface="Cambria" panose="02040503050406030204" pitchFamily="18" charset="0"/>
            </a:endParaRPr>
          </a:p>
          <a:p>
            <a:pPr>
              <a:spcBef>
                <a:spcPct val="0"/>
              </a:spcBef>
              <a:buNone/>
            </a:pPr>
            <a:endParaRPr lang="en-IN" b="1" dirty="0">
              <a:solidFill>
                <a:srgbClr val="0000FF"/>
              </a:solidFill>
              <a:latin typeface="Cambria" panose="02040503050406030204" pitchFamily="18" charset="0"/>
            </a:endParaRPr>
          </a:p>
          <a:p>
            <a:pPr>
              <a:spcBef>
                <a:spcPct val="0"/>
              </a:spcBef>
              <a:buFontTx/>
              <a:buNone/>
            </a:pPr>
            <a:endParaRPr lang="en-US" altLang="en-US" b="1" dirty="0">
              <a:solidFill>
                <a:srgbClr val="0000FF"/>
              </a:solidFill>
              <a:latin typeface="Cambria" panose="02040503050406030204" pitchFamily="18" charset="0"/>
            </a:endParaRPr>
          </a:p>
        </p:txBody>
      </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2</a:t>
            </a:fld>
            <a:endParaRPr lang="en-IN" altLang="en-US"/>
          </a:p>
        </p:txBody>
      </p:sp>
      <p:pic>
        <p:nvPicPr>
          <p:cNvPr id="5" name="Picture 4">
            <a:extLst>
              <a:ext uri="{FF2B5EF4-FFF2-40B4-BE49-F238E27FC236}">
                <a16:creationId xmlns:a16="http://schemas.microsoft.com/office/drawing/2014/main" id="{B9D88FD5-5D44-3FA2-1631-4FFDC4FBC0FC}"/>
              </a:ext>
            </a:extLst>
          </p:cNvPr>
          <p:cNvPicPr>
            <a:picLocks noChangeAspect="1"/>
          </p:cNvPicPr>
          <p:nvPr/>
        </p:nvPicPr>
        <p:blipFill rotWithShape="1">
          <a:blip r:embed="rId3"/>
          <a:srcRect t="15645" b="8436"/>
          <a:stretch/>
        </p:blipFill>
        <p:spPr>
          <a:xfrm>
            <a:off x="505866" y="858769"/>
            <a:ext cx="9144000" cy="5184577"/>
          </a:xfrm>
          <a:prstGeom prst="rect">
            <a:avLst/>
          </a:prstGeom>
        </p:spPr>
      </p:pic>
    </p:spTree>
    <p:extLst>
      <p:ext uri="{BB962C8B-B14F-4D97-AF65-F5344CB8AC3E}">
        <p14:creationId xmlns:p14="http://schemas.microsoft.com/office/powerpoint/2010/main" val="1977880609"/>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310902" y="21660"/>
            <a:ext cx="91704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IN" b="1" dirty="0">
                <a:solidFill>
                  <a:srgbClr val="0000FF"/>
                </a:solidFill>
                <a:latin typeface="Cambria" panose="02040503050406030204" pitchFamily="18" charset="0"/>
              </a:rPr>
              <a:t>Indian Industries- Development</a:t>
            </a:r>
          </a:p>
          <a:p>
            <a:pPr>
              <a:spcBef>
                <a:spcPct val="0"/>
              </a:spcBef>
              <a:buFontTx/>
              <a:buNone/>
            </a:pPr>
            <a:endParaRPr lang="en-US" altLang="en-US" b="1" dirty="0">
              <a:solidFill>
                <a:srgbClr val="0000FF"/>
              </a:solidFill>
              <a:latin typeface="Cambria" panose="02040503050406030204" pitchFamily="18" charset="0"/>
            </a:endParaRPr>
          </a:p>
        </p:txBody>
      </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3</a:t>
            </a:fld>
            <a:endParaRPr lang="en-IN" altLang="en-US"/>
          </a:p>
        </p:txBody>
      </p:sp>
      <p:sp>
        <p:nvSpPr>
          <p:cNvPr id="2" name="TextBox 1">
            <a:extLst>
              <a:ext uri="{FF2B5EF4-FFF2-40B4-BE49-F238E27FC236}">
                <a16:creationId xmlns:a16="http://schemas.microsoft.com/office/drawing/2014/main" id="{92D27A58-056F-5989-B85B-0F0D11A4B73E}"/>
              </a:ext>
            </a:extLst>
          </p:cNvPr>
          <p:cNvSpPr txBox="1"/>
          <p:nvPr/>
        </p:nvSpPr>
        <p:spPr>
          <a:xfrm>
            <a:off x="479376" y="855702"/>
            <a:ext cx="10945215" cy="5905784"/>
          </a:xfrm>
          <a:prstGeom prst="rect">
            <a:avLst/>
          </a:prstGeom>
          <a:noFill/>
        </p:spPr>
        <p:txBody>
          <a:bodyPr wrap="square">
            <a:spAutoFit/>
          </a:bodyPr>
          <a:lstStyle/>
          <a:p>
            <a:pPr algn="just">
              <a:lnSpc>
                <a:spcPct val="110000"/>
              </a:lnSpc>
              <a:spcBef>
                <a:spcPts val="513"/>
              </a:spcBef>
            </a:pPr>
            <a:r>
              <a:rPr lang="en-US" altLang="en-US" sz="1600" dirty="0">
                <a:cs typeface="Calibri" panose="020F0502020204030204" pitchFamily="34" charset="0"/>
              </a:rPr>
              <a:t>Indian  industrial  landscape  is continually   evolving,   and   future   progress   will   depend   on   a   multitude   of   factors,   including government policies, global economic conditions, and technological advancements.</a:t>
            </a:r>
          </a:p>
          <a:p>
            <a:pPr algn="just">
              <a:lnSpc>
                <a:spcPct val="110000"/>
              </a:lnSpc>
              <a:spcBef>
                <a:spcPts val="513"/>
              </a:spcBef>
            </a:pPr>
            <a:r>
              <a:rPr lang="en-US" altLang="en-US" sz="1600" b="1" dirty="0">
                <a:cs typeface="Calibri" panose="020F0502020204030204" pitchFamily="34" charset="0"/>
              </a:rPr>
              <a:t>Pre-Independence  Era:  </a:t>
            </a:r>
            <a:r>
              <a:rPr lang="en-US" altLang="en-US" sz="1600" dirty="0">
                <a:cs typeface="Calibri" panose="020F0502020204030204" pitchFamily="34" charset="0"/>
              </a:rPr>
              <a:t>The  early  stages  of  industrialization  in  India  were  primarily  focused on  the establishment of industries for raw material processing and export-oriented industries like textiles, jute, tea, and mining. </a:t>
            </a:r>
          </a:p>
          <a:p>
            <a:pPr algn="just">
              <a:lnSpc>
                <a:spcPct val="110000"/>
              </a:lnSpc>
              <a:spcBef>
                <a:spcPts val="513"/>
              </a:spcBef>
            </a:pPr>
            <a:r>
              <a:rPr lang="en-US" altLang="en-US" sz="1600" b="1" dirty="0">
                <a:cs typeface="Calibri" panose="020F0502020204030204" pitchFamily="34" charset="0"/>
              </a:rPr>
              <a:t>Import Substitution Industrialization (ISI) (1950s-1980s): </a:t>
            </a:r>
            <a:r>
              <a:rPr lang="en-US" altLang="en-US" sz="1600" dirty="0">
                <a:cs typeface="Calibri" panose="020F0502020204030204" pitchFamily="34" charset="0"/>
              </a:rPr>
              <a:t>After independence, India adopted a policy of  import  substitution  to  promote  domestic  industries.  The  government  imposed  high  tariffs  and restricted imports of certain goods to encourage local production and reduce dependency on foreign imports.</a:t>
            </a:r>
          </a:p>
          <a:p>
            <a:pPr algn="just">
              <a:lnSpc>
                <a:spcPct val="110000"/>
              </a:lnSpc>
              <a:spcBef>
                <a:spcPts val="521"/>
              </a:spcBef>
            </a:pPr>
            <a:r>
              <a:rPr lang="en-US" altLang="en-US" sz="1600" b="1" dirty="0">
                <a:cs typeface="Calibri" panose="020F0502020204030204" pitchFamily="34" charset="0"/>
              </a:rPr>
              <a:t>Mixed Economy and Licensing Raj: </a:t>
            </a:r>
            <a:r>
              <a:rPr lang="en-US" altLang="en-US" sz="1600" dirty="0">
                <a:cs typeface="Calibri" panose="020F0502020204030204" pitchFamily="34" charset="0"/>
              </a:rPr>
              <a:t>During this period, India adopted a mixed economy approach with a  combination  of  private  and  public  sectors.  However,  the  government  heavily  controlled  and regulated the private sector through the licensing system, which often led to bureaucratic red tape and inefficiencies.</a:t>
            </a:r>
          </a:p>
          <a:p>
            <a:pPr algn="just">
              <a:lnSpc>
                <a:spcPct val="110000"/>
              </a:lnSpc>
              <a:spcBef>
                <a:spcPts val="513"/>
              </a:spcBef>
            </a:pPr>
            <a:r>
              <a:rPr lang="en-US" altLang="en-US" sz="1600" b="1" dirty="0">
                <a:cs typeface="Calibri" panose="020F0502020204030204" pitchFamily="34" charset="0"/>
              </a:rPr>
              <a:t>Economic Liberalization (1990s-present): </a:t>
            </a:r>
            <a:r>
              <a:rPr lang="en-US" altLang="en-US" sz="1600" dirty="0">
                <a:cs typeface="Calibri" panose="020F0502020204030204" pitchFamily="34" charset="0"/>
              </a:rPr>
              <a:t>In 1991, India initiated economic reforms and liberalization to open up the economy to foreign investments and reduce government control over industries. This policy  shift  aimed  to  enhance  competitiveness,  improve  productivity,  and  attract  foreign  direct investment (FDI). </a:t>
            </a:r>
          </a:p>
          <a:p>
            <a:pPr algn="just">
              <a:lnSpc>
                <a:spcPct val="110000"/>
              </a:lnSpc>
              <a:spcBef>
                <a:spcPts val="513"/>
              </a:spcBef>
            </a:pPr>
            <a:r>
              <a:rPr lang="en-US" altLang="en-US" sz="1600" b="1" dirty="0">
                <a:cs typeface="Calibri" panose="020F0502020204030204" pitchFamily="34" charset="0"/>
              </a:rPr>
              <a:t>Information Technology and Services Sector: </a:t>
            </a:r>
            <a:r>
              <a:rPr lang="en-US" altLang="en-US" sz="1600" dirty="0">
                <a:cs typeface="Calibri" panose="020F0502020204030204" pitchFamily="34" charset="0"/>
              </a:rPr>
              <a:t>India's industrialization also witnessed a significant shift towards  the  information  technology  (IT)  and  services  sector.  India  became  a  global  hub  for  IT services, software development, and business process outsourcing (BPO).</a:t>
            </a:r>
          </a:p>
          <a:p>
            <a:pPr algn="just">
              <a:lnSpc>
                <a:spcPct val="110000"/>
              </a:lnSpc>
              <a:spcBef>
                <a:spcPts val="505"/>
              </a:spcBef>
            </a:pPr>
            <a:r>
              <a:rPr lang="en-US" altLang="en-US" sz="1600" b="1" dirty="0">
                <a:cs typeface="Calibri" panose="020F0502020204030204" pitchFamily="34" charset="0"/>
              </a:rPr>
              <a:t>Special  Economic  Zones  (SEZs):  </a:t>
            </a:r>
            <a:r>
              <a:rPr lang="en-US" altLang="en-US" sz="1600" dirty="0">
                <a:cs typeface="Calibri" panose="020F0502020204030204" pitchFamily="34" charset="0"/>
              </a:rPr>
              <a:t>The  government  of  India  established  Special  Economic  Zones  to attract foreign investment and promote exports. These SEZs offer various incentives and tax benefits to industries, making them attractive destinations for manufacturing and export-oriented businesses.</a:t>
            </a:r>
          </a:p>
          <a:p>
            <a:pPr algn="just">
              <a:lnSpc>
                <a:spcPct val="110000"/>
              </a:lnSpc>
              <a:spcBef>
                <a:spcPts val="521"/>
              </a:spcBef>
            </a:pPr>
            <a:endParaRPr lang="en-US" altLang="en-US" sz="1400" dirty="0">
              <a:cs typeface="Calibri" panose="020F0502020204030204" pitchFamily="34" charset="0"/>
            </a:endParaRPr>
          </a:p>
        </p:txBody>
      </p:sp>
      <p:sp>
        <p:nvSpPr>
          <p:cNvPr id="3" name="AutoShape 4">
            <a:extLst>
              <a:ext uri="{FF2B5EF4-FFF2-40B4-BE49-F238E27FC236}">
                <a16:creationId xmlns:a16="http://schemas.microsoft.com/office/drawing/2014/main" id="{8528234B-C103-522A-F029-169CCF5AF5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a:extLst>
              <a:ext uri="{FF2B5EF4-FFF2-40B4-BE49-F238E27FC236}">
                <a16:creationId xmlns:a16="http://schemas.microsoft.com/office/drawing/2014/main" id="{F2A9C231-BC57-B256-D572-974BF9B286BF}"/>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910114704"/>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310902" y="21660"/>
            <a:ext cx="91704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IN" b="1" dirty="0">
                <a:solidFill>
                  <a:srgbClr val="0000FF"/>
                </a:solidFill>
                <a:latin typeface="Cambria" panose="02040503050406030204" pitchFamily="18" charset="0"/>
              </a:rPr>
              <a:t>Indian Industries- Types</a:t>
            </a:r>
          </a:p>
          <a:p>
            <a:pPr>
              <a:spcBef>
                <a:spcPct val="0"/>
              </a:spcBef>
              <a:buFontTx/>
              <a:buNone/>
            </a:pPr>
            <a:endParaRPr lang="en-US" altLang="en-US" b="1" dirty="0">
              <a:solidFill>
                <a:srgbClr val="0000FF"/>
              </a:solidFill>
              <a:latin typeface="Cambria" panose="02040503050406030204" pitchFamily="18" charset="0"/>
            </a:endParaRPr>
          </a:p>
        </p:txBody>
      </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4</a:t>
            </a:fld>
            <a:endParaRPr lang="en-IN" altLang="en-US"/>
          </a:p>
        </p:txBody>
      </p:sp>
      <p:pic>
        <p:nvPicPr>
          <p:cNvPr id="10" name="Picture 9">
            <a:extLst>
              <a:ext uri="{FF2B5EF4-FFF2-40B4-BE49-F238E27FC236}">
                <a16:creationId xmlns:a16="http://schemas.microsoft.com/office/drawing/2014/main" id="{3ED8576E-AD5D-2AD3-7035-2E661E4F0E9F}"/>
              </a:ext>
            </a:extLst>
          </p:cNvPr>
          <p:cNvPicPr>
            <a:picLocks noChangeAspect="1"/>
          </p:cNvPicPr>
          <p:nvPr/>
        </p:nvPicPr>
        <p:blipFill>
          <a:blip r:embed="rId3"/>
          <a:stretch>
            <a:fillRect/>
          </a:stretch>
        </p:blipFill>
        <p:spPr>
          <a:xfrm>
            <a:off x="1333500" y="1047750"/>
            <a:ext cx="9525000" cy="4762500"/>
          </a:xfrm>
          <a:prstGeom prst="rect">
            <a:avLst/>
          </a:prstGeom>
        </p:spPr>
      </p:pic>
    </p:spTree>
    <p:extLst>
      <p:ext uri="{BB962C8B-B14F-4D97-AF65-F5344CB8AC3E}">
        <p14:creationId xmlns:p14="http://schemas.microsoft.com/office/powerpoint/2010/main" val="1804886224"/>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310902" y="21660"/>
            <a:ext cx="91704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IN" b="1" dirty="0">
                <a:solidFill>
                  <a:srgbClr val="0000FF"/>
                </a:solidFill>
                <a:latin typeface="Cambria" panose="02040503050406030204" pitchFamily="18" charset="0"/>
              </a:rPr>
              <a:t>Indian Industries- Types</a:t>
            </a:r>
          </a:p>
          <a:p>
            <a:pPr>
              <a:spcBef>
                <a:spcPct val="0"/>
              </a:spcBef>
              <a:buFontTx/>
              <a:buNone/>
            </a:pPr>
            <a:endParaRPr lang="en-US" altLang="en-US" b="1" dirty="0">
              <a:solidFill>
                <a:srgbClr val="0000FF"/>
              </a:solidFill>
              <a:latin typeface="Cambria" panose="02040503050406030204" pitchFamily="18" charset="0"/>
            </a:endParaRPr>
          </a:p>
        </p:txBody>
      </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5</a:t>
            </a:fld>
            <a:endParaRPr lang="en-IN" altLang="en-US"/>
          </a:p>
        </p:txBody>
      </p:sp>
      <p:pic>
        <p:nvPicPr>
          <p:cNvPr id="5" name="Picture 4">
            <a:extLst>
              <a:ext uri="{FF2B5EF4-FFF2-40B4-BE49-F238E27FC236}">
                <a16:creationId xmlns:a16="http://schemas.microsoft.com/office/drawing/2014/main" id="{BF662447-52C0-40B4-A11F-6CDFCC0BB684}"/>
              </a:ext>
            </a:extLst>
          </p:cNvPr>
          <p:cNvPicPr>
            <a:picLocks noChangeAspect="1"/>
          </p:cNvPicPr>
          <p:nvPr/>
        </p:nvPicPr>
        <p:blipFill>
          <a:blip r:embed="rId3"/>
          <a:stretch>
            <a:fillRect/>
          </a:stretch>
        </p:blipFill>
        <p:spPr>
          <a:xfrm>
            <a:off x="4871863" y="762457"/>
            <a:ext cx="6677835" cy="5457121"/>
          </a:xfrm>
          <a:prstGeom prst="rect">
            <a:avLst/>
          </a:prstGeom>
        </p:spPr>
      </p:pic>
      <p:pic>
        <p:nvPicPr>
          <p:cNvPr id="3" name="Picture 2">
            <a:extLst>
              <a:ext uri="{FF2B5EF4-FFF2-40B4-BE49-F238E27FC236}">
                <a16:creationId xmlns:a16="http://schemas.microsoft.com/office/drawing/2014/main" id="{2D6586FA-B5B2-9DBC-7B5C-629C2BAEA945}"/>
              </a:ext>
            </a:extLst>
          </p:cNvPr>
          <p:cNvPicPr>
            <a:picLocks noChangeAspect="1"/>
          </p:cNvPicPr>
          <p:nvPr/>
        </p:nvPicPr>
        <p:blipFill>
          <a:blip r:embed="rId4"/>
          <a:stretch>
            <a:fillRect/>
          </a:stretch>
        </p:blipFill>
        <p:spPr>
          <a:xfrm>
            <a:off x="310902" y="711377"/>
            <a:ext cx="4921002" cy="5309912"/>
          </a:xfrm>
          <a:prstGeom prst="rect">
            <a:avLst/>
          </a:prstGeom>
        </p:spPr>
      </p:pic>
    </p:spTree>
    <p:extLst>
      <p:ext uri="{BB962C8B-B14F-4D97-AF65-F5344CB8AC3E}">
        <p14:creationId xmlns:p14="http://schemas.microsoft.com/office/powerpoint/2010/main" val="3140228218"/>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310902" y="21660"/>
            <a:ext cx="91704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IN" b="1" dirty="0">
                <a:solidFill>
                  <a:srgbClr val="0000FF"/>
                </a:solidFill>
                <a:latin typeface="Cambria" panose="02040503050406030204" pitchFamily="18" charset="0"/>
              </a:rPr>
              <a:t>Indian Industries- Types</a:t>
            </a:r>
          </a:p>
          <a:p>
            <a:pPr>
              <a:spcBef>
                <a:spcPct val="0"/>
              </a:spcBef>
              <a:buFontTx/>
              <a:buNone/>
            </a:pPr>
            <a:endParaRPr lang="en-US" altLang="en-US" b="1" dirty="0">
              <a:solidFill>
                <a:srgbClr val="0000FF"/>
              </a:solidFill>
              <a:latin typeface="Cambria" panose="02040503050406030204" pitchFamily="18" charset="0"/>
            </a:endParaRPr>
          </a:p>
        </p:txBody>
      </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6</a:t>
            </a:fld>
            <a:endParaRPr lang="en-IN" altLang="en-US"/>
          </a:p>
        </p:txBody>
      </p:sp>
      <p:sp>
        <p:nvSpPr>
          <p:cNvPr id="3" name="TextBox 2">
            <a:extLst>
              <a:ext uri="{FF2B5EF4-FFF2-40B4-BE49-F238E27FC236}">
                <a16:creationId xmlns:a16="http://schemas.microsoft.com/office/drawing/2014/main" id="{665DA61B-ACD8-686D-4864-CAF7796026D9}"/>
              </a:ext>
            </a:extLst>
          </p:cNvPr>
          <p:cNvSpPr txBox="1"/>
          <p:nvPr/>
        </p:nvSpPr>
        <p:spPr>
          <a:xfrm>
            <a:off x="479376" y="775733"/>
            <a:ext cx="11305256" cy="4292970"/>
          </a:xfrm>
          <a:prstGeom prst="rect">
            <a:avLst/>
          </a:prstGeom>
          <a:noFill/>
        </p:spPr>
        <p:txBody>
          <a:bodyPr wrap="square">
            <a:spAutoFit/>
          </a:bodyPr>
          <a:lstStyle/>
          <a:p>
            <a:pPr algn="just">
              <a:spcBef>
                <a:spcPts val="593"/>
              </a:spcBef>
            </a:pPr>
            <a:r>
              <a:rPr lang="en-US" altLang="en-US" b="1" dirty="0">
                <a:cs typeface="Calibri" panose="020F0502020204030204" pitchFamily="34" charset="0"/>
              </a:rPr>
              <a:t>IT and Software Services</a:t>
            </a:r>
          </a:p>
          <a:p>
            <a:pPr algn="just">
              <a:lnSpc>
                <a:spcPct val="110000"/>
              </a:lnSpc>
              <a:spcBef>
                <a:spcPts val="513"/>
              </a:spcBef>
            </a:pPr>
            <a:r>
              <a:rPr lang="en-US" altLang="en-US" dirty="0">
                <a:cs typeface="Calibri" panose="020F0502020204030204" pitchFamily="34" charset="0"/>
              </a:rPr>
              <a:t>India's IT and software services sector experienced exponential growth, becoming a global hub for software development, IT outsourcing, and business process outsourcing (BPO). Cities like Bengaluru, Hyderabad, and Pune emerged as major technology hubs, attracting multinational corporations and contributing significantly to the country's export earnings.</a:t>
            </a:r>
          </a:p>
          <a:p>
            <a:pPr algn="just">
              <a:spcBef>
                <a:spcPts val="593"/>
              </a:spcBef>
            </a:pPr>
            <a:r>
              <a:rPr lang="en-US" altLang="en-US" b="1" dirty="0">
                <a:cs typeface="Calibri" panose="020F0502020204030204" pitchFamily="34" charset="0"/>
              </a:rPr>
              <a:t>Automobile Industry</a:t>
            </a:r>
          </a:p>
          <a:p>
            <a:pPr algn="just">
              <a:lnSpc>
                <a:spcPct val="110000"/>
              </a:lnSpc>
              <a:spcBef>
                <a:spcPts val="513"/>
              </a:spcBef>
            </a:pPr>
            <a:r>
              <a:rPr lang="en-US" altLang="en-US" dirty="0">
                <a:cs typeface="Calibri" panose="020F0502020204030204" pitchFamily="34" charset="0"/>
              </a:rPr>
              <a:t>The   Indian   automobile   industry   also   witnessed   remarkable   growth,   with   both   domestic   and international players establishing manufacturing facilities in the country. This sector not only met the growing domestic demand but also became an export-oriented industry.</a:t>
            </a:r>
          </a:p>
          <a:p>
            <a:pPr algn="just">
              <a:spcBef>
                <a:spcPts val="602"/>
              </a:spcBef>
            </a:pPr>
            <a:r>
              <a:rPr lang="en-US" altLang="en-US" b="1" dirty="0">
                <a:cs typeface="Calibri" panose="020F0502020204030204" pitchFamily="34" charset="0"/>
              </a:rPr>
              <a:t>Service Sector Dominance:</a:t>
            </a:r>
          </a:p>
          <a:p>
            <a:pPr algn="just">
              <a:lnSpc>
                <a:spcPct val="110000"/>
              </a:lnSpc>
              <a:spcBef>
                <a:spcPts val="505"/>
              </a:spcBef>
            </a:pPr>
            <a:r>
              <a:rPr lang="en-US" altLang="en-US" dirty="0">
                <a:cs typeface="Calibri" panose="020F0502020204030204" pitchFamily="34" charset="0"/>
              </a:rPr>
              <a:t>The  service sector emerged as the dominant  contributor to  India's Gross Domestic Product  (GDP). Apart  from  IT  services,  other  service  industries  such  as  banking,  finance,  insurance,  healthcare, tourism, and entertainment grew substantially, creating significant employment opportunities.</a:t>
            </a:r>
          </a:p>
        </p:txBody>
      </p:sp>
    </p:spTree>
    <p:extLst>
      <p:ext uri="{BB962C8B-B14F-4D97-AF65-F5344CB8AC3E}">
        <p14:creationId xmlns:p14="http://schemas.microsoft.com/office/powerpoint/2010/main" val="3575398067"/>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310902" y="21660"/>
            <a:ext cx="91704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IN" b="1" dirty="0">
                <a:solidFill>
                  <a:srgbClr val="0000FF"/>
                </a:solidFill>
                <a:latin typeface="Cambria" panose="02040503050406030204" pitchFamily="18" charset="0"/>
              </a:rPr>
              <a:t>Labour Policies</a:t>
            </a:r>
          </a:p>
          <a:p>
            <a:pPr>
              <a:spcBef>
                <a:spcPct val="0"/>
              </a:spcBef>
              <a:buFontTx/>
              <a:buNone/>
            </a:pPr>
            <a:endParaRPr lang="en-US" altLang="en-US" b="1" dirty="0">
              <a:solidFill>
                <a:srgbClr val="0000FF"/>
              </a:solidFill>
              <a:latin typeface="Cambria" panose="02040503050406030204" pitchFamily="18" charset="0"/>
            </a:endParaRPr>
          </a:p>
        </p:txBody>
      </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7</a:t>
            </a:fld>
            <a:endParaRPr lang="en-IN" altLang="en-US"/>
          </a:p>
        </p:txBody>
      </p:sp>
      <p:sp>
        <p:nvSpPr>
          <p:cNvPr id="3" name="TextBox 2">
            <a:extLst>
              <a:ext uri="{FF2B5EF4-FFF2-40B4-BE49-F238E27FC236}">
                <a16:creationId xmlns:a16="http://schemas.microsoft.com/office/drawing/2014/main" id="{FB0BA4B1-13EA-C44A-9827-B4A51D125B66}"/>
              </a:ext>
            </a:extLst>
          </p:cNvPr>
          <p:cNvSpPr txBox="1"/>
          <p:nvPr/>
        </p:nvSpPr>
        <p:spPr>
          <a:xfrm>
            <a:off x="191344" y="842576"/>
            <a:ext cx="11103024" cy="4649606"/>
          </a:xfrm>
          <a:prstGeom prst="rect">
            <a:avLst/>
          </a:prstGeom>
          <a:noFill/>
        </p:spPr>
        <p:txBody>
          <a:bodyPr wrap="square">
            <a:spAutoFit/>
          </a:bodyPr>
          <a:lstStyle/>
          <a:p>
            <a:pPr marL="285750" indent="-285750" algn="just">
              <a:lnSpc>
                <a:spcPct val="110000"/>
              </a:lnSpc>
              <a:spcBef>
                <a:spcPts val="505"/>
              </a:spcBef>
              <a:buFont typeface="Arial" panose="020B0604020202020204" pitchFamily="34" charset="0"/>
              <a:buChar char="•"/>
            </a:pPr>
            <a:r>
              <a:rPr lang="en-US" altLang="en-US" dirty="0">
                <a:cs typeface="Calibri" panose="020F0502020204030204" pitchFamily="34" charset="0"/>
              </a:rPr>
              <a:t>The  Constitution of  India under  Article  41  directs  the  state  to  ensure  public  assistance  in  cases  of unemployment,  old  age,  sickness,  and  disablement,  highlighting  the  government's  responsibility towards the welfare of workers.</a:t>
            </a:r>
          </a:p>
          <a:p>
            <a:pPr marL="285750" indent="-285750" algn="just">
              <a:lnSpc>
                <a:spcPct val="110000"/>
              </a:lnSpc>
              <a:spcBef>
                <a:spcPts val="505"/>
              </a:spcBef>
              <a:buFont typeface="Arial" panose="020B0604020202020204" pitchFamily="34" charset="0"/>
              <a:buChar char="•"/>
            </a:pPr>
            <a:r>
              <a:rPr lang="en-US" altLang="en-US" dirty="0">
                <a:cs typeface="Calibri" panose="020F0502020204030204" pitchFamily="34" charset="0"/>
              </a:rPr>
              <a:t>The Industrial Disputes Act, 1947, governs the resolution of industrial disputes, layoff, retrenchment, and  related  matters.  It  aims  to  promote  industrial  peace  and  safeguard  the  interests  of  both employers and employees.</a:t>
            </a:r>
          </a:p>
          <a:p>
            <a:pPr marL="285750" indent="-285750" algn="just">
              <a:lnSpc>
                <a:spcPct val="110000"/>
              </a:lnSpc>
              <a:spcBef>
                <a:spcPts val="505"/>
              </a:spcBef>
              <a:buFont typeface="Arial" panose="020B0604020202020204" pitchFamily="34" charset="0"/>
              <a:buChar char="•"/>
            </a:pPr>
            <a:r>
              <a:rPr lang="en-US" altLang="en-US" dirty="0">
                <a:cs typeface="Calibri" panose="020F0502020204030204" pitchFamily="34" charset="0"/>
              </a:rPr>
              <a:t>The  Minimum  Wages  Act,  1948,  ensures  that  workers  are  paid  a  minimum  wage,  preventing exploitation and improving their standard of living.</a:t>
            </a:r>
          </a:p>
          <a:p>
            <a:pPr marL="285750" indent="-285750" algn="just">
              <a:lnSpc>
                <a:spcPct val="110000"/>
              </a:lnSpc>
              <a:spcBef>
                <a:spcPts val="505"/>
              </a:spcBef>
              <a:buFont typeface="Arial" panose="020B0604020202020204" pitchFamily="34" charset="0"/>
              <a:buChar char="•"/>
            </a:pPr>
            <a:r>
              <a:rPr lang="en-US" altLang="en-US" dirty="0">
                <a:cs typeface="Calibri" panose="020F0502020204030204" pitchFamily="34" charset="0"/>
              </a:rPr>
              <a:t>The Factories Act, 1948, regulates the working conditions and safety standards in factories, ensuring the well-being of industrial workers.</a:t>
            </a:r>
          </a:p>
          <a:p>
            <a:pPr marL="285750" indent="-285750" algn="just">
              <a:lnSpc>
                <a:spcPct val="109000"/>
              </a:lnSpc>
              <a:spcBef>
                <a:spcPts val="521"/>
              </a:spcBef>
              <a:buFont typeface="Arial" panose="020B0604020202020204" pitchFamily="34" charset="0"/>
              <a:buChar char="•"/>
            </a:pPr>
            <a:r>
              <a:rPr lang="en-US" altLang="en-US" dirty="0">
                <a:cs typeface="Calibri" panose="020F0502020204030204" pitchFamily="34" charset="0"/>
              </a:rPr>
              <a:t>The  Maternity  Benefit  Act,  1961,  provides  maternity  benefits  to  female employees,  including  paid leave during pregnancy and after childbirth.</a:t>
            </a:r>
          </a:p>
          <a:p>
            <a:pPr marL="285750" indent="-285750" algn="just">
              <a:lnSpc>
                <a:spcPct val="110000"/>
              </a:lnSpc>
              <a:spcBef>
                <a:spcPts val="513"/>
              </a:spcBef>
              <a:buFont typeface="Arial" panose="020B0604020202020204" pitchFamily="34" charset="0"/>
              <a:buChar char="•"/>
            </a:pPr>
            <a:r>
              <a:rPr lang="en-US" altLang="en-US" dirty="0">
                <a:cs typeface="Calibri" panose="020F0502020204030204" pitchFamily="34" charset="0"/>
              </a:rPr>
              <a:t>The Employees' Provident Fund Organization (EPFO) manages the Employee Provident Fund (EPF), a retirement savings scheme for employees across various sectors.</a:t>
            </a:r>
          </a:p>
        </p:txBody>
      </p:sp>
    </p:spTree>
    <p:extLst>
      <p:ext uri="{BB962C8B-B14F-4D97-AF65-F5344CB8AC3E}">
        <p14:creationId xmlns:p14="http://schemas.microsoft.com/office/powerpoint/2010/main" val="3614976327"/>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310902" y="21660"/>
            <a:ext cx="91704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IN" b="1" dirty="0">
                <a:solidFill>
                  <a:srgbClr val="0000FF"/>
                </a:solidFill>
                <a:latin typeface="Cambria" panose="02040503050406030204" pitchFamily="18" charset="0"/>
              </a:rPr>
              <a:t>Labour Problems</a:t>
            </a:r>
          </a:p>
          <a:p>
            <a:pPr>
              <a:spcBef>
                <a:spcPct val="0"/>
              </a:spcBef>
              <a:buFontTx/>
              <a:buNone/>
            </a:pPr>
            <a:endParaRPr lang="en-US" altLang="en-US" b="1" dirty="0">
              <a:solidFill>
                <a:srgbClr val="0000FF"/>
              </a:solidFill>
              <a:latin typeface="Cambria" panose="02040503050406030204" pitchFamily="18" charset="0"/>
            </a:endParaRPr>
          </a:p>
        </p:txBody>
      </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8</a:t>
            </a:fld>
            <a:endParaRPr lang="en-IN" altLang="en-US"/>
          </a:p>
        </p:txBody>
      </p:sp>
      <p:sp>
        <p:nvSpPr>
          <p:cNvPr id="4" name="TextBox 3">
            <a:extLst>
              <a:ext uri="{FF2B5EF4-FFF2-40B4-BE49-F238E27FC236}">
                <a16:creationId xmlns:a16="http://schemas.microsoft.com/office/drawing/2014/main" id="{A3A2E404-6273-867F-E42F-2F6063347DE7}"/>
              </a:ext>
            </a:extLst>
          </p:cNvPr>
          <p:cNvSpPr txBox="1"/>
          <p:nvPr/>
        </p:nvSpPr>
        <p:spPr>
          <a:xfrm>
            <a:off x="310680" y="890571"/>
            <a:ext cx="11689976" cy="4848763"/>
          </a:xfrm>
          <a:prstGeom prst="rect">
            <a:avLst/>
          </a:prstGeom>
          <a:noFill/>
        </p:spPr>
        <p:txBody>
          <a:bodyPr wrap="square">
            <a:spAutoFit/>
          </a:bodyPr>
          <a:lstStyle/>
          <a:p>
            <a:pPr algn="just">
              <a:lnSpc>
                <a:spcPct val="110000"/>
              </a:lnSpc>
              <a:spcBef>
                <a:spcPts val="505"/>
              </a:spcBef>
            </a:pPr>
            <a:r>
              <a:rPr lang="en-US" altLang="en-US" sz="1600" b="1" dirty="0">
                <a:cs typeface="Calibri" panose="020F0502020204030204" pitchFamily="34" charset="0"/>
              </a:rPr>
              <a:t>Informal Sector: </a:t>
            </a:r>
            <a:r>
              <a:rPr lang="en-US" altLang="en-US" sz="1600" dirty="0">
                <a:cs typeface="Calibri" panose="020F0502020204030204" pitchFamily="34" charset="0"/>
              </a:rPr>
              <a:t>A significant portion of India's workforce is employed in the informal sector, lacking job security, social benefits, and legal protections. This makes them  vulnerable to exploitation and low wages.</a:t>
            </a:r>
          </a:p>
          <a:p>
            <a:pPr algn="just">
              <a:lnSpc>
                <a:spcPct val="110000"/>
              </a:lnSpc>
              <a:spcBef>
                <a:spcPts val="505"/>
              </a:spcBef>
            </a:pPr>
            <a:r>
              <a:rPr lang="en-US" altLang="en-US" sz="1600" b="1" dirty="0">
                <a:cs typeface="Calibri" panose="020F0502020204030204" pitchFamily="34" charset="0"/>
              </a:rPr>
              <a:t>Unemployment: </a:t>
            </a:r>
            <a:r>
              <a:rPr lang="en-US" altLang="en-US" sz="1600" dirty="0">
                <a:cs typeface="Calibri" panose="020F0502020204030204" pitchFamily="34" charset="0"/>
              </a:rPr>
              <a:t>India faces persistent issues of unemployment, especially among the youth. Rapid population  growth  and  a  mismatch  between  education  and  job  requirements  contribute  to  this problem.</a:t>
            </a:r>
          </a:p>
          <a:p>
            <a:pPr algn="just">
              <a:lnSpc>
                <a:spcPct val="110000"/>
              </a:lnSpc>
              <a:spcBef>
                <a:spcPts val="505"/>
              </a:spcBef>
            </a:pPr>
            <a:r>
              <a:rPr lang="en-US" altLang="en-US" sz="1600" b="1" dirty="0">
                <a:cs typeface="Calibri" panose="020F0502020204030204" pitchFamily="34" charset="0"/>
              </a:rPr>
              <a:t>Child  </a:t>
            </a:r>
            <a:r>
              <a:rPr lang="en-US" altLang="en-US" sz="1600" b="1" dirty="0" err="1">
                <a:cs typeface="Calibri" panose="020F0502020204030204" pitchFamily="34" charset="0"/>
              </a:rPr>
              <a:t>Labour</a:t>
            </a:r>
            <a:r>
              <a:rPr lang="en-US" altLang="en-US" sz="1600" b="1" dirty="0">
                <a:cs typeface="Calibri" panose="020F0502020204030204" pitchFamily="34" charset="0"/>
              </a:rPr>
              <a:t>:  </a:t>
            </a:r>
            <a:r>
              <a:rPr lang="en-US" altLang="en-US" sz="1600" dirty="0">
                <a:cs typeface="Calibri" panose="020F0502020204030204" pitchFamily="34" charset="0"/>
              </a:rPr>
              <a:t>Despite  legislative  measures,  child  </a:t>
            </a:r>
            <a:r>
              <a:rPr lang="en-US" altLang="en-US" sz="1600" dirty="0" err="1">
                <a:cs typeface="Calibri" panose="020F0502020204030204" pitchFamily="34" charset="0"/>
              </a:rPr>
              <a:t>labour</a:t>
            </a:r>
            <a:r>
              <a:rPr lang="en-US" altLang="en-US" sz="1600" dirty="0">
                <a:cs typeface="Calibri" panose="020F0502020204030204" pitchFamily="34" charset="0"/>
              </a:rPr>
              <a:t>  remains  a  concern  in  India,  particularly  in sectors like agriculture, domestic work, and small-scale industries.</a:t>
            </a:r>
          </a:p>
          <a:p>
            <a:pPr algn="just">
              <a:lnSpc>
                <a:spcPct val="110000"/>
              </a:lnSpc>
              <a:spcBef>
                <a:spcPts val="505"/>
              </a:spcBef>
            </a:pPr>
            <a:r>
              <a:rPr lang="en-US" altLang="en-US" sz="1600" b="1" dirty="0">
                <a:cs typeface="Calibri" panose="020F0502020204030204" pitchFamily="34" charset="0"/>
              </a:rPr>
              <a:t>Exploitation and Low Wages: </a:t>
            </a:r>
            <a:r>
              <a:rPr lang="en-US" altLang="en-US" sz="1600" dirty="0">
                <a:cs typeface="Calibri" panose="020F0502020204030204" pitchFamily="34" charset="0"/>
              </a:rPr>
              <a:t>Many workers, especially in unorganized sectors, endure long working hours, low wages, and poor working conditions.</a:t>
            </a:r>
          </a:p>
          <a:p>
            <a:pPr algn="just">
              <a:lnSpc>
                <a:spcPct val="109000"/>
              </a:lnSpc>
              <a:spcBef>
                <a:spcPts val="521"/>
              </a:spcBef>
            </a:pPr>
            <a:r>
              <a:rPr lang="en-US" altLang="en-US" sz="1600" b="1" dirty="0">
                <a:cs typeface="Calibri" panose="020F0502020204030204" pitchFamily="34" charset="0"/>
              </a:rPr>
              <a:t>Occupational  Health  and  Safety:  </a:t>
            </a:r>
            <a:r>
              <a:rPr lang="en-US" altLang="en-US" sz="1600" dirty="0">
                <a:cs typeface="Calibri" panose="020F0502020204030204" pitchFamily="34" charset="0"/>
              </a:rPr>
              <a:t>Safety  standards  in  various  industries  often  fall  short,  leading  to accidents and health issues for workers.</a:t>
            </a:r>
          </a:p>
          <a:p>
            <a:pPr algn="just">
              <a:lnSpc>
                <a:spcPct val="110000"/>
              </a:lnSpc>
              <a:spcBef>
                <a:spcPts val="513"/>
              </a:spcBef>
            </a:pPr>
            <a:r>
              <a:rPr lang="en-US" altLang="en-US" sz="1600" b="1" dirty="0">
                <a:cs typeface="Calibri" panose="020F0502020204030204" pitchFamily="34" charset="0"/>
              </a:rPr>
              <a:t>Contractual Employment: </a:t>
            </a:r>
            <a:r>
              <a:rPr lang="en-US" altLang="en-US" sz="1600" dirty="0">
                <a:cs typeface="Calibri" panose="020F0502020204030204" pitchFamily="34" charset="0"/>
              </a:rPr>
              <a:t>The prevalence of contract-based employment can lead to job insecurity and reduced access to benefits like health insurance or retirement plans.</a:t>
            </a:r>
          </a:p>
          <a:p>
            <a:pPr algn="just">
              <a:lnSpc>
                <a:spcPct val="110000"/>
              </a:lnSpc>
              <a:spcBef>
                <a:spcPts val="513"/>
              </a:spcBef>
            </a:pPr>
            <a:r>
              <a:rPr lang="en-US" altLang="en-US" sz="1600" b="1" dirty="0">
                <a:cs typeface="Calibri" panose="020F0502020204030204" pitchFamily="34" charset="0"/>
              </a:rPr>
              <a:t>Trade Union Challenges: </a:t>
            </a:r>
            <a:r>
              <a:rPr lang="en-US" altLang="en-US" sz="1600" dirty="0">
                <a:cs typeface="Calibri" panose="020F0502020204030204" pitchFamily="34" charset="0"/>
              </a:rPr>
              <a:t>While trade unions play a crucial role in advocating for workers' rights, some challenges   include   political   affiliations,   fragmented   unionization,   and   occasional   conflicts   with employers.</a:t>
            </a:r>
          </a:p>
          <a:p>
            <a:pPr algn="just">
              <a:lnSpc>
                <a:spcPct val="110000"/>
              </a:lnSpc>
              <a:spcBef>
                <a:spcPts val="505"/>
              </a:spcBef>
            </a:pPr>
            <a:r>
              <a:rPr lang="en-US" altLang="en-US" sz="1600" b="1" dirty="0">
                <a:cs typeface="Calibri" panose="020F0502020204030204" pitchFamily="34" charset="0"/>
              </a:rPr>
              <a:t>Gender Inequality: </a:t>
            </a:r>
            <a:r>
              <a:rPr lang="en-US" altLang="en-US" sz="1600" dirty="0">
                <a:cs typeface="Calibri" panose="020F0502020204030204" pitchFamily="34" charset="0"/>
              </a:rPr>
              <a:t>Women often face discrimination and wage disparity in the workforce, making it challenging for them to access equal opportunities and growth.</a:t>
            </a:r>
          </a:p>
        </p:txBody>
      </p:sp>
    </p:spTree>
    <p:extLst>
      <p:ext uri="{BB962C8B-B14F-4D97-AF65-F5344CB8AC3E}">
        <p14:creationId xmlns:p14="http://schemas.microsoft.com/office/powerpoint/2010/main" val="4191127112"/>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4"/>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 typeface="Arial" panose="020B0604020202020204" pitchFamily="34" charset="0"/>
              <a:buNone/>
            </a:pPr>
            <a:endParaRPr lang="en-US" altLang="en-US" sz="1800"/>
          </a:p>
        </p:txBody>
      </p:sp>
      <p:sp>
        <p:nvSpPr>
          <p:cNvPr id="4107" name="TextBox 1"/>
          <p:cNvSpPr txBox="1">
            <a:spLocks noChangeArrowheads="1"/>
          </p:cNvSpPr>
          <p:nvPr/>
        </p:nvSpPr>
        <p:spPr bwMode="auto">
          <a:xfrm>
            <a:off x="310902" y="21660"/>
            <a:ext cx="917049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912813"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None/>
            </a:pPr>
            <a:r>
              <a:rPr lang="en-US" b="1" dirty="0">
                <a:solidFill>
                  <a:srgbClr val="0000FF"/>
                </a:solidFill>
                <a:latin typeface="Cambria" panose="02040503050406030204" pitchFamily="18" charset="0"/>
              </a:rPr>
              <a:t>U</a:t>
            </a:r>
            <a:r>
              <a:rPr lang="en-US" altLang="en-US" b="1" dirty="0">
                <a:solidFill>
                  <a:srgbClr val="0000FF"/>
                </a:solidFill>
                <a:latin typeface="Cambria" panose="02040503050406030204" pitchFamily="18" charset="0"/>
              </a:rPr>
              <a:t>norganized Sector </a:t>
            </a:r>
            <a:endParaRPr lang="en-IN" b="1" dirty="0">
              <a:solidFill>
                <a:srgbClr val="0000FF"/>
              </a:solidFill>
              <a:latin typeface="Cambria" panose="02040503050406030204" pitchFamily="18" charset="0"/>
            </a:endParaRPr>
          </a:p>
          <a:p>
            <a:pPr>
              <a:spcBef>
                <a:spcPct val="0"/>
              </a:spcBef>
              <a:buFontTx/>
              <a:buNone/>
            </a:pPr>
            <a:endParaRPr lang="en-US" altLang="en-US" b="1" dirty="0">
              <a:solidFill>
                <a:srgbClr val="0000FF"/>
              </a:solidFill>
              <a:latin typeface="Cambria" panose="02040503050406030204" pitchFamily="18" charset="0"/>
            </a:endParaRPr>
          </a:p>
        </p:txBody>
      </p:sp>
      <p:grpSp>
        <p:nvGrpSpPr>
          <p:cNvPr id="39" name="Group 38"/>
          <p:cNvGrpSpPr/>
          <p:nvPr/>
        </p:nvGrpSpPr>
        <p:grpSpPr>
          <a:xfrm>
            <a:off x="191344" y="692696"/>
            <a:ext cx="9882463" cy="299761"/>
            <a:chOff x="179388" y="928688"/>
            <a:chExt cx="6607175" cy="83096"/>
          </a:xfrm>
        </p:grpSpPr>
        <p:sp>
          <p:nvSpPr>
            <p:cNvPr id="40"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CC0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41"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FFC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grpSp>
        <p:nvGrpSpPr>
          <p:cNvPr id="23" name="Group 22"/>
          <p:cNvGrpSpPr/>
          <p:nvPr/>
        </p:nvGrpSpPr>
        <p:grpSpPr>
          <a:xfrm>
            <a:off x="1991544" y="6552931"/>
            <a:ext cx="10187291" cy="260445"/>
            <a:chOff x="179388" y="928688"/>
            <a:chExt cx="6607175" cy="83096"/>
          </a:xfrm>
        </p:grpSpPr>
        <p:sp>
          <p:nvSpPr>
            <p:cNvPr id="24" name="object 6"/>
            <p:cNvSpPr>
              <a:spLocks noChangeArrowheads="1"/>
            </p:cNvSpPr>
            <p:nvPr/>
          </p:nvSpPr>
          <p:spPr bwMode="auto">
            <a:xfrm>
              <a:off x="179388" y="928688"/>
              <a:ext cx="4176712" cy="83096"/>
            </a:xfrm>
            <a:custGeom>
              <a:avLst/>
              <a:gdLst>
                <a:gd name="T0" fmla="*/ 13894 w 2362200"/>
                <a:gd name="T1" fmla="*/ 0 w 2362200"/>
                <a:gd name="T2" fmla="*/ 13894 w 2362200"/>
                <a:gd name="T3" fmla="*/ 0 60000 65536"/>
                <a:gd name="T4" fmla="*/ 0 60000 65536"/>
                <a:gd name="T5" fmla="*/ 0 60000 65536"/>
                <a:gd name="T6" fmla="*/ 0 w 2362200"/>
                <a:gd name="T7" fmla="*/ 2362200 w 2362200"/>
              </a:gdLst>
              <a:ahLst/>
              <a:cxnLst>
                <a:cxn ang="T3">
                  <a:pos x="T0" y="0"/>
                </a:cxn>
                <a:cxn ang="T4">
                  <a:pos x="T1" y="0"/>
                </a:cxn>
                <a:cxn ang="T5">
                  <a:pos x="T2" y="0"/>
                </a:cxn>
              </a:cxnLst>
              <a:rect l="T6" t="0" r="T7" b="0"/>
              <a:pathLst>
                <a:path w="2362200">
                  <a:moveTo>
                    <a:pt x="2362200" y="0"/>
                  </a:moveTo>
                  <a:lnTo>
                    <a:pt x="0" y="0"/>
                  </a:lnTo>
                  <a:lnTo>
                    <a:pt x="2362200" y="1"/>
                  </a:lnTo>
                </a:path>
              </a:pathLst>
            </a:custGeom>
            <a:solidFill>
              <a:srgbClr val="0000FF"/>
            </a:solidFill>
            <a:ln w="50037">
              <a:solidFill>
                <a:srgbClr val="FFC000"/>
              </a:solidFill>
              <a:prstDash val="dash"/>
              <a:miter lim="800000"/>
              <a:headEnd/>
              <a:tailEnd/>
            </a:ln>
          </p:spPr>
          <p:txBody>
            <a:bodyPr lIns="0" tIns="0" rIns="0" bIns="0"/>
            <a:lstStyle/>
            <a:p>
              <a:endParaRPr lang="en-US">
                <a:latin typeface="Cambria" panose="02040503050406030204" pitchFamily="18" charset="0"/>
                <a:ea typeface="Cambria" panose="02040503050406030204" pitchFamily="18" charset="0"/>
              </a:endParaRPr>
            </a:p>
          </p:txBody>
        </p:sp>
        <p:sp>
          <p:nvSpPr>
            <p:cNvPr id="25" name="object 7"/>
            <p:cNvSpPr>
              <a:spLocks noChangeArrowheads="1"/>
            </p:cNvSpPr>
            <p:nvPr/>
          </p:nvSpPr>
          <p:spPr bwMode="auto">
            <a:xfrm>
              <a:off x="4356100" y="928688"/>
              <a:ext cx="2430463" cy="46037"/>
            </a:xfrm>
            <a:custGeom>
              <a:avLst/>
              <a:gdLst>
                <a:gd name="T0" fmla="*/ 23467094 w 2328672"/>
                <a:gd name="T1" fmla="*/ 0 h 45719"/>
                <a:gd name="T2" fmla="*/ 0 w 2328672"/>
                <a:gd name="T3" fmla="*/ 0 h 45719"/>
                <a:gd name="T4" fmla="*/ 0 60000 65536"/>
                <a:gd name="T5" fmla="*/ 0 60000 65536"/>
                <a:gd name="T6" fmla="*/ 0 w 2328672"/>
                <a:gd name="T7" fmla="*/ 0 h 45719"/>
                <a:gd name="T8" fmla="*/ 2328672 w 2328672"/>
                <a:gd name="T9" fmla="*/ 45719 h 45719"/>
              </a:gdLst>
              <a:ahLst/>
              <a:cxnLst>
                <a:cxn ang="T4">
                  <a:pos x="T0" y="T1"/>
                </a:cxn>
                <a:cxn ang="T5">
                  <a:pos x="T2" y="T3"/>
                </a:cxn>
              </a:cxnLst>
              <a:rect l="T6" t="T7" r="T8" b="T9"/>
              <a:pathLst>
                <a:path w="2328672" h="45719">
                  <a:moveTo>
                    <a:pt x="2328672" y="0"/>
                  </a:moveTo>
                  <a:lnTo>
                    <a:pt x="0" y="0"/>
                  </a:lnTo>
                </a:path>
              </a:pathLst>
            </a:custGeom>
            <a:noFill/>
            <a:ln w="50037">
              <a:solidFill>
                <a:srgbClr val="C0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latin typeface="Cambria" panose="02040503050406030204" pitchFamily="18" charset="0"/>
                <a:ea typeface="Cambria" panose="02040503050406030204" pitchFamily="18" charset="0"/>
              </a:endParaRPr>
            </a:p>
          </p:txBody>
        </p:sp>
      </p:grpSp>
      <p:sp>
        <p:nvSpPr>
          <p:cNvPr id="7" name="Slide Number Placeholder 6"/>
          <p:cNvSpPr>
            <a:spLocks noGrp="1"/>
          </p:cNvSpPr>
          <p:nvPr>
            <p:ph type="sldNum" sz="quarter" idx="12"/>
          </p:nvPr>
        </p:nvSpPr>
        <p:spPr>
          <a:xfrm>
            <a:off x="8737600" y="6421007"/>
            <a:ext cx="2844800" cy="300469"/>
          </a:xfrm>
        </p:spPr>
        <p:txBody>
          <a:bodyPr/>
          <a:lstStyle/>
          <a:p>
            <a:pPr>
              <a:defRPr/>
            </a:pPr>
            <a:fld id="{C92DB669-6FA0-4CF8-BF90-A0F226DEA8C9}" type="slidenum">
              <a:rPr lang="en-IN" altLang="en-US" smtClean="0"/>
              <a:pPr>
                <a:defRPr/>
              </a:pPr>
              <a:t>9</a:t>
            </a:fld>
            <a:endParaRPr lang="en-IN" altLang="en-US"/>
          </a:p>
        </p:txBody>
      </p:sp>
      <p:sp>
        <p:nvSpPr>
          <p:cNvPr id="3" name="TextBox 2">
            <a:extLst>
              <a:ext uri="{FF2B5EF4-FFF2-40B4-BE49-F238E27FC236}">
                <a16:creationId xmlns:a16="http://schemas.microsoft.com/office/drawing/2014/main" id="{5CFCB61E-3362-353A-F489-17BF58527A59}"/>
              </a:ext>
            </a:extLst>
          </p:cNvPr>
          <p:cNvSpPr txBox="1"/>
          <p:nvPr/>
        </p:nvSpPr>
        <p:spPr>
          <a:xfrm>
            <a:off x="162479" y="815286"/>
            <a:ext cx="11089232" cy="4635436"/>
          </a:xfrm>
          <a:prstGeom prst="rect">
            <a:avLst/>
          </a:prstGeom>
          <a:noFill/>
        </p:spPr>
        <p:txBody>
          <a:bodyPr wrap="square">
            <a:spAutoFit/>
          </a:bodyPr>
          <a:lstStyle/>
          <a:p>
            <a:pPr algn="just">
              <a:lnSpc>
                <a:spcPct val="110000"/>
              </a:lnSpc>
            </a:pPr>
            <a:r>
              <a:rPr lang="en-US" altLang="en-US" dirty="0">
                <a:cs typeface="Calibri" panose="020F0502020204030204" pitchFamily="34" charset="0"/>
              </a:rPr>
              <a:t>This  sector  comprises  a  wide  range  of  economic activities,   including   small-scale   enterprises,   casual   laborers,   self-employed   individuals,   and household-based  industries.  It  plays  a  crucial  role  in  India's  economy,  accounting  for  a  substantial share of employment and economic output.</a:t>
            </a:r>
          </a:p>
          <a:p>
            <a:pPr algn="just">
              <a:spcBef>
                <a:spcPts val="593"/>
              </a:spcBef>
            </a:pPr>
            <a:r>
              <a:rPr lang="en-US" altLang="en-US" dirty="0">
                <a:cs typeface="Calibri" panose="020F0502020204030204" pitchFamily="34" charset="0"/>
              </a:rPr>
              <a:t>Key characteristics of the unorganized sector in India include:</a:t>
            </a:r>
          </a:p>
          <a:p>
            <a:pPr algn="just">
              <a:lnSpc>
                <a:spcPct val="110000"/>
              </a:lnSpc>
              <a:spcBef>
                <a:spcPts val="521"/>
              </a:spcBef>
            </a:pPr>
            <a:r>
              <a:rPr lang="en-US" altLang="en-US" b="1" dirty="0">
                <a:cs typeface="Calibri" panose="020F0502020204030204" pitchFamily="34" charset="0"/>
              </a:rPr>
              <a:t>Lack  of  formal  registration:  </a:t>
            </a:r>
            <a:r>
              <a:rPr lang="en-US" altLang="en-US" dirty="0">
                <a:cs typeface="Calibri" panose="020F0502020204030204" pitchFamily="34" charset="0"/>
              </a:rPr>
              <a:t>Many  businesses  and  workers  in  the  unorganized  sector  are  not registered with  any  government  authority.  This informal  nature  makes  it challenging  to  track  their activities accurately.</a:t>
            </a:r>
          </a:p>
          <a:p>
            <a:pPr algn="just">
              <a:lnSpc>
                <a:spcPct val="110000"/>
              </a:lnSpc>
              <a:spcBef>
                <a:spcPts val="513"/>
              </a:spcBef>
            </a:pPr>
            <a:r>
              <a:rPr lang="en-US" altLang="en-US" b="1" dirty="0">
                <a:cs typeface="Calibri" panose="020F0502020204030204" pitchFamily="34" charset="0"/>
              </a:rPr>
              <a:t>Limited  legal  protection:  </a:t>
            </a:r>
            <a:r>
              <a:rPr lang="en-US" altLang="en-US" dirty="0">
                <a:cs typeface="Calibri" panose="020F0502020204030204" pitchFamily="34" charset="0"/>
              </a:rPr>
              <a:t>Workers  in  the  unorganized  sector  often  do  not  enjoy  the  same  legal protections and social security benefits as formal employees, leaving them vulnerable to exploitation and economic risks.</a:t>
            </a:r>
          </a:p>
          <a:p>
            <a:pPr algn="just">
              <a:lnSpc>
                <a:spcPct val="110000"/>
              </a:lnSpc>
              <a:spcBef>
                <a:spcPts val="505"/>
              </a:spcBef>
            </a:pPr>
            <a:r>
              <a:rPr lang="en-US" altLang="en-US" b="1" dirty="0">
                <a:cs typeface="Calibri" panose="020F0502020204030204" pitchFamily="34" charset="0"/>
              </a:rPr>
              <a:t>Low wages and job insecurity: </a:t>
            </a:r>
            <a:r>
              <a:rPr lang="en-US" altLang="en-US" dirty="0">
                <a:cs typeface="Calibri" panose="020F0502020204030204" pitchFamily="34" charset="0"/>
              </a:rPr>
              <a:t>Jobs in the unorganized sector are often characterized by low wages and irregular working hours, leading to financial instability for workers and their families.</a:t>
            </a:r>
          </a:p>
          <a:p>
            <a:pPr algn="just">
              <a:lnSpc>
                <a:spcPct val="109000"/>
              </a:lnSpc>
              <a:spcBef>
                <a:spcPts val="521"/>
              </a:spcBef>
            </a:pPr>
            <a:r>
              <a:rPr lang="en-US" altLang="en-US" b="1" dirty="0">
                <a:cs typeface="Calibri" panose="020F0502020204030204" pitchFamily="34" charset="0"/>
              </a:rPr>
              <a:t>Informal  work  arrangements:  </a:t>
            </a:r>
            <a:r>
              <a:rPr lang="en-US" altLang="en-US" dirty="0">
                <a:cs typeface="Calibri" panose="020F0502020204030204" pitchFamily="34" charset="0"/>
              </a:rPr>
              <a:t>In  this  sector,  contracts  are  often  verbal  or  based  on  informal arrangements, leading to uncertain working conditions.</a:t>
            </a:r>
          </a:p>
        </p:txBody>
      </p:sp>
    </p:spTree>
    <p:extLst>
      <p:ext uri="{BB962C8B-B14F-4D97-AF65-F5344CB8AC3E}">
        <p14:creationId xmlns:p14="http://schemas.microsoft.com/office/powerpoint/2010/main" val="634167190"/>
      </p:ext>
    </p:extLst>
  </p:cSld>
  <p:clrMapOvr>
    <a:masterClrMapping/>
  </p:clrMapOvr>
  <p:transition>
    <p:wipe dir="d"/>
  </p:transition>
</p:sld>
</file>

<file path=ppt/theme/theme1.xml><?xml version="1.0" encoding="utf-8"?>
<a:theme xmlns:a="http://schemas.openxmlformats.org/drawingml/2006/main" name="Office Theme">
  <a:themeElements>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Them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2813" rtl="0" eaLnBrk="1" fontAlgn="base" latinLnBrk="0" hangingPunct="1">
          <a:lnSpc>
            <a:spcPct val="100000"/>
          </a:lnSpc>
          <a:spcBef>
            <a:spcPct val="0"/>
          </a:spcBef>
          <a:spcAft>
            <a:spcPct val="0"/>
          </a:spcAft>
          <a:buClrTx/>
          <a:buSzTx/>
          <a:buFont typeface="Arial" pitchFamily="34" charset="0"/>
          <a:buNone/>
          <a:tabLst/>
          <a:defRPr kumimoji="0" lang="en-US" sz="18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35627</TotalTime>
  <Words>1551</Words>
  <Application>Microsoft Office PowerPoint</Application>
  <PresentationFormat>Widescreen</PresentationFormat>
  <Paragraphs>89</Paragraphs>
  <Slides>15</Slides>
  <Notes>11</Notes>
  <HiddenSlides>0</HiddenSlides>
  <MMClips>0</MMClips>
  <ScaleCrop>false</ScaleCrop>
  <HeadingPairs>
    <vt:vector size="8" baseType="variant">
      <vt:variant>
        <vt:lpstr>Fonts Used</vt:lpstr>
      </vt:variant>
      <vt:variant>
        <vt:i4>4</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1" baseType="lpstr">
      <vt:lpstr>Arial</vt:lpstr>
      <vt:lpstr>Calibri</vt:lpstr>
      <vt:lpstr>Cambria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Manish</dc:creator>
  <cp:lastModifiedBy>Anurag Joshi [MU - Jaipur]</cp:lastModifiedBy>
  <cp:revision>1548</cp:revision>
  <dcterms:modified xsi:type="dcterms:W3CDTF">2023-08-23T07:17:02Z</dcterms:modified>
</cp:coreProperties>
</file>