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C5000-B0C4-480F-87E1-553999C2B624}"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6F2FE-898B-428B-9706-06BC320A3A3C}" type="slidenum">
              <a:rPr lang="en-IN" smtClean="0"/>
              <a:t>‹#›</a:t>
            </a:fld>
            <a:endParaRPr lang="en-IN"/>
          </a:p>
        </p:txBody>
      </p:sp>
    </p:spTree>
    <p:extLst>
      <p:ext uri="{BB962C8B-B14F-4D97-AF65-F5344CB8AC3E}">
        <p14:creationId xmlns:p14="http://schemas.microsoft.com/office/powerpoint/2010/main" val="323486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61B1-4082-3063-7A89-C3024073D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A424FD-C64A-4C00-DAE9-A668802ED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535BB-7951-034E-FE39-601AC78104D2}"/>
              </a:ext>
            </a:extLst>
          </p:cNvPr>
          <p:cNvSpPr>
            <a:spLocks noGrp="1"/>
          </p:cNvSpPr>
          <p:nvPr>
            <p:ph type="dt" sz="half" idx="10"/>
          </p:nvPr>
        </p:nvSpPr>
        <p:spPr/>
        <p:txBody>
          <a:bodyPr/>
          <a:lstStyle/>
          <a:p>
            <a:fld id="{B09888E8-93E9-4113-9995-86C1C1194DF2}" type="datetime1">
              <a:rPr lang="en-IN" smtClean="0"/>
              <a:t>19-08-2023</a:t>
            </a:fld>
            <a:endParaRPr lang="en-IN"/>
          </a:p>
        </p:txBody>
      </p:sp>
      <p:sp>
        <p:nvSpPr>
          <p:cNvPr id="5" name="Footer Placeholder 4">
            <a:extLst>
              <a:ext uri="{FF2B5EF4-FFF2-40B4-BE49-F238E27FC236}">
                <a16:creationId xmlns:a16="http://schemas.microsoft.com/office/drawing/2014/main" id="{F61BB2AC-143B-1036-2181-E7A17AF3A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989AF-1178-DA1A-F9D6-8555ABEA3D4C}"/>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177533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2A23-0A73-5A7C-07E3-90355ECBEE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F2E68-A4DE-9ABF-4FB3-B606E1392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3AF44-BA8D-C42F-B874-814DA449D134}"/>
              </a:ext>
            </a:extLst>
          </p:cNvPr>
          <p:cNvSpPr>
            <a:spLocks noGrp="1"/>
          </p:cNvSpPr>
          <p:nvPr>
            <p:ph type="dt" sz="half" idx="10"/>
          </p:nvPr>
        </p:nvSpPr>
        <p:spPr/>
        <p:txBody>
          <a:bodyPr/>
          <a:lstStyle/>
          <a:p>
            <a:fld id="{26F250D9-C2B7-480C-8A9B-EA1C090B2EDB}" type="datetime1">
              <a:rPr lang="en-IN" smtClean="0"/>
              <a:t>19-08-2023</a:t>
            </a:fld>
            <a:endParaRPr lang="en-IN"/>
          </a:p>
        </p:txBody>
      </p:sp>
      <p:sp>
        <p:nvSpPr>
          <p:cNvPr id="5" name="Footer Placeholder 4">
            <a:extLst>
              <a:ext uri="{FF2B5EF4-FFF2-40B4-BE49-F238E27FC236}">
                <a16:creationId xmlns:a16="http://schemas.microsoft.com/office/drawing/2014/main" id="{2CDD14D8-090D-19BA-5036-20289444D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6A23C-E304-9948-F636-B4ED5E9ADD6C}"/>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216801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A04098-C65E-7C3D-5B62-3C83FA65D6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1E227-69B1-8C8A-CDEA-0E65B1250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19F74-9492-9AA3-2F3D-B517ED2D5972}"/>
              </a:ext>
            </a:extLst>
          </p:cNvPr>
          <p:cNvSpPr>
            <a:spLocks noGrp="1"/>
          </p:cNvSpPr>
          <p:nvPr>
            <p:ph type="dt" sz="half" idx="10"/>
          </p:nvPr>
        </p:nvSpPr>
        <p:spPr/>
        <p:txBody>
          <a:bodyPr/>
          <a:lstStyle/>
          <a:p>
            <a:fld id="{B1766012-B440-44FE-99FA-0C3D0203C3D7}" type="datetime1">
              <a:rPr lang="en-IN" smtClean="0"/>
              <a:t>19-08-2023</a:t>
            </a:fld>
            <a:endParaRPr lang="en-IN"/>
          </a:p>
        </p:txBody>
      </p:sp>
      <p:sp>
        <p:nvSpPr>
          <p:cNvPr id="5" name="Footer Placeholder 4">
            <a:extLst>
              <a:ext uri="{FF2B5EF4-FFF2-40B4-BE49-F238E27FC236}">
                <a16:creationId xmlns:a16="http://schemas.microsoft.com/office/drawing/2014/main" id="{DE76487C-8EB4-4348-DE05-B09CE79F0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A7651-0781-BA2A-0175-4410E29717F7}"/>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218412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1FD8-EA77-75F0-414B-9836F10945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28F60-4E0C-35BB-454C-E0AC014A8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3BC4E-4AEA-7B3D-BB03-47CE22364934}"/>
              </a:ext>
            </a:extLst>
          </p:cNvPr>
          <p:cNvSpPr>
            <a:spLocks noGrp="1"/>
          </p:cNvSpPr>
          <p:nvPr>
            <p:ph type="dt" sz="half" idx="10"/>
          </p:nvPr>
        </p:nvSpPr>
        <p:spPr/>
        <p:txBody>
          <a:bodyPr/>
          <a:lstStyle/>
          <a:p>
            <a:fld id="{1B1C3EF1-89B6-4AA4-81BC-05A29D095353}" type="datetime1">
              <a:rPr lang="en-IN" smtClean="0"/>
              <a:t>19-08-2023</a:t>
            </a:fld>
            <a:endParaRPr lang="en-IN"/>
          </a:p>
        </p:txBody>
      </p:sp>
      <p:sp>
        <p:nvSpPr>
          <p:cNvPr id="5" name="Footer Placeholder 4">
            <a:extLst>
              <a:ext uri="{FF2B5EF4-FFF2-40B4-BE49-F238E27FC236}">
                <a16:creationId xmlns:a16="http://schemas.microsoft.com/office/drawing/2014/main" id="{DFC195E2-4226-4143-FE86-D92A43E99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B4FE1-C5C6-304E-72BE-34DE24417CC2}"/>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344119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F055-384B-307E-A5D0-32CA79E40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6BF4A8-D271-B3B9-CC82-DCEF012FB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D3E89-AAAC-AAEF-4629-22FD5A68049A}"/>
              </a:ext>
            </a:extLst>
          </p:cNvPr>
          <p:cNvSpPr>
            <a:spLocks noGrp="1"/>
          </p:cNvSpPr>
          <p:nvPr>
            <p:ph type="dt" sz="half" idx="10"/>
          </p:nvPr>
        </p:nvSpPr>
        <p:spPr/>
        <p:txBody>
          <a:bodyPr/>
          <a:lstStyle/>
          <a:p>
            <a:fld id="{D8E0808D-FD3C-4DC6-A99F-816AC27BAD2E}" type="datetime1">
              <a:rPr lang="en-IN" smtClean="0"/>
              <a:t>19-08-2023</a:t>
            </a:fld>
            <a:endParaRPr lang="en-IN"/>
          </a:p>
        </p:txBody>
      </p:sp>
      <p:sp>
        <p:nvSpPr>
          <p:cNvPr id="5" name="Footer Placeholder 4">
            <a:extLst>
              <a:ext uri="{FF2B5EF4-FFF2-40B4-BE49-F238E27FC236}">
                <a16:creationId xmlns:a16="http://schemas.microsoft.com/office/drawing/2014/main" id="{C001B646-5909-B103-E636-F4674F443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CB21C-A2F4-AA57-E6A6-5A68BD9F5F20}"/>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382420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2A7A-2394-A7C9-A1E4-13E0313D0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5D925-2F77-A6FD-6B01-6266F7FF9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1799BF-2E5B-9814-E12B-C8036BB56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4B332-9A20-A46A-989B-EF0AD2E051AD}"/>
              </a:ext>
            </a:extLst>
          </p:cNvPr>
          <p:cNvSpPr>
            <a:spLocks noGrp="1"/>
          </p:cNvSpPr>
          <p:nvPr>
            <p:ph type="dt" sz="half" idx="10"/>
          </p:nvPr>
        </p:nvSpPr>
        <p:spPr/>
        <p:txBody>
          <a:bodyPr/>
          <a:lstStyle/>
          <a:p>
            <a:fld id="{9E4BBC64-5EE1-4107-88A1-9683A41A07DF}" type="datetime1">
              <a:rPr lang="en-IN" smtClean="0"/>
              <a:t>19-08-2023</a:t>
            </a:fld>
            <a:endParaRPr lang="en-IN"/>
          </a:p>
        </p:txBody>
      </p:sp>
      <p:sp>
        <p:nvSpPr>
          <p:cNvPr id="6" name="Footer Placeholder 5">
            <a:extLst>
              <a:ext uri="{FF2B5EF4-FFF2-40B4-BE49-F238E27FC236}">
                <a16:creationId xmlns:a16="http://schemas.microsoft.com/office/drawing/2014/main" id="{16355047-C86A-0E7C-17A0-CD2EF03E7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0233D-FA64-2DA8-60E1-D306E00CADD1}"/>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70898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33E8-5589-0FC9-D1C5-BB12042DED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BF839-F2D1-9DB2-593C-A2AEB7D90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CCF9F7-58F7-9B41-217D-77E732C241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3ED46B-74AC-F199-5D26-B0DB88152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B77C4-E912-7E5D-726D-4DA5EFDAF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FE96BE-BAC8-954E-48D9-1EC60FE5FBBB}"/>
              </a:ext>
            </a:extLst>
          </p:cNvPr>
          <p:cNvSpPr>
            <a:spLocks noGrp="1"/>
          </p:cNvSpPr>
          <p:nvPr>
            <p:ph type="dt" sz="half" idx="10"/>
          </p:nvPr>
        </p:nvSpPr>
        <p:spPr/>
        <p:txBody>
          <a:bodyPr/>
          <a:lstStyle/>
          <a:p>
            <a:fld id="{1F8596BC-3A36-48BD-96CA-D437F11A5476}" type="datetime1">
              <a:rPr lang="en-IN" smtClean="0"/>
              <a:t>19-08-2023</a:t>
            </a:fld>
            <a:endParaRPr lang="en-IN"/>
          </a:p>
        </p:txBody>
      </p:sp>
      <p:sp>
        <p:nvSpPr>
          <p:cNvPr id="8" name="Footer Placeholder 7">
            <a:extLst>
              <a:ext uri="{FF2B5EF4-FFF2-40B4-BE49-F238E27FC236}">
                <a16:creationId xmlns:a16="http://schemas.microsoft.com/office/drawing/2014/main" id="{2E6764A2-FEC2-7428-FF10-449BB441DF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71C1B9-E226-4550-254D-B80C22D7CE66}"/>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141614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184-17D3-7A8B-0CAF-E3D4D8C1C3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15083F-7A6F-C8E8-F510-358AD5E0ADB9}"/>
              </a:ext>
            </a:extLst>
          </p:cNvPr>
          <p:cNvSpPr>
            <a:spLocks noGrp="1"/>
          </p:cNvSpPr>
          <p:nvPr>
            <p:ph type="dt" sz="half" idx="10"/>
          </p:nvPr>
        </p:nvSpPr>
        <p:spPr/>
        <p:txBody>
          <a:bodyPr/>
          <a:lstStyle/>
          <a:p>
            <a:fld id="{8C738C0A-F3DB-40F5-9C97-86BDB5906E1E}" type="datetime1">
              <a:rPr lang="en-IN" smtClean="0"/>
              <a:t>19-08-2023</a:t>
            </a:fld>
            <a:endParaRPr lang="en-IN"/>
          </a:p>
        </p:txBody>
      </p:sp>
      <p:sp>
        <p:nvSpPr>
          <p:cNvPr id="4" name="Footer Placeholder 3">
            <a:extLst>
              <a:ext uri="{FF2B5EF4-FFF2-40B4-BE49-F238E27FC236}">
                <a16:creationId xmlns:a16="http://schemas.microsoft.com/office/drawing/2014/main" id="{1CA3D39E-8A25-72A2-7B6E-2CFF5D6724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A4FAFB-B435-34F2-956A-6CE5E6FA4B6A}"/>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114394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40C90-633F-BA11-6346-A8BC5FFD889A}"/>
              </a:ext>
            </a:extLst>
          </p:cNvPr>
          <p:cNvSpPr>
            <a:spLocks noGrp="1"/>
          </p:cNvSpPr>
          <p:nvPr>
            <p:ph type="dt" sz="half" idx="10"/>
          </p:nvPr>
        </p:nvSpPr>
        <p:spPr/>
        <p:txBody>
          <a:bodyPr/>
          <a:lstStyle/>
          <a:p>
            <a:fld id="{E05D684F-C8EE-40F3-B957-AE2456B96776}" type="datetime1">
              <a:rPr lang="en-IN" smtClean="0"/>
              <a:t>19-08-2023</a:t>
            </a:fld>
            <a:endParaRPr lang="en-IN"/>
          </a:p>
        </p:txBody>
      </p:sp>
      <p:sp>
        <p:nvSpPr>
          <p:cNvPr id="3" name="Footer Placeholder 2">
            <a:extLst>
              <a:ext uri="{FF2B5EF4-FFF2-40B4-BE49-F238E27FC236}">
                <a16:creationId xmlns:a16="http://schemas.microsoft.com/office/drawing/2014/main" id="{5459CB57-48AD-9D0D-ADD1-9849EBA240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098EAC-7AA5-1C46-42E7-18F6934D2F29}"/>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385219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D655-6E3E-9C2A-97CA-853847B2B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3A462F-2F6C-7F25-8F21-770D1454A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86B93E-6F2D-C160-A5C9-4F6B708C9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526EC-1E1C-259D-76B5-0E9F8C3E792F}"/>
              </a:ext>
            </a:extLst>
          </p:cNvPr>
          <p:cNvSpPr>
            <a:spLocks noGrp="1"/>
          </p:cNvSpPr>
          <p:nvPr>
            <p:ph type="dt" sz="half" idx="10"/>
          </p:nvPr>
        </p:nvSpPr>
        <p:spPr/>
        <p:txBody>
          <a:bodyPr/>
          <a:lstStyle/>
          <a:p>
            <a:fld id="{87D33F9D-9D4F-4566-A000-31A233B0BB1D}" type="datetime1">
              <a:rPr lang="en-IN" smtClean="0"/>
              <a:t>19-08-2023</a:t>
            </a:fld>
            <a:endParaRPr lang="en-IN"/>
          </a:p>
        </p:txBody>
      </p:sp>
      <p:sp>
        <p:nvSpPr>
          <p:cNvPr id="6" name="Footer Placeholder 5">
            <a:extLst>
              <a:ext uri="{FF2B5EF4-FFF2-40B4-BE49-F238E27FC236}">
                <a16:creationId xmlns:a16="http://schemas.microsoft.com/office/drawing/2014/main" id="{BF082584-1CCF-B2D2-997C-32EC53CC3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1B605-E69F-9C17-B348-C602A7238145}"/>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188632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3E25-6786-5C60-BDDC-68C6E615C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801AE-E3AD-2048-093A-9C7764AD9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524E76-39AE-BC8D-62EA-7268FA292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3FA8A-B02B-DBF2-4A05-8E38A0BFE15B}"/>
              </a:ext>
            </a:extLst>
          </p:cNvPr>
          <p:cNvSpPr>
            <a:spLocks noGrp="1"/>
          </p:cNvSpPr>
          <p:nvPr>
            <p:ph type="dt" sz="half" idx="10"/>
          </p:nvPr>
        </p:nvSpPr>
        <p:spPr/>
        <p:txBody>
          <a:bodyPr/>
          <a:lstStyle/>
          <a:p>
            <a:fld id="{AD2DF6BD-1D0D-4D62-A713-B8E327DE1DA7}" type="datetime1">
              <a:rPr lang="en-IN" smtClean="0"/>
              <a:t>19-08-2023</a:t>
            </a:fld>
            <a:endParaRPr lang="en-IN"/>
          </a:p>
        </p:txBody>
      </p:sp>
      <p:sp>
        <p:nvSpPr>
          <p:cNvPr id="6" name="Footer Placeholder 5">
            <a:extLst>
              <a:ext uri="{FF2B5EF4-FFF2-40B4-BE49-F238E27FC236}">
                <a16:creationId xmlns:a16="http://schemas.microsoft.com/office/drawing/2014/main" id="{06D473F6-CF8C-92E3-838F-3765A1419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C4D9FA-2CFC-4B94-EDFC-B913180B1294}"/>
              </a:ext>
            </a:extLst>
          </p:cNvPr>
          <p:cNvSpPr>
            <a:spLocks noGrp="1"/>
          </p:cNvSpPr>
          <p:nvPr>
            <p:ph type="sldNum" sz="quarter" idx="12"/>
          </p:nvPr>
        </p:nvSpPr>
        <p:spPr/>
        <p:txBody>
          <a:bodyPr/>
          <a:lstStyle/>
          <a:p>
            <a:fld id="{A88382E9-84CD-4860-BE44-65B40CCDA89C}" type="slidenum">
              <a:rPr lang="en-IN" smtClean="0"/>
              <a:t>‹#›</a:t>
            </a:fld>
            <a:endParaRPr lang="en-IN"/>
          </a:p>
        </p:txBody>
      </p:sp>
    </p:spTree>
    <p:extLst>
      <p:ext uri="{BB962C8B-B14F-4D97-AF65-F5344CB8AC3E}">
        <p14:creationId xmlns:p14="http://schemas.microsoft.com/office/powerpoint/2010/main" val="33150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BCDFE-684B-92DE-3C6A-0EFAFC7D6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A9BBE7-8CEA-68B4-387E-E02234B18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84CE3-3BE9-FE42-692D-5B59379EA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A6651-7C6C-489B-A662-079C42E0EFA1}" type="datetime1">
              <a:rPr lang="en-IN" smtClean="0"/>
              <a:t>19-08-2023</a:t>
            </a:fld>
            <a:endParaRPr lang="en-IN"/>
          </a:p>
        </p:txBody>
      </p:sp>
      <p:sp>
        <p:nvSpPr>
          <p:cNvPr id="5" name="Footer Placeholder 4">
            <a:extLst>
              <a:ext uri="{FF2B5EF4-FFF2-40B4-BE49-F238E27FC236}">
                <a16:creationId xmlns:a16="http://schemas.microsoft.com/office/drawing/2014/main" id="{0E6612F1-D26C-54C1-C5BC-24A51F818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879EED-271C-8499-9A01-3CBBE4363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382E9-84CD-4860-BE44-65B40CCDA89C}" type="slidenum">
              <a:rPr lang="en-IN" smtClean="0"/>
              <a:t>‹#›</a:t>
            </a:fld>
            <a:endParaRPr lang="en-IN"/>
          </a:p>
        </p:txBody>
      </p:sp>
    </p:spTree>
    <p:extLst>
      <p:ext uri="{BB962C8B-B14F-4D97-AF65-F5344CB8AC3E}">
        <p14:creationId xmlns:p14="http://schemas.microsoft.com/office/powerpoint/2010/main" val="422727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400B-C710-4C85-4F74-A39F1BF43192}"/>
              </a:ext>
            </a:extLst>
          </p:cNvPr>
          <p:cNvSpPr>
            <a:spLocks noGrp="1"/>
          </p:cNvSpPr>
          <p:nvPr>
            <p:ph type="ctrTitle"/>
          </p:nvPr>
        </p:nvSpPr>
        <p:spPr>
          <a:xfrm>
            <a:off x="398833" y="739302"/>
            <a:ext cx="10612877" cy="3025302"/>
          </a:xfrm>
        </p:spPr>
        <p:txBody>
          <a:bodyPr/>
          <a:lstStyle/>
          <a:p>
            <a:r>
              <a:rPr lang="en-IN">
                <a:latin typeface="Bookman Old Style" panose="02050604050505020204" pitchFamily="18" charset="0"/>
              </a:rPr>
              <a:t>  Engineering Economics</a:t>
            </a:r>
            <a:br>
              <a:rPr lang="en-IN">
                <a:latin typeface="Bookman Old Style" panose="02050604050505020204" pitchFamily="18" charset="0"/>
              </a:rPr>
            </a:br>
            <a:br>
              <a:rPr lang="en-IN">
                <a:latin typeface="Bookman Old Style" panose="02050604050505020204" pitchFamily="18" charset="0"/>
              </a:rPr>
            </a:br>
            <a:r>
              <a:rPr lang="en-IN">
                <a:latin typeface="Bookman Old Style" panose="02050604050505020204" pitchFamily="18" charset="0"/>
              </a:rPr>
              <a:t>  Estimation and Types</a:t>
            </a:r>
            <a:endParaRPr lang="en-IN" dirty="0">
              <a:latin typeface="Bookman Old Style" panose="02050604050505020204" pitchFamily="18" charset="0"/>
            </a:endParaRPr>
          </a:p>
        </p:txBody>
      </p:sp>
      <p:sp>
        <p:nvSpPr>
          <p:cNvPr id="3" name="Slide Number Placeholder 2">
            <a:extLst>
              <a:ext uri="{FF2B5EF4-FFF2-40B4-BE49-F238E27FC236}">
                <a16:creationId xmlns:a16="http://schemas.microsoft.com/office/drawing/2014/main" id="{0226C73C-A25B-0BA7-8C71-8F7560D26D05}"/>
              </a:ext>
            </a:extLst>
          </p:cNvPr>
          <p:cNvSpPr>
            <a:spLocks noGrp="1"/>
          </p:cNvSpPr>
          <p:nvPr>
            <p:ph type="sldNum" sz="quarter" idx="12"/>
          </p:nvPr>
        </p:nvSpPr>
        <p:spPr/>
        <p:txBody>
          <a:bodyPr/>
          <a:lstStyle/>
          <a:p>
            <a:fld id="{A88382E9-84CD-4860-BE44-65B40CCDA89C}" type="slidenum">
              <a:rPr lang="en-IN" smtClean="0"/>
              <a:t>1</a:t>
            </a:fld>
            <a:endParaRPr lang="en-IN"/>
          </a:p>
        </p:txBody>
      </p:sp>
    </p:spTree>
    <p:extLst>
      <p:ext uri="{BB962C8B-B14F-4D97-AF65-F5344CB8AC3E}">
        <p14:creationId xmlns:p14="http://schemas.microsoft.com/office/powerpoint/2010/main" val="137832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1BD2-7105-A2EF-27D7-4844F6CE1B9D}"/>
              </a:ext>
            </a:extLst>
          </p:cNvPr>
          <p:cNvSpPr>
            <a:spLocks noGrp="1"/>
          </p:cNvSpPr>
          <p:nvPr>
            <p:ph type="title"/>
          </p:nvPr>
        </p:nvSpPr>
        <p:spPr>
          <a:xfrm>
            <a:off x="838200" y="0"/>
            <a:ext cx="10515600" cy="1325563"/>
          </a:xfrm>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Budget Estimate -- Construction Project:</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FE0BA17-D8A8-E31F-BD46-F1CD0AE26000}"/>
              </a:ext>
            </a:extLst>
          </p:cNvPr>
          <p:cNvSpPr>
            <a:spLocks noGrp="1"/>
          </p:cNvSpPr>
          <p:nvPr>
            <p:ph idx="1"/>
          </p:nvPr>
        </p:nvSpPr>
        <p:spPr>
          <a:xfrm>
            <a:off x="838200" y="950136"/>
            <a:ext cx="10515600" cy="4351338"/>
          </a:xfrm>
        </p:spPr>
        <p:txBody>
          <a:bodyPr>
            <a:noAutofit/>
          </a:bodyPr>
          <a:lstStyle/>
          <a:p>
            <a:pPr marL="0" indent="0" algn="just">
              <a:buNone/>
            </a:pPr>
            <a:endParaRPr lang="en-IN" sz="20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Imagine a construction company planning to build a new office building. Before they start developing detailed architectural plans, they need a rough idea of the potential costs involved. They create a budget estimate that includes factors such as land acquisition, construction materials, </a:t>
            </a:r>
            <a:r>
              <a:rPr lang="en-IN" sz="2000" kern="100" dirty="0" err="1">
                <a:effectLst/>
                <a:latin typeface="Bookman Old Style" panose="02050604050505020204" pitchFamily="18" charset="0"/>
                <a:ea typeface="Calibri" panose="020F0502020204030204" pitchFamily="34" charset="0"/>
                <a:cs typeface="Times New Roman" panose="02020603050405020304" pitchFamily="18" charset="0"/>
              </a:rPr>
              <a:t>labor</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costs, permits, and other expenses. This initial estimate helps the company decide whether the project is financially viable and secure funding from stakeholders.</a:t>
            </a:r>
          </a:p>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construction company is estimating the budget for a new building project. The estimated costs are as follows:</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Materials: 2,00000 INR</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Labor: 3,00000 INR</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Equipment: 1,00000 INR</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Overhead (10% of total direct costs): 60,000 INR</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Total Estimated Budget = Materials + Labor + Equipment + Overhead</a:t>
            </a: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Total Estimated Budget = 2,00000 + 3,00000 + 1,00000 + 60,000</a:t>
            </a:r>
          </a:p>
          <a:p>
            <a:pPr marL="0" indent="0" algn="just">
              <a:buNone/>
            </a:pPr>
            <a:r>
              <a:rPr lang="en-IN" sz="2000" kern="100" dirty="0">
                <a:latin typeface="Bookman Old Style" panose="02050604050505020204" pitchFamily="18" charset="0"/>
                <a:ea typeface="Calibri" panose="020F0502020204030204" pitchFamily="34" charset="0"/>
                <a:cs typeface="Times New Roman" panose="02020603050405020304" pitchFamily="18" charset="0"/>
              </a:rPr>
              <a:t>T</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otal Estimated Budget = 6,60,000 INR</a:t>
            </a:r>
          </a:p>
          <a:p>
            <a:pPr algn="just"/>
            <a:endParaRPr lang="en-IN" sz="20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837DE079-7E07-BF77-9624-0A3B012DFC2A}"/>
              </a:ext>
            </a:extLst>
          </p:cNvPr>
          <p:cNvSpPr>
            <a:spLocks noGrp="1"/>
          </p:cNvSpPr>
          <p:nvPr>
            <p:ph type="sldNum" sz="quarter" idx="12"/>
          </p:nvPr>
        </p:nvSpPr>
        <p:spPr/>
        <p:txBody>
          <a:bodyPr/>
          <a:lstStyle/>
          <a:p>
            <a:fld id="{A88382E9-84CD-4860-BE44-65B40CCDA89C}" type="slidenum">
              <a:rPr lang="en-IN" smtClean="0"/>
              <a:t>10</a:t>
            </a:fld>
            <a:endParaRPr lang="en-IN"/>
          </a:p>
        </p:txBody>
      </p:sp>
    </p:spTree>
    <p:extLst>
      <p:ext uri="{BB962C8B-B14F-4D97-AF65-F5344CB8AC3E}">
        <p14:creationId xmlns:p14="http://schemas.microsoft.com/office/powerpoint/2010/main" val="165664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B623-2291-29A6-C488-7F28242DCD7A}"/>
              </a:ext>
            </a:extLst>
          </p:cNvPr>
          <p:cNvSpPr>
            <a:spLocks noGrp="1"/>
          </p:cNvSpPr>
          <p:nvPr>
            <p:ph type="title"/>
          </p:nvPr>
        </p:nvSpPr>
        <p:spPr>
          <a:xfrm>
            <a:off x="740923" y="58366"/>
            <a:ext cx="10515600" cy="1325563"/>
          </a:xfrm>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Product Development Budget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CD39CFE-F138-A604-F9C4-ECD4BB0B6F22}"/>
              </a:ext>
            </a:extLst>
          </p:cNvPr>
          <p:cNvSpPr>
            <a:spLocks noGrp="1"/>
          </p:cNvSpPr>
          <p:nvPr>
            <p:ph idx="1"/>
          </p:nvPr>
        </p:nvSpPr>
        <p:spPr>
          <a:xfrm>
            <a:off x="838199" y="1253331"/>
            <a:ext cx="10893357" cy="5166924"/>
          </a:xfrm>
        </p:spPr>
        <p:txBody>
          <a:bodyPr>
            <a:noAutofit/>
          </a:bodyPr>
          <a:lstStyle/>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A tech company is planning to develop a new software product. The estimated costs are as follows:</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Research and Development: 1,50,000</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Testing and Quality Assurance: 80,000</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Marketing and Promotion: 50,000</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Miscellaneous Expenses: 20,000</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Total Estimated Budget = R&amp;D + Testing + Marketing + Miscellaneous</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Total Estimated Budget = 1,50,000 + 80,000 + 50,000 + 20,000</a:t>
            </a:r>
          </a:p>
          <a:p>
            <a:pPr marL="0" indent="0" algn="just">
              <a:lnSpc>
                <a:spcPct val="107000"/>
              </a:lnSpc>
              <a:spcAft>
                <a:spcPts val="800"/>
              </a:spcAft>
              <a:buNone/>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Total Estimated Budget = 3,00,000 INR</a:t>
            </a:r>
          </a:p>
          <a:p>
            <a:pPr marL="0" indent="0" algn="just">
              <a:lnSpc>
                <a:spcPct val="107000"/>
              </a:lnSpc>
              <a:spcAft>
                <a:spcPts val="800"/>
              </a:spcAft>
              <a:buNone/>
            </a:pPr>
            <a:r>
              <a:rPr lang="en-IN" sz="1400" b="1" u="sng" kern="100" dirty="0">
                <a:effectLst/>
                <a:latin typeface="Bookman Old Style" panose="02050604050505020204" pitchFamily="18" charset="0"/>
                <a:ea typeface="Calibri" panose="020F0502020204030204" pitchFamily="34" charset="0"/>
                <a:cs typeface="Times New Roman" panose="02020603050405020304" pitchFamily="18" charset="0"/>
              </a:rPr>
              <a:t>These examples showcase different scenarios where budget estimates are calculated for various engineering and business projects. Keep in mind that these figures are fictional and simplified for illustration purposes. Real-world budget estimates can be much more complex and involve additional factors like inflation, interest rates, and project duration.</a:t>
            </a:r>
          </a:p>
          <a:p>
            <a:pPr algn="just"/>
            <a:endParaRPr lang="en-IN" sz="14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C1B8AD18-2CC0-AE76-5130-67FD9D62D406}"/>
              </a:ext>
            </a:extLst>
          </p:cNvPr>
          <p:cNvSpPr>
            <a:spLocks noGrp="1"/>
          </p:cNvSpPr>
          <p:nvPr>
            <p:ph type="sldNum" sz="quarter" idx="12"/>
          </p:nvPr>
        </p:nvSpPr>
        <p:spPr/>
        <p:txBody>
          <a:bodyPr/>
          <a:lstStyle/>
          <a:p>
            <a:fld id="{A88382E9-84CD-4860-BE44-65B40CCDA89C}" type="slidenum">
              <a:rPr lang="en-IN" smtClean="0"/>
              <a:t>11</a:t>
            </a:fld>
            <a:endParaRPr lang="en-IN"/>
          </a:p>
        </p:txBody>
      </p:sp>
    </p:spTree>
    <p:extLst>
      <p:ext uri="{BB962C8B-B14F-4D97-AF65-F5344CB8AC3E}">
        <p14:creationId xmlns:p14="http://schemas.microsoft.com/office/powerpoint/2010/main" val="231311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0DA8-75EC-B0E2-34AD-94DEDE5CD831}"/>
              </a:ext>
            </a:extLst>
          </p:cNvPr>
          <p:cNvSpPr>
            <a:spLocks noGrp="1"/>
          </p:cNvSpPr>
          <p:nvPr>
            <p:ph type="title"/>
          </p:nvPr>
        </p:nvSpPr>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Types of Estimate -- Definitive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526B705D-EE78-1547-E15A-1AA6B5227674}"/>
              </a:ext>
            </a:extLst>
          </p:cNvPr>
          <p:cNvSpPr>
            <a:spLocks noGrp="1"/>
          </p:cNvSpPr>
          <p:nvPr>
            <p:ph idx="1"/>
          </p:nvPr>
        </p:nvSpPr>
        <p:spPr/>
        <p:txBody>
          <a:bodyPr>
            <a:norm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Definitive Estimate: This is the most accurate estimate and is typically produced later in the project lifecycle when detailed information is available. It involves a comprehensive breakdown of costs and resources.</a:t>
            </a:r>
          </a:p>
          <a:p>
            <a:pPr marL="0" indent="0" algn="just">
              <a:lnSpc>
                <a:spcPct val="107000"/>
              </a:lnSpc>
              <a:spcAft>
                <a:spcPts val="800"/>
              </a:spcAft>
              <a:buNone/>
            </a:pPr>
            <a:endParaRPr lang="en-IN" sz="20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definitive estimate is a type of cost estimate that is prepared with a high degree of accuracy and detail. It is typically produced when the project scope is well-defined, detailed plans and specifications are available, and there is a high level of certainty about the project's requirements and execution.</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426B0661-A7D1-9ECF-9BFC-C70A453B231F}"/>
              </a:ext>
            </a:extLst>
          </p:cNvPr>
          <p:cNvSpPr>
            <a:spLocks noGrp="1"/>
          </p:cNvSpPr>
          <p:nvPr>
            <p:ph type="sldNum" sz="quarter" idx="12"/>
          </p:nvPr>
        </p:nvSpPr>
        <p:spPr/>
        <p:txBody>
          <a:bodyPr/>
          <a:lstStyle/>
          <a:p>
            <a:fld id="{A88382E9-84CD-4860-BE44-65B40CCDA89C}" type="slidenum">
              <a:rPr lang="en-IN" smtClean="0"/>
              <a:t>12</a:t>
            </a:fld>
            <a:endParaRPr lang="en-IN"/>
          </a:p>
        </p:txBody>
      </p:sp>
    </p:spTree>
    <p:extLst>
      <p:ext uri="{BB962C8B-B14F-4D97-AF65-F5344CB8AC3E}">
        <p14:creationId xmlns:p14="http://schemas.microsoft.com/office/powerpoint/2010/main" val="173049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E30B-3FB4-9967-993B-DA5E4E511A0A}"/>
              </a:ext>
            </a:extLst>
          </p:cNvPr>
          <p:cNvSpPr>
            <a:spLocks noGrp="1"/>
          </p:cNvSpPr>
          <p:nvPr>
            <p:ph type="title"/>
          </p:nvPr>
        </p:nvSpPr>
        <p:spPr>
          <a:xfrm>
            <a:off x="838200" y="180299"/>
            <a:ext cx="10515600" cy="1325563"/>
          </a:xfrm>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Definitive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9EFF004B-AF63-1547-857B-1B7467F9D3FD}"/>
              </a:ext>
            </a:extLst>
          </p:cNvPr>
          <p:cNvSpPr>
            <a:spLocks noGrp="1"/>
          </p:cNvSpPr>
          <p:nvPr>
            <p:ph idx="1"/>
          </p:nvPr>
        </p:nvSpPr>
        <p:spPr>
          <a:xfrm>
            <a:off x="838200" y="1058778"/>
            <a:ext cx="10515600" cy="4351338"/>
          </a:xfrm>
        </p:spPr>
        <p:txBody>
          <a:bodyPr>
            <a:noAutofit/>
          </a:bodyPr>
          <a:lstStyle/>
          <a:p>
            <a:pPr marL="0" indent="0" algn="jus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Key characteristics of a definitive estimate include:</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Detailed Scope: The project scope is clearly defined and documented, leaving little room for ambiguity or uncertainty.</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Comprehensive Plans and Specifications: Detailed engineering plans, drawings, and specifications are available, providing a clear understanding of the project's technical requirements.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Accurate Quantities: Quantities of materials, </a:t>
            </a:r>
            <a:r>
              <a:rPr lang="en-IN" sz="1800" kern="100" dirty="0" err="1">
                <a:effectLst/>
                <a:latin typeface="Bookman Old Style" panose="02050604050505020204" pitchFamily="18" charset="0"/>
                <a:ea typeface="Calibri" panose="020F0502020204030204" pitchFamily="34" charset="0"/>
                <a:cs typeface="Times New Roman" panose="02020603050405020304" pitchFamily="18" charset="0"/>
              </a:rPr>
              <a:t>labor</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and other resources needed for the project are accurately determined based on the detailed plans and specifications.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Accurate Cost Breakdown: The estimate breaks down costs into various components, such as materials, </a:t>
            </a:r>
            <a:r>
              <a:rPr lang="en-IN" sz="1800" kern="100" dirty="0" err="1">
                <a:effectLst/>
                <a:latin typeface="Bookman Old Style" panose="02050604050505020204" pitchFamily="18" charset="0"/>
                <a:ea typeface="Calibri" panose="020F0502020204030204" pitchFamily="34" charset="0"/>
                <a:cs typeface="Times New Roman" panose="02020603050405020304" pitchFamily="18" charset="0"/>
              </a:rPr>
              <a:t>labor</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equipment, overhead, and contingencies, with each component being well-defined and supported.</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Reliable Data: The estimate is based on reliable data, including current market prices for materials and </a:t>
            </a:r>
            <a:r>
              <a:rPr lang="en-IN" sz="1800" kern="100" dirty="0" err="1">
                <a:effectLst/>
                <a:latin typeface="Bookman Old Style" panose="02050604050505020204" pitchFamily="18" charset="0"/>
                <a:ea typeface="Calibri" panose="020F0502020204030204" pitchFamily="34" charset="0"/>
                <a:cs typeface="Times New Roman" panose="02020603050405020304" pitchFamily="18" charset="0"/>
              </a:rPr>
              <a:t>labor</a:t>
            </a: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 as well as historical cost data from similar projects.</a:t>
            </a:r>
          </a:p>
          <a:p>
            <a:pPr marL="0" indent="0" algn="just">
              <a:buNone/>
            </a:pPr>
            <a:endParaRPr lang="en-IN" sz="18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5F4FD4C3-D605-4BAC-EA42-29C18EF5C491}"/>
              </a:ext>
            </a:extLst>
          </p:cNvPr>
          <p:cNvSpPr>
            <a:spLocks noGrp="1"/>
          </p:cNvSpPr>
          <p:nvPr>
            <p:ph type="sldNum" sz="quarter" idx="12"/>
          </p:nvPr>
        </p:nvSpPr>
        <p:spPr/>
        <p:txBody>
          <a:bodyPr/>
          <a:lstStyle/>
          <a:p>
            <a:fld id="{A88382E9-84CD-4860-BE44-65B40CCDA89C}" type="slidenum">
              <a:rPr lang="en-IN" smtClean="0"/>
              <a:t>13</a:t>
            </a:fld>
            <a:endParaRPr lang="en-IN"/>
          </a:p>
        </p:txBody>
      </p:sp>
    </p:spTree>
    <p:extLst>
      <p:ext uri="{BB962C8B-B14F-4D97-AF65-F5344CB8AC3E}">
        <p14:creationId xmlns:p14="http://schemas.microsoft.com/office/powerpoint/2010/main" val="369858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ECC-2366-6A29-D4E7-737E1D71F9F1}"/>
              </a:ext>
            </a:extLst>
          </p:cNvPr>
          <p:cNvSpPr>
            <a:spLocks noGrp="1"/>
          </p:cNvSpPr>
          <p:nvPr>
            <p:ph type="title"/>
          </p:nvPr>
        </p:nvSpPr>
        <p:spPr/>
        <p:txBody>
          <a:bodyPr>
            <a:normAutofit/>
          </a:bodyPr>
          <a:lstStyle/>
          <a:p>
            <a:r>
              <a:rPr lang="en-IN" sz="2800" kern="100" dirty="0">
                <a:latin typeface="Bookman Old Style" panose="02050604050505020204" pitchFamily="18" charset="0"/>
                <a:cs typeface="Times New Roman" panose="02020603050405020304" pitchFamily="18" charset="0"/>
              </a:rPr>
              <a:t>Contd..</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FA3D029-04AA-6A8B-9F37-A8A25720AF53}"/>
              </a:ext>
            </a:extLst>
          </p:cNvPr>
          <p:cNvSpPr>
            <a:spLocks noGrp="1"/>
          </p:cNvSpPr>
          <p:nvPr>
            <p:ph idx="1"/>
          </p:nvPr>
        </p:nvSpPr>
        <p:spPr>
          <a:xfrm>
            <a:off x="838200" y="1329514"/>
            <a:ext cx="10515600" cy="4351338"/>
          </a:xfrm>
        </p:spPr>
        <p:txBody>
          <a:bodyPr>
            <a:no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Limited Assumptions: Assumptions made in the estimate are minimal and well-documented. The estimate is largely driven by actual data and concrete information.</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Low Level of Risk: The level of uncertainty and risk associated with the estimate is minimal due to the detailed nature of the plans and specifications.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High Accuracy: Definitive estimates are expected to have a high degree of accuracy, typically within a narrow range (e.g., within 5% of the actual costs).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Approval and Funding: Definitive estimates are often used to secure project funding and obtain necessary approvals from stakeholders due to their high reliability.</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Final Stage: Definitive estimates are typically prepared during the final stages of project planning, after the project scope and requirements have been fully defined.</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C12BEAF-8023-378C-5074-7F81D4497FE7}"/>
              </a:ext>
            </a:extLst>
          </p:cNvPr>
          <p:cNvSpPr>
            <a:spLocks noGrp="1"/>
          </p:cNvSpPr>
          <p:nvPr>
            <p:ph type="sldNum" sz="quarter" idx="12"/>
          </p:nvPr>
        </p:nvSpPr>
        <p:spPr/>
        <p:txBody>
          <a:bodyPr/>
          <a:lstStyle/>
          <a:p>
            <a:fld id="{A88382E9-84CD-4860-BE44-65B40CCDA89C}" type="slidenum">
              <a:rPr lang="en-IN" smtClean="0"/>
              <a:t>14</a:t>
            </a:fld>
            <a:endParaRPr lang="en-IN"/>
          </a:p>
        </p:txBody>
      </p:sp>
    </p:spTree>
    <p:extLst>
      <p:ext uri="{BB962C8B-B14F-4D97-AF65-F5344CB8AC3E}">
        <p14:creationId xmlns:p14="http://schemas.microsoft.com/office/powerpoint/2010/main" val="228959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E0925-2AFE-C2FB-EA4B-004FB0772C65}"/>
              </a:ext>
            </a:extLst>
          </p:cNvPr>
          <p:cNvSpPr>
            <a:spLocks noGrp="1"/>
          </p:cNvSpPr>
          <p:nvPr>
            <p:ph idx="1"/>
          </p:nvPr>
        </p:nvSpPr>
        <p:spPr/>
        <p:txBody>
          <a:bodyPr>
            <a:normAutofit/>
          </a:bodyPr>
          <a:lstStyle/>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It's important to note that while a definitive estimate provides a high level of accuracy, it also requires a significant amount of time, effort, and resources to prepare. Additionally, it may not be suitable for projects with uncertain or evolving scopes, as changes to the scope could significantly impact the accuracy of the estimate.</a:t>
            </a:r>
          </a:p>
          <a:p>
            <a:pPr marL="0" indent="0" algn="just">
              <a:buNone/>
            </a:pPr>
            <a:endParaRPr lang="en-IN" sz="2000" kern="100" dirty="0">
              <a:latin typeface="Bookman Old Style" panose="02050604050505020204" pitchFamily="18" charset="0"/>
              <a:ea typeface="Calibri" panose="020F0502020204030204" pitchFamily="34" charset="0"/>
              <a:cs typeface="Times New Roman" panose="02020603050405020304" pitchFamily="18" charset="0"/>
            </a:endParaRPr>
          </a:p>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Next slides will explain the examples of Definitive Estimate..</a:t>
            </a:r>
          </a:p>
          <a:p>
            <a:pPr algn="just"/>
            <a:endParaRPr lang="en-IN" sz="2000" dirty="0">
              <a:latin typeface="Bookman Old Style" panose="02050604050505020204" pitchFamily="18" charset="0"/>
            </a:endParaRPr>
          </a:p>
        </p:txBody>
      </p:sp>
      <p:sp>
        <p:nvSpPr>
          <p:cNvPr id="2" name="Slide Number Placeholder 1">
            <a:extLst>
              <a:ext uri="{FF2B5EF4-FFF2-40B4-BE49-F238E27FC236}">
                <a16:creationId xmlns:a16="http://schemas.microsoft.com/office/drawing/2014/main" id="{345E6D5D-1F0C-ECB5-6186-93382CA0ED86}"/>
              </a:ext>
            </a:extLst>
          </p:cNvPr>
          <p:cNvSpPr>
            <a:spLocks noGrp="1"/>
          </p:cNvSpPr>
          <p:nvPr>
            <p:ph type="sldNum" sz="quarter" idx="12"/>
          </p:nvPr>
        </p:nvSpPr>
        <p:spPr/>
        <p:txBody>
          <a:bodyPr/>
          <a:lstStyle/>
          <a:p>
            <a:fld id="{A88382E9-84CD-4860-BE44-65B40CCDA89C}" type="slidenum">
              <a:rPr lang="en-IN" smtClean="0"/>
              <a:t>15</a:t>
            </a:fld>
            <a:endParaRPr lang="en-IN"/>
          </a:p>
        </p:txBody>
      </p:sp>
    </p:spTree>
    <p:extLst>
      <p:ext uri="{BB962C8B-B14F-4D97-AF65-F5344CB8AC3E}">
        <p14:creationId xmlns:p14="http://schemas.microsoft.com/office/powerpoint/2010/main" val="393219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3313-4FD2-80F9-E11E-D4CE3CF98DC1}"/>
              </a:ext>
            </a:extLst>
          </p:cNvPr>
          <p:cNvSpPr>
            <a:spLocks noGrp="1"/>
          </p:cNvSpPr>
          <p:nvPr>
            <p:ph type="title"/>
          </p:nvPr>
        </p:nvSpPr>
        <p:spPr/>
        <p:txBody>
          <a:bodyPr>
            <a:normAutofit/>
          </a:bodyPr>
          <a:lstStyle/>
          <a:p>
            <a:r>
              <a:rPr lang="en-IN" sz="2400" kern="100" dirty="0">
                <a:effectLst/>
                <a:latin typeface="Bookman Old Style" panose="02050604050505020204" pitchFamily="18" charset="0"/>
                <a:ea typeface="Calibri" panose="020F0502020204030204" pitchFamily="34" charset="0"/>
                <a:cs typeface="Times New Roman" panose="02020603050405020304" pitchFamily="18" charset="0"/>
              </a:rPr>
              <a:t>Example 1: Enterprise Resource Planning (ERP) System Implementation</a:t>
            </a:r>
            <a:br>
              <a:rPr lang="en-IN" sz="2400" kern="100" dirty="0">
                <a:effectLst/>
                <a:latin typeface="Bookman Old Style" panose="02050604050505020204" pitchFamily="18" charset="0"/>
                <a:ea typeface="Calibri" panose="020F0502020204030204" pitchFamily="34" charset="0"/>
                <a:cs typeface="Times New Roman" panose="02020603050405020304" pitchFamily="18" charset="0"/>
              </a:rPr>
            </a:br>
            <a:endParaRPr lang="en-IN" sz="24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E062AC5-932B-35FE-9435-6CBD4C3E7417}"/>
              </a:ext>
            </a:extLst>
          </p:cNvPr>
          <p:cNvSpPr>
            <a:spLocks noGrp="1"/>
          </p:cNvSpPr>
          <p:nvPr>
            <p:ph idx="1"/>
          </p:nvPr>
        </p:nvSpPr>
        <p:spPr>
          <a:xfrm>
            <a:off x="770106" y="1478604"/>
            <a:ext cx="10834992" cy="5564222"/>
          </a:xfrm>
        </p:spPr>
        <p:txBody>
          <a:bodyPr>
            <a:noAutofit/>
          </a:bodyPr>
          <a:lstStyle/>
          <a:p>
            <a:pPr marL="0" indent="0" algn="just">
              <a:lnSpc>
                <a:spcPct val="107000"/>
              </a:lnSpc>
              <a:spcAft>
                <a:spcPts val="800"/>
              </a:spcAf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A software company is tasked with implementing a comprehensive ERP system for a large manufacturing client. The project involves integrating various modules like finance, inventory, procurement, production, and human resources. The company follows a detailed estimation process: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Scope Definition: The project team collaborates with the client's stakeholders to define the scope, requirements, and functionalities of the ERP system. A detailed list of features and modules is compiled.</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Work Breakdown Structure (WBS): The project team creates a comprehensive WBS, breaking down the project into smaller tasks and sub-tasks. Each module and feature is allocated a specific task or set of tasks.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Resource Estimation: The company identifies the human resources, equipment, software licenses, and infrastructure required for the project. This includes developers, QA engineers, project managers, hardware, and software.</a:t>
            </a:r>
          </a:p>
          <a:p>
            <a:pPr marL="0" indent="0" algn="just">
              <a:buNone/>
            </a:pPr>
            <a:endParaRPr lang="en-IN"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BB76747-D5CB-003B-23C7-983D6985E05B}"/>
              </a:ext>
            </a:extLst>
          </p:cNvPr>
          <p:cNvSpPr>
            <a:spLocks noGrp="1"/>
          </p:cNvSpPr>
          <p:nvPr>
            <p:ph type="sldNum" sz="quarter" idx="12"/>
          </p:nvPr>
        </p:nvSpPr>
        <p:spPr/>
        <p:txBody>
          <a:bodyPr/>
          <a:lstStyle/>
          <a:p>
            <a:fld id="{A88382E9-84CD-4860-BE44-65B40CCDA89C}" type="slidenum">
              <a:rPr lang="en-IN" smtClean="0"/>
              <a:t>16</a:t>
            </a:fld>
            <a:endParaRPr lang="en-IN"/>
          </a:p>
        </p:txBody>
      </p:sp>
    </p:spTree>
    <p:extLst>
      <p:ext uri="{BB962C8B-B14F-4D97-AF65-F5344CB8AC3E}">
        <p14:creationId xmlns:p14="http://schemas.microsoft.com/office/powerpoint/2010/main" val="177037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3B5D-A7F0-05EA-5D09-28A674F6D44D}"/>
              </a:ext>
            </a:extLst>
          </p:cNvPr>
          <p:cNvSpPr>
            <a:spLocks noGrp="1"/>
          </p:cNvSpPr>
          <p:nvPr>
            <p:ph type="title"/>
          </p:nvPr>
        </p:nvSpPr>
        <p:spPr/>
        <p:txBody>
          <a:bodyPr>
            <a:normAutofit/>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Contd..</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0B70D7AB-3119-BBA3-CB7F-1DFE571C1BF2}"/>
              </a:ext>
            </a:extLst>
          </p:cNvPr>
          <p:cNvSpPr>
            <a:spLocks noGrp="1"/>
          </p:cNvSpPr>
          <p:nvPr>
            <p:ph idx="1"/>
          </p:nvPr>
        </p:nvSpPr>
        <p:spPr>
          <a:xfrm>
            <a:off x="838200" y="1253331"/>
            <a:ext cx="10515600" cy="4351338"/>
          </a:xfrm>
        </p:spPr>
        <p:txBody>
          <a:bodyPr>
            <a:noAutofit/>
          </a:bodyPr>
          <a:lstStyle/>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Cost Estimation: Based on the resource requirements, the company estimates costs for </a:t>
            </a:r>
            <a:r>
              <a:rPr lang="en-IN" sz="1600" kern="100" dirty="0" err="1">
                <a:effectLst/>
                <a:latin typeface="Bookman Old Style" panose="02050604050505020204" pitchFamily="18" charset="0"/>
                <a:ea typeface="Calibri" panose="020F0502020204030204" pitchFamily="34" charset="0"/>
                <a:cs typeface="Times New Roman" panose="02020603050405020304" pitchFamily="18" charset="0"/>
              </a:rPr>
              <a:t>labor</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 equipment, licenses, and any other project-related expenses. Vendor quotes are obtained for software licenses and hardware procurement.</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Risk Analysis: Potential risks are identified, </a:t>
            </a:r>
            <a:r>
              <a:rPr lang="en-IN" sz="1600" kern="100" dirty="0" err="1">
                <a:effectLst/>
                <a:latin typeface="Bookman Old Style" panose="02050604050505020204" pitchFamily="18" charset="0"/>
                <a:ea typeface="Calibri" panose="020F0502020204030204" pitchFamily="34" charset="0"/>
                <a:cs typeface="Times New Roman" panose="02020603050405020304" pitchFamily="18" charset="0"/>
              </a:rPr>
              <a:t>analyzed</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 and quantified. Contingency plans are devised to mitigate these risks, and additional costs are factored into the estimate.</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Scheduling: A detailed project schedule is created, taking into account task dependencies, resource availability, and milestones. The Gantt chart illustrates the project timeline.</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Quality Assurance: The QA process is outlined, detailing the types of testing (functional, integration, performance) and the resources required for thorough testing.</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Client Review: The comprehensive estimate is presented to the client for review and approval. Any discrepancies or concerns are addressed in collaboration with the client.</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Final Estimate: After incorporating client feedback, the company provides a definitive estimate that includes accurate costs, a detailed project schedule, and a breakdown of resource allocations.</a:t>
            </a:r>
          </a:p>
          <a:p>
            <a:pPr marL="0" indent="0" algn="just">
              <a:buNone/>
            </a:pPr>
            <a:endParaRPr lang="en-IN"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7BDF662B-26DC-75C0-2B49-C5FAAA6A1FFE}"/>
              </a:ext>
            </a:extLst>
          </p:cNvPr>
          <p:cNvSpPr>
            <a:spLocks noGrp="1"/>
          </p:cNvSpPr>
          <p:nvPr>
            <p:ph type="sldNum" sz="quarter" idx="12"/>
          </p:nvPr>
        </p:nvSpPr>
        <p:spPr/>
        <p:txBody>
          <a:bodyPr/>
          <a:lstStyle/>
          <a:p>
            <a:fld id="{A88382E9-84CD-4860-BE44-65B40CCDA89C}" type="slidenum">
              <a:rPr lang="en-IN" smtClean="0"/>
              <a:t>17</a:t>
            </a:fld>
            <a:endParaRPr lang="en-IN"/>
          </a:p>
        </p:txBody>
      </p:sp>
    </p:spTree>
    <p:extLst>
      <p:ext uri="{BB962C8B-B14F-4D97-AF65-F5344CB8AC3E}">
        <p14:creationId xmlns:p14="http://schemas.microsoft.com/office/powerpoint/2010/main" val="40905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3B34-E6DA-A861-A4DB-1CC5BD406C84}"/>
              </a:ext>
            </a:extLst>
          </p:cNvPr>
          <p:cNvSpPr>
            <a:spLocks noGrp="1"/>
          </p:cNvSpPr>
          <p:nvPr>
            <p:ph type="title"/>
          </p:nvPr>
        </p:nvSpPr>
        <p:spPr>
          <a:xfrm>
            <a:off x="838200" y="141389"/>
            <a:ext cx="10515600" cy="1325563"/>
          </a:xfrm>
        </p:spPr>
        <p:txBody>
          <a:bodyPr>
            <a:normAutofit/>
          </a:bodyPr>
          <a:lstStyle/>
          <a:p>
            <a:r>
              <a:rPr lang="en-IN" sz="2400" kern="100" dirty="0">
                <a:effectLst/>
                <a:latin typeface="Bookman Old Style" panose="02050604050505020204" pitchFamily="18" charset="0"/>
                <a:ea typeface="Calibri" panose="020F0502020204030204" pitchFamily="34" charset="0"/>
                <a:cs typeface="Times New Roman" panose="02020603050405020304" pitchFamily="18" charset="0"/>
              </a:rPr>
              <a:t>Example 2: Mobile App Development for E-Commerce Startup</a:t>
            </a:r>
            <a:br>
              <a:rPr lang="en-IN" sz="2400" kern="100" dirty="0">
                <a:effectLst/>
                <a:latin typeface="Bookman Old Style" panose="02050604050505020204" pitchFamily="18" charset="0"/>
                <a:ea typeface="Calibri" panose="020F0502020204030204" pitchFamily="34" charset="0"/>
                <a:cs typeface="Times New Roman" panose="02020603050405020304" pitchFamily="18" charset="0"/>
              </a:rPr>
            </a:br>
            <a:endParaRPr lang="en-IN" sz="24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6D8067F-3A09-C688-C254-0B9CDEA1E3C5}"/>
              </a:ext>
            </a:extLst>
          </p:cNvPr>
          <p:cNvSpPr>
            <a:spLocks noGrp="1"/>
          </p:cNvSpPr>
          <p:nvPr>
            <p:ph idx="1"/>
          </p:nvPr>
        </p:nvSpPr>
        <p:spPr>
          <a:xfrm>
            <a:off x="838200" y="1070043"/>
            <a:ext cx="10515600" cy="5106920"/>
          </a:xfrm>
        </p:spPr>
        <p:txBody>
          <a:bodyPr>
            <a:noAutofit/>
          </a:bodyPr>
          <a:lstStyle/>
          <a:p>
            <a:pPr marL="0" indent="0" algn="just">
              <a:lnSpc>
                <a:spcPct val="107000"/>
              </a:lnSpc>
              <a:spcAft>
                <a:spcPts val="800"/>
              </a:spcAft>
              <a:buNone/>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A software company is hired to develop a mobile app for a startup e-commerce business. The app should support both iOS and Android platforms and include features like product </a:t>
            </a:r>
            <a:r>
              <a:rPr lang="en-IN" sz="1600" kern="100" dirty="0" err="1">
                <a:effectLst/>
                <a:latin typeface="Bookman Old Style" panose="02050604050505020204" pitchFamily="18" charset="0"/>
                <a:ea typeface="Calibri" panose="020F0502020204030204" pitchFamily="34" charset="0"/>
                <a:cs typeface="Times New Roman" panose="02020603050405020304" pitchFamily="18" charset="0"/>
              </a:rPr>
              <a:t>catalog</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 user authentication, shopping cart, and payment integration.</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Requirement Analysis: The project team works closely with the startup's stakeholders to gather and </a:t>
            </a:r>
            <a:r>
              <a:rPr lang="en-IN" sz="1600" kern="100" dirty="0" err="1">
                <a:effectLst/>
                <a:latin typeface="Bookman Old Style" panose="02050604050505020204" pitchFamily="18" charset="0"/>
                <a:ea typeface="Calibri" panose="020F0502020204030204" pitchFamily="34" charset="0"/>
                <a:cs typeface="Times New Roman" panose="02020603050405020304" pitchFamily="18" charset="0"/>
              </a:rPr>
              <a:t>analyze</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 requirements. Detailed user stories and use cases are documented.</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Platform Selection: The company evaluates technology stacks for both iOS and Android development, considering factors like language (Swift/Kotlin), framework, and third-party libraries.</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Feature Breakdown: Each feature of the app is broken down into tasks, such as UI design, backend development, API integration, and testing.</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Resource Allocation: The company allocates designers, developers, QA engineers, and project managers to the project. Hardware and software requirements are identified.</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Cost Calculation: Using hourly rates for each resource and considering the estimated time for each task, the company calculates the overall cost of development.</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Timeline Creation: The project timeline is created, highlighting key milestones such as UI design completion, backend development completion, and testing phases.</a:t>
            </a:r>
          </a:p>
          <a:p>
            <a:pPr algn="just"/>
            <a:endParaRPr lang="en-IN"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03C17B83-4631-7E55-A69B-A554DFB0736C}"/>
              </a:ext>
            </a:extLst>
          </p:cNvPr>
          <p:cNvSpPr>
            <a:spLocks noGrp="1"/>
          </p:cNvSpPr>
          <p:nvPr>
            <p:ph type="sldNum" sz="quarter" idx="12"/>
          </p:nvPr>
        </p:nvSpPr>
        <p:spPr/>
        <p:txBody>
          <a:bodyPr/>
          <a:lstStyle/>
          <a:p>
            <a:fld id="{A88382E9-84CD-4860-BE44-65B40CCDA89C}" type="slidenum">
              <a:rPr lang="en-IN" smtClean="0"/>
              <a:t>18</a:t>
            </a:fld>
            <a:endParaRPr lang="en-IN"/>
          </a:p>
        </p:txBody>
      </p:sp>
    </p:spTree>
    <p:extLst>
      <p:ext uri="{BB962C8B-B14F-4D97-AF65-F5344CB8AC3E}">
        <p14:creationId xmlns:p14="http://schemas.microsoft.com/office/powerpoint/2010/main" val="125903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68BB-C104-A511-742A-463253DCA52C}"/>
              </a:ext>
            </a:extLst>
          </p:cNvPr>
          <p:cNvSpPr>
            <a:spLocks noGrp="1"/>
          </p:cNvSpPr>
          <p:nvPr>
            <p:ph type="title"/>
          </p:nvPr>
        </p:nvSpPr>
        <p:spPr>
          <a:xfrm>
            <a:off x="838200" y="0"/>
            <a:ext cx="10515600" cy="1325563"/>
          </a:xfrm>
        </p:spPr>
        <p:txBody>
          <a:bodyPr>
            <a:normAutofit/>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Contd..</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A7613CF-D622-FCFD-6C18-E1BDF815607D}"/>
              </a:ext>
            </a:extLst>
          </p:cNvPr>
          <p:cNvSpPr>
            <a:spLocks noGrp="1"/>
          </p:cNvSpPr>
          <p:nvPr>
            <p:ph idx="1"/>
          </p:nvPr>
        </p:nvSpPr>
        <p:spPr>
          <a:xfrm>
            <a:off x="838200" y="1253331"/>
            <a:ext cx="10515600" cy="4351338"/>
          </a:xfrm>
        </p:spPr>
        <p:txBody>
          <a:bodyPr>
            <a:no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Testing Strategy: The testing plan is outlined, detailing how different aspects of the app will be tested, including functionality, performance, and security.</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Client Collaboration: The company collaborates closely with the startup to ensure alignment with the evolving business needs and to make any necessary adjustments to the project plan.</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Risk Management: Potential risks like technical challenges or delays are identified, and contingency plans are developed. These plans may involve additional resources or schedule adjustments.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Client Approval: The definitive estimate is presented to the startup, allowing them to review costs, timelines, and project details. Feedback is incorporated into the final estimate.</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Final Proposal: The software company provides the startup with a comprehensive definitive estimate that includes a detailed breakdown of costs, timelines, resource allocation, testing plans, and risk management strategies.</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3C68B4CA-A8B4-A2CB-10EA-C2A5FC3E91B7}"/>
              </a:ext>
            </a:extLst>
          </p:cNvPr>
          <p:cNvSpPr>
            <a:spLocks noGrp="1"/>
          </p:cNvSpPr>
          <p:nvPr>
            <p:ph type="sldNum" sz="quarter" idx="12"/>
          </p:nvPr>
        </p:nvSpPr>
        <p:spPr/>
        <p:txBody>
          <a:bodyPr/>
          <a:lstStyle/>
          <a:p>
            <a:fld id="{A88382E9-84CD-4860-BE44-65B40CCDA89C}" type="slidenum">
              <a:rPr lang="en-IN" smtClean="0"/>
              <a:t>19</a:t>
            </a:fld>
            <a:endParaRPr lang="en-IN"/>
          </a:p>
        </p:txBody>
      </p:sp>
    </p:spTree>
    <p:extLst>
      <p:ext uri="{BB962C8B-B14F-4D97-AF65-F5344CB8AC3E}">
        <p14:creationId xmlns:p14="http://schemas.microsoft.com/office/powerpoint/2010/main" val="40531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3E35-9546-72F5-C2A7-A3699F63F6DC}"/>
              </a:ext>
            </a:extLst>
          </p:cNvPr>
          <p:cNvSpPr>
            <a:spLocks noGrp="1"/>
          </p:cNvSpPr>
          <p:nvPr>
            <p:ph type="title"/>
          </p:nvPr>
        </p:nvSpPr>
        <p:spPr>
          <a:xfrm>
            <a:off x="838200" y="365125"/>
            <a:ext cx="10515600" cy="1337215"/>
          </a:xfrm>
        </p:spPr>
        <p:txBody>
          <a:bodyPr/>
          <a:lstStyle/>
          <a:p>
            <a:pPr algn="ct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Types of Estimates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77196A-3AA2-D64C-278D-67B828F9EF27}"/>
              </a:ext>
            </a:extLst>
          </p:cNvPr>
          <p:cNvSpPr>
            <a:spLocks noGrp="1"/>
          </p:cNvSpPr>
          <p:nvPr>
            <p:ph idx="1"/>
          </p:nvPr>
        </p:nvSpPr>
        <p:spPr/>
        <p:txBody>
          <a:bodyPr>
            <a:normAutofit/>
          </a:bodyPr>
          <a:lstStyle/>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Estimates are used to predict values that are not yet known. There are various types of estimates, depending on the context and the level of information available:</a:t>
            </a:r>
          </a:p>
          <a:p>
            <a:pPr marL="0" indent="0" algn="just">
              <a:buNone/>
            </a:pPr>
            <a:endParaRPr lang="en-IN" sz="20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Rough Order of Magnitude (ROM) Estimate</a:t>
            </a: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Budget Estimate</a:t>
            </a:r>
            <a:endParaRPr lang="en-IN" sz="2000" dirty="0">
              <a:latin typeface="Bookman Old Style" panose="02050604050505020204" pitchFamily="18" charset="0"/>
              <a:ea typeface="Calibri" panose="020F0502020204030204" pitchFamily="34" charset="0"/>
              <a:cs typeface="Times New Roman" panose="02020603050405020304" pitchFamily="18" charset="0"/>
            </a:endParaRP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Definitive Estimate</a:t>
            </a: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Parametric Estimate</a:t>
            </a: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Analogous Estimate</a:t>
            </a:r>
            <a:endParaRPr lang="en-IN" sz="2000" dirty="0">
              <a:latin typeface="Bookman Old Style" panose="02050604050505020204" pitchFamily="18" charset="0"/>
              <a:ea typeface="Calibri" panose="020F0502020204030204" pitchFamily="34" charset="0"/>
              <a:cs typeface="Times New Roman" panose="02020603050405020304" pitchFamily="18" charset="0"/>
            </a:endParaRPr>
          </a:p>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Bottom-Up Estimate</a:t>
            </a:r>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85C28BF3-3468-80F7-BEFC-DE3CA349BC02}"/>
              </a:ext>
            </a:extLst>
          </p:cNvPr>
          <p:cNvSpPr>
            <a:spLocks noGrp="1"/>
          </p:cNvSpPr>
          <p:nvPr>
            <p:ph type="sldNum" sz="quarter" idx="12"/>
          </p:nvPr>
        </p:nvSpPr>
        <p:spPr/>
        <p:txBody>
          <a:bodyPr/>
          <a:lstStyle/>
          <a:p>
            <a:fld id="{A88382E9-84CD-4860-BE44-65B40CCDA89C}" type="slidenum">
              <a:rPr lang="en-IN" smtClean="0"/>
              <a:t>2</a:t>
            </a:fld>
            <a:endParaRPr lang="en-IN"/>
          </a:p>
        </p:txBody>
      </p:sp>
    </p:spTree>
    <p:extLst>
      <p:ext uri="{BB962C8B-B14F-4D97-AF65-F5344CB8AC3E}">
        <p14:creationId xmlns:p14="http://schemas.microsoft.com/office/powerpoint/2010/main" val="2918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8138-E829-8EA5-76B6-A22FB52B5CC6}"/>
              </a:ext>
            </a:extLst>
          </p:cNvPr>
          <p:cNvSpPr>
            <a:spLocks noGrp="1"/>
          </p:cNvSpPr>
          <p:nvPr>
            <p:ph type="title"/>
          </p:nvPr>
        </p:nvSpPr>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Types of Estimate -- Parametric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A9C68215-12C2-6479-8383-FCE316194D45}"/>
              </a:ext>
            </a:extLst>
          </p:cNvPr>
          <p:cNvSpPr>
            <a:spLocks noGrp="1"/>
          </p:cNvSpPr>
          <p:nvPr>
            <p:ph idx="1"/>
          </p:nvPr>
        </p:nvSpPr>
        <p:spPr>
          <a:xfrm>
            <a:off x="838200" y="1475429"/>
            <a:ext cx="10515600" cy="4351338"/>
          </a:xfrm>
        </p:spPr>
        <p:txBody>
          <a:bodyPr>
            <a:no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This type of estimate uses statistical relationships to estimate a value based on historical data or parameters. It's particularly useful when estimating based on similar past projects.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parametric estimate is a type of cost or time estimation technique used in project management, engineering, and various other fields. It involves making an estimate based on a set of parameters or variables that are known to influence the cost or time of a project, task, or activity. These parameters could include factors such as size, complexity, resources, and historical data.</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The key idea behind a parametric estimate is to establish a mathematical relationship between the parameters and the project's cost or duration. This relationship is often derived from historical data or industry benchmarks. Once the relationship is established, it can be used to calculate estimates for new projects or tasks based on the values of the relevant parameters.</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400FE66D-F49B-00F0-CA3C-C6E0247CD4E7}"/>
              </a:ext>
            </a:extLst>
          </p:cNvPr>
          <p:cNvSpPr>
            <a:spLocks noGrp="1"/>
          </p:cNvSpPr>
          <p:nvPr>
            <p:ph type="sldNum" sz="quarter" idx="12"/>
          </p:nvPr>
        </p:nvSpPr>
        <p:spPr/>
        <p:txBody>
          <a:bodyPr/>
          <a:lstStyle/>
          <a:p>
            <a:fld id="{A88382E9-84CD-4860-BE44-65B40CCDA89C}" type="slidenum">
              <a:rPr lang="en-IN" smtClean="0"/>
              <a:t>20</a:t>
            </a:fld>
            <a:endParaRPr lang="en-IN"/>
          </a:p>
        </p:txBody>
      </p:sp>
    </p:spTree>
    <p:extLst>
      <p:ext uri="{BB962C8B-B14F-4D97-AF65-F5344CB8AC3E}">
        <p14:creationId xmlns:p14="http://schemas.microsoft.com/office/powerpoint/2010/main" val="866959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2008-1277-EC9F-AB63-96E77C06B208}"/>
              </a:ext>
            </a:extLst>
          </p:cNvPr>
          <p:cNvSpPr>
            <a:spLocks noGrp="1"/>
          </p:cNvSpPr>
          <p:nvPr>
            <p:ph type="title"/>
          </p:nvPr>
        </p:nvSpPr>
        <p:spPr/>
        <p:txBody>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Here's a simplified example: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6ADAC8-55B5-046F-29DF-B594DE4D8DCD}"/>
              </a:ext>
            </a:extLst>
          </p:cNvPr>
          <p:cNvSpPr>
            <a:spLocks noGrp="1"/>
          </p:cNvSpPr>
          <p:nvPr>
            <p:ph idx="1"/>
          </p:nvPr>
        </p:nvSpPr>
        <p:spPr>
          <a:xfrm>
            <a:off x="770106" y="1027906"/>
            <a:ext cx="10515600" cy="4351338"/>
          </a:xfrm>
        </p:spPr>
        <p:txBody>
          <a:bodyPr>
            <a:noAutofit/>
          </a:bodyPr>
          <a:lstStyle/>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Let's say you're estimating the cost of building a house. You might find that the cost per square foot for a house in your area is 200, and you know that the house you're planning to build is 2,000 square feet. Using a parametric estimate, you can calculate the cost as: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Cost = Cost per square foot × Square footage</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Cost = 200 × 2,000 = 4,00000</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In this example, the cost per square foot is the parameter, and the square footage is the value of that parameter for the specific project.</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Parametric estimates can be useful when you have limited data or time to perform a detailed analysis. However, they rely on the assumption that the relationship between the parameters and the cost or time is consistent and applicable to the new project.</a:t>
            </a:r>
          </a:p>
          <a:p>
            <a:pPr marL="0" indent="0" algn="just">
              <a:lnSpc>
                <a:spcPct val="107000"/>
              </a:lnSpc>
              <a:spcAft>
                <a:spcPts val="800"/>
              </a:spcAf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It's important to note that while parametric estimates can provide quick and rough estimates, they might not be as accurate as more detailed estimation methods, especially for projects with unique characteristics or those that significantly deviate from the historical data used to establish the parameters.</a:t>
            </a:r>
          </a:p>
          <a:p>
            <a:pPr algn="just"/>
            <a:endParaRPr lang="en-IN"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8D9EEAB6-0688-B9A5-9B22-C96509A31F96}"/>
              </a:ext>
            </a:extLst>
          </p:cNvPr>
          <p:cNvSpPr>
            <a:spLocks noGrp="1"/>
          </p:cNvSpPr>
          <p:nvPr>
            <p:ph type="sldNum" sz="quarter" idx="12"/>
          </p:nvPr>
        </p:nvSpPr>
        <p:spPr/>
        <p:txBody>
          <a:bodyPr/>
          <a:lstStyle/>
          <a:p>
            <a:fld id="{A88382E9-84CD-4860-BE44-65B40CCDA89C}" type="slidenum">
              <a:rPr lang="en-IN" smtClean="0"/>
              <a:t>21</a:t>
            </a:fld>
            <a:endParaRPr lang="en-IN"/>
          </a:p>
        </p:txBody>
      </p:sp>
    </p:spTree>
    <p:extLst>
      <p:ext uri="{BB962C8B-B14F-4D97-AF65-F5344CB8AC3E}">
        <p14:creationId xmlns:p14="http://schemas.microsoft.com/office/powerpoint/2010/main" val="396601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A1BB-DDC8-06EB-FFAD-183C85BE445B}"/>
              </a:ext>
            </a:extLst>
          </p:cNvPr>
          <p:cNvSpPr>
            <a:spLocks noGrp="1"/>
          </p:cNvSpPr>
          <p:nvPr>
            <p:ph type="title"/>
          </p:nvPr>
        </p:nvSpPr>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Types of Estimate -- Analogous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0BC8F75-C269-BC3D-BE44-54230463B0A7}"/>
              </a:ext>
            </a:extLst>
          </p:cNvPr>
          <p:cNvSpPr>
            <a:spLocks noGrp="1"/>
          </p:cNvSpPr>
          <p:nvPr>
            <p:ph idx="1"/>
          </p:nvPr>
        </p:nvSpPr>
        <p:spPr/>
        <p:txBody>
          <a:bodyPr>
            <a:normAutofit fontScale="92500" lnSpcReduction="20000"/>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Similar to parametric estimation, this approach relies on comparing the current project to a past project with similar characteristics.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Analogous estimating is a project management technique used to estimate the duration, cost, or other relevant metrics of a project by drawing comparisons with similar projects that have been completed in the past. It's a top-down approach that relies on historical data and expert judgment to provide a rough estimate for a new project based on the characteristics and outcomes of previous, similar projects.</a:t>
            </a:r>
          </a:p>
          <a:p>
            <a:pPr algn="just">
              <a:lnSpc>
                <a:spcPct val="107000"/>
              </a:lnSpc>
              <a:spcAft>
                <a:spcPts val="800"/>
              </a:spcAft>
            </a:pPr>
            <a:r>
              <a:rPr lang="en-IN" sz="2000" dirty="0">
                <a:latin typeface="Bookman Old Style" panose="02050604050505020204" pitchFamily="18" charset="0"/>
              </a:rPr>
              <a:t>Analogous estimating can be a useful technique when there's limited information available for the new project, especially during the early stages of project planning. However, it's important to note that this method provides only a rough estimate and should be used in conjunction with other estimation techniques for more accurate results. As with any estimation approach, the accuracy of the estimate depends on the quality of the data, the expertise of the individuals involved, and the degree of similarity between the reference project and the project being estimated.</a:t>
            </a:r>
          </a:p>
        </p:txBody>
      </p:sp>
      <p:sp>
        <p:nvSpPr>
          <p:cNvPr id="4" name="Slide Number Placeholder 3">
            <a:extLst>
              <a:ext uri="{FF2B5EF4-FFF2-40B4-BE49-F238E27FC236}">
                <a16:creationId xmlns:a16="http://schemas.microsoft.com/office/drawing/2014/main" id="{1C7D21C1-2A77-6AB4-360B-AA08A903BE34}"/>
              </a:ext>
            </a:extLst>
          </p:cNvPr>
          <p:cNvSpPr>
            <a:spLocks noGrp="1"/>
          </p:cNvSpPr>
          <p:nvPr>
            <p:ph type="sldNum" sz="quarter" idx="12"/>
          </p:nvPr>
        </p:nvSpPr>
        <p:spPr/>
        <p:txBody>
          <a:bodyPr/>
          <a:lstStyle/>
          <a:p>
            <a:fld id="{A88382E9-84CD-4860-BE44-65B40CCDA89C}" type="slidenum">
              <a:rPr lang="en-IN" smtClean="0"/>
              <a:t>22</a:t>
            </a:fld>
            <a:endParaRPr lang="en-IN"/>
          </a:p>
        </p:txBody>
      </p:sp>
    </p:spTree>
    <p:extLst>
      <p:ext uri="{BB962C8B-B14F-4D97-AF65-F5344CB8AC3E}">
        <p14:creationId xmlns:p14="http://schemas.microsoft.com/office/powerpoint/2010/main" val="276810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085D-F054-532E-DF75-47054A3A08F9}"/>
              </a:ext>
            </a:extLst>
          </p:cNvPr>
          <p:cNvSpPr>
            <a:spLocks noGrp="1"/>
          </p:cNvSpPr>
          <p:nvPr>
            <p:ph type="title"/>
          </p:nvPr>
        </p:nvSpPr>
        <p:spPr/>
        <p:txBody>
          <a:bodyPr>
            <a:normAutofit/>
          </a:bodyPr>
          <a:lstStyle/>
          <a:p>
            <a:r>
              <a:rPr lang="en-IN" sz="2800">
                <a:latin typeface="Bookman Old Style" panose="02050604050505020204" pitchFamily="18" charset="0"/>
              </a:rPr>
              <a:t>Process Flow - </a:t>
            </a:r>
            <a:r>
              <a:rPr lang="en-IN" sz="2800">
                <a:effectLst/>
                <a:latin typeface="Bookman Old Style" panose="02050604050505020204" pitchFamily="18" charset="0"/>
                <a:ea typeface="Calibri" panose="020F0502020204030204" pitchFamily="34" charset="0"/>
                <a:cs typeface="Times New Roman" panose="02020603050405020304" pitchFamily="18" charset="0"/>
              </a:rPr>
              <a:t>Analogous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3D5DDD9-1791-E674-8D8E-C918D83B18C0}"/>
              </a:ext>
            </a:extLst>
          </p:cNvPr>
          <p:cNvSpPr>
            <a:spLocks noGrp="1"/>
          </p:cNvSpPr>
          <p:nvPr>
            <p:ph idx="1"/>
          </p:nvPr>
        </p:nvSpPr>
        <p:spPr>
          <a:xfrm>
            <a:off x="838200" y="1253331"/>
            <a:ext cx="10515600" cy="4351338"/>
          </a:xfrm>
        </p:spPr>
        <p:txBody>
          <a:bodyPr>
            <a:noAutofit/>
          </a:bodyPr>
          <a:lstStyle/>
          <a:p>
            <a:pPr algn="just">
              <a:lnSpc>
                <a:spcPct val="107000"/>
              </a:lnSpc>
              <a:spcAft>
                <a:spcPts val="800"/>
              </a:spcAft>
            </a:pPr>
            <a:r>
              <a:rPr lang="en-IN" sz="1600" kern="100">
                <a:effectLst/>
                <a:latin typeface="Bookman Old Style" panose="02050604050505020204" pitchFamily="18" charset="0"/>
                <a:ea typeface="Calibri" panose="020F0502020204030204" pitchFamily="34" charset="0"/>
                <a:cs typeface="Times New Roman" panose="02020603050405020304" pitchFamily="18" charset="0"/>
              </a:rPr>
              <a:t>Identify a Reference Project: The first step is to identify a project that is similar in nature, scope, and complexity to the one you are trying to estimate. This reference project should have historical data available, including information on its duration, cost, resources used, and any other relevant factors.</a:t>
            </a:r>
          </a:p>
          <a:p>
            <a:pPr algn="just">
              <a:lnSpc>
                <a:spcPct val="107000"/>
              </a:lnSpc>
              <a:spcAft>
                <a:spcPts val="800"/>
              </a:spcAft>
            </a:pPr>
            <a:r>
              <a:rPr lang="en-IN" sz="1600" kern="100">
                <a:effectLst/>
                <a:latin typeface="Bookman Old Style" panose="02050604050505020204" pitchFamily="18" charset="0"/>
                <a:ea typeface="Calibri" panose="020F0502020204030204" pitchFamily="34" charset="0"/>
                <a:cs typeface="Times New Roman" panose="02020603050405020304" pitchFamily="18" charset="0"/>
              </a:rPr>
              <a:t>Gather Data: Collect all available data related to the reference project, including project plans, budgets, schedules, and any other documentation. The more detailed and accurate the data, the better your estimate is likely to be.</a:t>
            </a:r>
          </a:p>
          <a:p>
            <a:pPr algn="just">
              <a:lnSpc>
                <a:spcPct val="107000"/>
              </a:lnSpc>
              <a:spcAft>
                <a:spcPts val="800"/>
              </a:spcAft>
            </a:pPr>
            <a:r>
              <a:rPr lang="en-IN" sz="1600" kern="100">
                <a:effectLst/>
                <a:latin typeface="Bookman Old Style" panose="02050604050505020204" pitchFamily="18" charset="0"/>
                <a:ea typeface="Calibri" panose="020F0502020204030204" pitchFamily="34" charset="0"/>
                <a:cs typeface="Times New Roman" panose="02020603050405020304" pitchFamily="18" charset="0"/>
              </a:rPr>
              <a:t>Analyze Similarities and Differences: Compare the reference project to the project you're estimating. Look for similarities in terms of size, scope, objectives, constraints, and other relevant aspects. Identify any differences that might affect the estimate, such as changes in technology, market conditions, or regulatory requirements.</a:t>
            </a:r>
          </a:p>
          <a:p>
            <a:pPr algn="just">
              <a:lnSpc>
                <a:spcPct val="107000"/>
              </a:lnSpc>
              <a:spcAft>
                <a:spcPts val="800"/>
              </a:spcAft>
            </a:pPr>
            <a:r>
              <a:rPr lang="en-IN" sz="1600" kern="100">
                <a:effectLst/>
                <a:latin typeface="Bookman Old Style" panose="02050604050505020204" pitchFamily="18" charset="0"/>
                <a:ea typeface="Calibri" panose="020F0502020204030204" pitchFamily="34" charset="0"/>
                <a:cs typeface="Times New Roman" panose="02020603050405020304" pitchFamily="18" charset="0"/>
              </a:rPr>
              <a:t>Adjustment Factors: Apply adjustment factors to account for the differences between the reference project and the project being estimated. These factors could be based on expert judgment or quantitative analysis. For example, if the new project has stricter regulatory requirements, you might add a percentage to the estimate to reflect the additional effort required for compliance.</a:t>
            </a:r>
          </a:p>
          <a:p>
            <a:pPr algn="just">
              <a:lnSpc>
                <a:spcPct val="107000"/>
              </a:lnSpc>
              <a:spcAft>
                <a:spcPts val="800"/>
              </a:spcAft>
            </a:pPr>
            <a:r>
              <a:rPr lang="en-IN" sz="1600" kern="100">
                <a:effectLst/>
                <a:latin typeface="Bookman Old Style" panose="02050604050505020204" pitchFamily="18" charset="0"/>
                <a:ea typeface="Calibri" panose="020F0502020204030204" pitchFamily="34" charset="0"/>
                <a:cs typeface="Times New Roman" panose="02020603050405020304" pitchFamily="18" charset="0"/>
              </a:rPr>
              <a:t>Calculate Estimate: Based on the adjustments made, calculate the estimated duration, cost, or other metrics for the new project. The estimate is derived from the historical data of the reference project, adjusted by the identified factors.</a:t>
            </a:r>
          </a:p>
          <a:p>
            <a:pPr algn="just"/>
            <a:endParaRPr lang="en-IN"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D380DE3-90ED-ABF6-56FE-5223D317A94B}"/>
              </a:ext>
            </a:extLst>
          </p:cNvPr>
          <p:cNvSpPr>
            <a:spLocks noGrp="1"/>
          </p:cNvSpPr>
          <p:nvPr>
            <p:ph type="sldNum" sz="quarter" idx="12"/>
          </p:nvPr>
        </p:nvSpPr>
        <p:spPr/>
        <p:txBody>
          <a:bodyPr/>
          <a:lstStyle/>
          <a:p>
            <a:fld id="{A88382E9-84CD-4860-BE44-65B40CCDA89C}" type="slidenum">
              <a:rPr lang="en-IN" smtClean="0"/>
              <a:t>23</a:t>
            </a:fld>
            <a:endParaRPr lang="en-IN"/>
          </a:p>
        </p:txBody>
      </p:sp>
    </p:spTree>
    <p:extLst>
      <p:ext uri="{BB962C8B-B14F-4D97-AF65-F5344CB8AC3E}">
        <p14:creationId xmlns:p14="http://schemas.microsoft.com/office/powerpoint/2010/main" val="399555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A9E7-93EB-07BD-40F7-254078C87F16}"/>
              </a:ext>
            </a:extLst>
          </p:cNvPr>
          <p:cNvSpPr>
            <a:spLocks noGrp="1"/>
          </p:cNvSpPr>
          <p:nvPr>
            <p:ph type="title"/>
          </p:nvPr>
        </p:nvSpPr>
        <p:spPr>
          <a:xfrm>
            <a:off x="838200" y="0"/>
            <a:ext cx="10515600" cy="1325563"/>
          </a:xfrm>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Example - Analogous Estimate</a:t>
            </a:r>
            <a:endParaRPr lang="en-IN" sz="2800" dirty="0"/>
          </a:p>
        </p:txBody>
      </p:sp>
      <p:sp>
        <p:nvSpPr>
          <p:cNvPr id="3" name="Content Placeholder 2">
            <a:extLst>
              <a:ext uri="{FF2B5EF4-FFF2-40B4-BE49-F238E27FC236}">
                <a16:creationId xmlns:a16="http://schemas.microsoft.com/office/drawing/2014/main" id="{C4665C5A-10C8-DEA2-E845-0D13D4254282}"/>
              </a:ext>
            </a:extLst>
          </p:cNvPr>
          <p:cNvSpPr>
            <a:spLocks noGrp="1"/>
          </p:cNvSpPr>
          <p:nvPr>
            <p:ph idx="1"/>
          </p:nvPr>
        </p:nvSpPr>
        <p:spPr>
          <a:xfrm>
            <a:off x="838200" y="922590"/>
            <a:ext cx="10515600" cy="4351338"/>
          </a:xfrm>
        </p:spPr>
        <p:txBody>
          <a:bodyPr>
            <a:no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Suppose you are tasked with estimating the effort (in person-hours) required for a new software development project that involves building a content management system (CMS) similar to one you've previously worked on. The previous CMS project had the following characteristics: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Project Size: 10,000 lines of code</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Effort Required: 1,000 person-hours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Development Time: 3 months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Now, you have a new project to estimate, which involves building a similar CMS with the following characteristics: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Project Size: 15,000 lines of code (larger than the previous project)</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Unknown Effort</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Desired Development Time: 4 months</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3D470ACD-1A43-851A-7D27-92DE825D8650}"/>
              </a:ext>
            </a:extLst>
          </p:cNvPr>
          <p:cNvSpPr>
            <a:spLocks noGrp="1"/>
          </p:cNvSpPr>
          <p:nvPr>
            <p:ph type="sldNum" sz="quarter" idx="12"/>
          </p:nvPr>
        </p:nvSpPr>
        <p:spPr/>
        <p:txBody>
          <a:bodyPr/>
          <a:lstStyle/>
          <a:p>
            <a:fld id="{A88382E9-84CD-4860-BE44-65B40CCDA89C}" type="slidenum">
              <a:rPr lang="en-IN" smtClean="0"/>
              <a:t>24</a:t>
            </a:fld>
            <a:endParaRPr lang="en-IN"/>
          </a:p>
        </p:txBody>
      </p:sp>
    </p:spTree>
    <p:extLst>
      <p:ext uri="{BB962C8B-B14F-4D97-AF65-F5344CB8AC3E}">
        <p14:creationId xmlns:p14="http://schemas.microsoft.com/office/powerpoint/2010/main" val="669942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E64D-0CBA-0ED7-A152-B2DE27804DB9}"/>
              </a:ext>
            </a:extLst>
          </p:cNvPr>
          <p:cNvSpPr>
            <a:spLocks noGrp="1"/>
          </p:cNvSpPr>
          <p:nvPr>
            <p:ph type="title"/>
          </p:nvPr>
        </p:nvSpPr>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E010B71C-6DCE-C1A6-7350-1184D240DF62}"/>
              </a:ext>
            </a:extLst>
          </p:cNvPr>
          <p:cNvSpPr>
            <a:spLocks noGrp="1"/>
          </p:cNvSpPr>
          <p:nvPr>
            <p:ph idx="1"/>
          </p:nvPr>
        </p:nvSpPr>
        <p:spPr>
          <a:xfrm>
            <a:off x="838200" y="1339242"/>
            <a:ext cx="10515600" cy="4351338"/>
          </a:xfrm>
        </p:spPr>
        <p:txBody>
          <a:bodyPr>
            <a:normAutofit fontScale="77500" lnSpcReduction="20000"/>
          </a:bodyPr>
          <a:lstStyle/>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Using the analogous estimating technique, you can estimate the effort required for the new project based on the historical data from the previous project. The basic formula for analogous estimating is:</a:t>
            </a:r>
          </a:p>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Estimated Effort = (Previous Effort) x (New Size) / (Previous Size)</a:t>
            </a:r>
          </a:p>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Plugging in the values from our example:</a:t>
            </a:r>
          </a:p>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Estimated Effort = (1,000 person-hours) x (15,000 lines) / (10,000 lines)</a:t>
            </a:r>
          </a:p>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Estimated Effort = 1,500 person-hours</a:t>
            </a:r>
          </a:p>
          <a:p>
            <a:pPr algn="just">
              <a:lnSpc>
                <a:spcPct val="107000"/>
              </a:lnSpc>
              <a:spcAft>
                <a:spcPts val="800"/>
              </a:spcAft>
            </a:pPr>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So, based on the historical data from the previous project, you estimate that the new project would require approximately 1,500 person-hours of effort to complete.</a:t>
            </a:r>
          </a:p>
          <a:p>
            <a:pPr algn="just"/>
            <a:endParaRPr lang="en-IN" dirty="0"/>
          </a:p>
        </p:txBody>
      </p:sp>
      <p:sp>
        <p:nvSpPr>
          <p:cNvPr id="4" name="Slide Number Placeholder 3">
            <a:extLst>
              <a:ext uri="{FF2B5EF4-FFF2-40B4-BE49-F238E27FC236}">
                <a16:creationId xmlns:a16="http://schemas.microsoft.com/office/drawing/2014/main" id="{3181C203-04A8-7C2A-125F-AB6EA71B7686}"/>
              </a:ext>
            </a:extLst>
          </p:cNvPr>
          <p:cNvSpPr>
            <a:spLocks noGrp="1"/>
          </p:cNvSpPr>
          <p:nvPr>
            <p:ph type="sldNum" sz="quarter" idx="12"/>
          </p:nvPr>
        </p:nvSpPr>
        <p:spPr/>
        <p:txBody>
          <a:bodyPr/>
          <a:lstStyle/>
          <a:p>
            <a:fld id="{A88382E9-84CD-4860-BE44-65B40CCDA89C}" type="slidenum">
              <a:rPr lang="en-IN" smtClean="0"/>
              <a:t>25</a:t>
            </a:fld>
            <a:endParaRPr lang="en-IN"/>
          </a:p>
        </p:txBody>
      </p:sp>
    </p:spTree>
    <p:extLst>
      <p:ext uri="{BB962C8B-B14F-4D97-AF65-F5344CB8AC3E}">
        <p14:creationId xmlns:p14="http://schemas.microsoft.com/office/powerpoint/2010/main" val="8647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D9CD-75F9-1098-BC69-CF62EF646489}"/>
              </a:ext>
            </a:extLst>
          </p:cNvPr>
          <p:cNvSpPr>
            <a:spLocks noGrp="1"/>
          </p:cNvSpPr>
          <p:nvPr>
            <p:ph type="title"/>
          </p:nvPr>
        </p:nvSpPr>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768833E3-EF14-7A96-97F7-6D38E0622014}"/>
              </a:ext>
            </a:extLst>
          </p:cNvPr>
          <p:cNvSpPr>
            <a:spLocks noGrp="1"/>
          </p:cNvSpPr>
          <p:nvPr>
            <p:ph idx="1"/>
          </p:nvPr>
        </p:nvSpPr>
        <p:spPr/>
        <p:txBody>
          <a:bodyPr>
            <a:normAutofit/>
          </a:bodyPr>
          <a:lstStyle/>
          <a:p>
            <a:pPr marL="0" indent="0" algn="jus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It's important to note that analogous estimating provides a rough estimate based on similarities between projects. The accuracy of the estimate can vary depending on the degree of similarity between the projects, changes in technology, team experience, and other factors.</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BDD4FDE0-78AA-A928-0DFD-F38C1D2594F4}"/>
              </a:ext>
            </a:extLst>
          </p:cNvPr>
          <p:cNvSpPr>
            <a:spLocks noGrp="1"/>
          </p:cNvSpPr>
          <p:nvPr>
            <p:ph type="sldNum" sz="quarter" idx="12"/>
          </p:nvPr>
        </p:nvSpPr>
        <p:spPr/>
        <p:txBody>
          <a:bodyPr/>
          <a:lstStyle/>
          <a:p>
            <a:fld id="{A88382E9-84CD-4860-BE44-65B40CCDA89C}" type="slidenum">
              <a:rPr lang="en-IN" smtClean="0"/>
              <a:t>26</a:t>
            </a:fld>
            <a:endParaRPr lang="en-IN"/>
          </a:p>
        </p:txBody>
      </p:sp>
    </p:spTree>
    <p:extLst>
      <p:ext uri="{BB962C8B-B14F-4D97-AF65-F5344CB8AC3E}">
        <p14:creationId xmlns:p14="http://schemas.microsoft.com/office/powerpoint/2010/main" val="264455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F5AF-3BF1-2555-6628-1DA3FB17E076}"/>
              </a:ext>
            </a:extLst>
          </p:cNvPr>
          <p:cNvSpPr>
            <a:spLocks noGrp="1"/>
          </p:cNvSpPr>
          <p:nvPr>
            <p:ph type="title"/>
          </p:nvPr>
        </p:nvSpPr>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Types of Estimate -- Bottom-Up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95DA8EF8-F685-67A9-E83F-C32660C46ADD}"/>
              </a:ext>
            </a:extLst>
          </p:cNvPr>
          <p:cNvSpPr>
            <a:spLocks noGrp="1"/>
          </p:cNvSpPr>
          <p:nvPr>
            <p:ph idx="1"/>
          </p:nvPr>
        </p:nvSpPr>
        <p:spPr>
          <a:xfrm>
            <a:off x="760378" y="1407336"/>
            <a:ext cx="10515600" cy="4351338"/>
          </a:xfrm>
        </p:spPr>
        <p:txBody>
          <a:bodyPr>
            <a:normAutofit fontScale="92500" lnSpcReduction="10000"/>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This estimate involves breaking down a project into smaller components, estimating each component individually, and then aggregating the estimates to get a total estimate.</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Bottom-Up Estimate is a project estimation technique commonly used in software engineering and project management. It involves breaking down a project into smaller, more manageable components or tasks and estimating the effort and resources required for each individual task. These individual estimates are then aggregated to provide an overall estimate for the entire project.</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Keep in mind that while Bottom-Up Estimation offers increased accuracy, it can also be more time-consuming compared to other estimation techniques. It's important to strike a balance between the level of detail and the time available for estimation. Additionally, regular review and adjustment of estimates as the project progresses are essential for maintaining accuracy.</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0D08A42C-E2BE-D57C-9577-A8195B5A6AAA}"/>
              </a:ext>
            </a:extLst>
          </p:cNvPr>
          <p:cNvSpPr>
            <a:spLocks noGrp="1"/>
          </p:cNvSpPr>
          <p:nvPr>
            <p:ph type="sldNum" sz="quarter" idx="12"/>
          </p:nvPr>
        </p:nvSpPr>
        <p:spPr/>
        <p:txBody>
          <a:bodyPr/>
          <a:lstStyle/>
          <a:p>
            <a:fld id="{A88382E9-84CD-4860-BE44-65B40CCDA89C}" type="slidenum">
              <a:rPr lang="en-IN" smtClean="0"/>
              <a:t>27</a:t>
            </a:fld>
            <a:endParaRPr lang="en-IN"/>
          </a:p>
        </p:txBody>
      </p:sp>
    </p:spTree>
    <p:extLst>
      <p:ext uri="{BB962C8B-B14F-4D97-AF65-F5344CB8AC3E}">
        <p14:creationId xmlns:p14="http://schemas.microsoft.com/office/powerpoint/2010/main" val="1247931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E582-8F61-5743-9A19-96702D32370B}"/>
              </a:ext>
            </a:extLst>
          </p:cNvPr>
          <p:cNvSpPr>
            <a:spLocks noGrp="1"/>
          </p:cNvSpPr>
          <p:nvPr>
            <p:ph type="title"/>
          </p:nvPr>
        </p:nvSpPr>
        <p:spPr>
          <a:xfrm>
            <a:off x="838200" y="-72232"/>
            <a:ext cx="10515600" cy="1325563"/>
          </a:xfrm>
        </p:spPr>
        <p:txBody>
          <a:bodyPr>
            <a:normAutofit/>
          </a:bodyPr>
          <a:lstStyle/>
          <a:p>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Here's how the Bottom-Up Estimate process typically works</a:t>
            </a:r>
            <a:endParaRPr lang="en-IN" sz="20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C0085DA-6845-7EBA-87E5-150D54A9E277}"/>
              </a:ext>
            </a:extLst>
          </p:cNvPr>
          <p:cNvSpPr>
            <a:spLocks noGrp="1"/>
          </p:cNvSpPr>
          <p:nvPr>
            <p:ph idx="1"/>
          </p:nvPr>
        </p:nvSpPr>
        <p:spPr>
          <a:xfrm>
            <a:off x="838200" y="854497"/>
            <a:ext cx="10515600" cy="4351338"/>
          </a:xfrm>
        </p:spPr>
        <p:txBody>
          <a:bodyPr>
            <a:noAutofit/>
          </a:bodyPr>
          <a:lstStyle/>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Task Identification: Identify and list all the tasks or components required to complete the project. These tasks should be as granular as possible, breaking down the project into smaller units of work.</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Task Estimation: Estimate the effort, time, and resources required for each individual task. This estimation can be done using various techniques such as expert judgment, historical data analysis, or analogy with similar past projects.</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Aggregation: Once you have estimated all the individual tasks, sum up the estimates to calculate the total effort, time, and resources required for the entire project. This gives you a more accurate estimate because it takes into account the specifics of each task.</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Contingency: It's advisable to include a contingency buffer in the estimate to account for uncertainties, risks, and unexpected events that might arise during the project. This helps to ensure that the estimate remains realistic even if things don't go exactly as planned.</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Validation: Review and validate the estimates with relevant stakeholders, including team members, project managers, and clients. This step helps to identify any discrepancies or potential issues early on.</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Documentation: Document the estimation process, including the breakdown of tasks, individual estimates, assumptions, and the contingency buffer. This documentation serves as a reference point throughout the project and helps in tracking progress.</a:t>
            </a:r>
          </a:p>
          <a:p>
            <a:pPr algn="just"/>
            <a:endParaRPr lang="en-IN"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8299299-7610-638E-71B3-10C342A29E20}"/>
              </a:ext>
            </a:extLst>
          </p:cNvPr>
          <p:cNvSpPr>
            <a:spLocks noGrp="1"/>
          </p:cNvSpPr>
          <p:nvPr>
            <p:ph type="sldNum" sz="quarter" idx="12"/>
          </p:nvPr>
        </p:nvSpPr>
        <p:spPr/>
        <p:txBody>
          <a:bodyPr/>
          <a:lstStyle/>
          <a:p>
            <a:fld id="{A88382E9-84CD-4860-BE44-65B40CCDA89C}" type="slidenum">
              <a:rPr lang="en-IN" smtClean="0"/>
              <a:t>28</a:t>
            </a:fld>
            <a:endParaRPr lang="en-IN"/>
          </a:p>
        </p:txBody>
      </p:sp>
    </p:spTree>
    <p:extLst>
      <p:ext uri="{BB962C8B-B14F-4D97-AF65-F5344CB8AC3E}">
        <p14:creationId xmlns:p14="http://schemas.microsoft.com/office/powerpoint/2010/main" val="28183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A97A-C9A6-B0DB-0D4F-DC190EB9A042}"/>
              </a:ext>
            </a:extLst>
          </p:cNvPr>
          <p:cNvSpPr>
            <a:spLocks noGrp="1"/>
          </p:cNvSpPr>
          <p:nvPr>
            <p:ph type="title"/>
          </p:nvPr>
        </p:nvSpPr>
        <p:spPr/>
        <p:txBody>
          <a:bodyPr>
            <a:normAutofit/>
          </a:bodyPr>
          <a:lstStyle/>
          <a:p>
            <a:r>
              <a:rPr lang="en-IN" sz="2800" dirty="0">
                <a:latin typeface="Bookman Old Style" panose="02050604050505020204" pitchFamily="18" charset="0"/>
              </a:rPr>
              <a:t>Example - </a:t>
            </a:r>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Bottom-Up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4D2D97EC-3C3D-9431-0C38-5A5F3FBF31CD}"/>
              </a:ext>
            </a:extLst>
          </p:cNvPr>
          <p:cNvSpPr>
            <a:spLocks noGrp="1"/>
          </p:cNvSpPr>
          <p:nvPr>
            <p:ph idx="1"/>
          </p:nvPr>
        </p:nvSpPr>
        <p:spPr>
          <a:xfrm>
            <a:off x="838200" y="1253331"/>
            <a:ext cx="10515600" cy="4351338"/>
          </a:xfrm>
        </p:spPr>
        <p:txBody>
          <a:bodyPr>
            <a:noAutofit/>
          </a:bodyPr>
          <a:lstStyle/>
          <a:p>
            <a:pPr marL="0" indent="0" algn="just">
              <a:buNone/>
            </a:pPr>
            <a:r>
              <a:rPr lang="en-IN" sz="1600" kern="100" dirty="0">
                <a:latin typeface="Bookman Old Style" panose="02050604050505020204" pitchFamily="18" charset="0"/>
                <a:ea typeface="Calibri" panose="020F0502020204030204" pitchFamily="34" charset="0"/>
                <a:cs typeface="Times New Roman" panose="02020603050405020304" pitchFamily="18" charset="0"/>
              </a:rPr>
              <a:t>C</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onsider a hypothetical software engineering project: building a content management system (CMS) for a small business. </a:t>
            </a:r>
            <a:r>
              <a:rPr lang="en-IN" sz="1600" kern="100" dirty="0">
                <a:latin typeface="Bookman Old Style" panose="02050604050505020204" pitchFamily="18" charset="0"/>
                <a:ea typeface="Calibri" panose="020F0502020204030204" pitchFamily="34" charset="0"/>
                <a:cs typeface="Times New Roman" panose="02020603050405020304" pitchFamily="18" charset="0"/>
              </a:rPr>
              <a:t>The project will be </a:t>
            </a: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break down using a bottom-up estimation approach.</a:t>
            </a:r>
          </a:p>
          <a:p>
            <a:pPr marL="0" indent="0" algn="just">
              <a:lnSpc>
                <a:spcPct val="107000"/>
              </a:lnSpc>
              <a:spcAft>
                <a:spcPts val="800"/>
              </a:spcAft>
              <a:buNone/>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Step 1: Identify Tasks</a:t>
            </a:r>
          </a:p>
          <a:p>
            <a:pPr marL="0" indent="0" algn="just">
              <a:lnSpc>
                <a:spcPct val="107000"/>
              </a:lnSpc>
              <a:spcAft>
                <a:spcPts val="800"/>
              </a:spcAft>
              <a:buNone/>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First, we need to identify the tasks required to complete the project. These tasks might include:</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Requirements gathering and analysis</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Database design</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User interface design</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Backend development</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Frontend development</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Testing and quality assurance</a:t>
            </a:r>
          </a:p>
          <a:p>
            <a:pPr algn="just">
              <a:lnSpc>
                <a:spcPct val="107000"/>
              </a:lnSpc>
              <a:spcAft>
                <a:spcPts val="800"/>
              </a:spcAft>
            </a:pPr>
            <a:r>
              <a:rPr lang="en-IN" sz="1600" kern="100" dirty="0">
                <a:effectLst/>
                <a:latin typeface="Bookman Old Style" panose="02050604050505020204" pitchFamily="18" charset="0"/>
                <a:ea typeface="Calibri" panose="020F0502020204030204" pitchFamily="34" charset="0"/>
                <a:cs typeface="Times New Roman" panose="02020603050405020304" pitchFamily="18" charset="0"/>
              </a:rPr>
              <a:t>Deployment and launch</a:t>
            </a:r>
          </a:p>
          <a:p>
            <a:pPr marL="0" indent="0" algn="just">
              <a:buNone/>
            </a:pPr>
            <a:endParaRPr lang="en-IN" sz="16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16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A245BAE4-89BD-38F4-1ADB-F48BFF63799C}"/>
              </a:ext>
            </a:extLst>
          </p:cNvPr>
          <p:cNvSpPr>
            <a:spLocks noGrp="1"/>
          </p:cNvSpPr>
          <p:nvPr>
            <p:ph type="sldNum" sz="quarter" idx="12"/>
          </p:nvPr>
        </p:nvSpPr>
        <p:spPr/>
        <p:txBody>
          <a:bodyPr/>
          <a:lstStyle/>
          <a:p>
            <a:fld id="{A88382E9-84CD-4860-BE44-65B40CCDA89C}" type="slidenum">
              <a:rPr lang="en-IN" smtClean="0"/>
              <a:t>29</a:t>
            </a:fld>
            <a:endParaRPr lang="en-IN"/>
          </a:p>
        </p:txBody>
      </p:sp>
    </p:spTree>
    <p:extLst>
      <p:ext uri="{BB962C8B-B14F-4D97-AF65-F5344CB8AC3E}">
        <p14:creationId xmlns:p14="http://schemas.microsoft.com/office/powerpoint/2010/main" val="18676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C09B-7B8B-BEB7-898A-AD06817E93D6}"/>
              </a:ext>
            </a:extLst>
          </p:cNvPr>
          <p:cNvSpPr>
            <a:spLocks noGrp="1"/>
          </p:cNvSpPr>
          <p:nvPr>
            <p:ph type="title"/>
          </p:nvPr>
        </p:nvSpPr>
        <p:spPr/>
        <p:txBody>
          <a:bodyPr>
            <a:normAutofit fontScale="90000"/>
          </a:bodyPr>
          <a:lstStyle/>
          <a:p>
            <a:r>
              <a:rPr lang="en-IN" sz="3100" dirty="0">
                <a:effectLst/>
                <a:latin typeface="Bookman Old Style" panose="02050604050505020204" pitchFamily="18" charset="0"/>
                <a:ea typeface="Calibri" panose="020F0502020204030204" pitchFamily="34" charset="0"/>
                <a:cs typeface="Times New Roman" panose="02020603050405020304" pitchFamily="18" charset="0"/>
              </a:rPr>
              <a:t>Types of Estimate -- Rough Order of Magnitude (ROM) Estimate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A4120A-56E7-3837-9C60-A2F3B77F0650}"/>
              </a:ext>
            </a:extLst>
          </p:cNvPr>
          <p:cNvSpPr>
            <a:spLocks noGrp="1"/>
          </p:cNvSpPr>
          <p:nvPr>
            <p:ph idx="1"/>
          </p:nvPr>
        </p:nvSpPr>
        <p:spPr/>
        <p:txBody>
          <a:bodyPr>
            <a:norm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Rough Order of Magnitude (ROM) Estimate: Also known as a ballpark estimate, this is a very high-level estimate made early in the project planning phase. It provides a rough idea of the cost or effort involved, often with a wide range of uncertainty.</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Rough Order of Magnitude (ROM) estimate is a preliminary and approximate assessment of the cost, time, or resources required for a project, task, or </a:t>
            </a:r>
            <a:r>
              <a:rPr lang="en-IN" sz="2000" kern="100" dirty="0" err="1">
                <a:effectLst/>
                <a:latin typeface="Bookman Old Style" panose="02050604050505020204" pitchFamily="18" charset="0"/>
                <a:ea typeface="Calibri" panose="020F0502020204030204" pitchFamily="34" charset="0"/>
                <a:cs typeface="Times New Roman" panose="02020603050405020304" pitchFamily="18" charset="0"/>
              </a:rPr>
              <a:t>endeavor</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 It is intended to provide a general sense of the magnitude of these factors without going into detailed analysis or calculations. ROM estimates are typically used in the early stages of project planning when there is limited information available and when more accurate estimates would be impractical or premature.</a:t>
            </a:r>
          </a:p>
          <a:p>
            <a:pPr marL="0" indent="0">
              <a:buNone/>
            </a:pPr>
            <a:endParaRPr lang="en-IN" dirty="0"/>
          </a:p>
        </p:txBody>
      </p:sp>
      <p:sp>
        <p:nvSpPr>
          <p:cNvPr id="4" name="Slide Number Placeholder 3">
            <a:extLst>
              <a:ext uri="{FF2B5EF4-FFF2-40B4-BE49-F238E27FC236}">
                <a16:creationId xmlns:a16="http://schemas.microsoft.com/office/drawing/2014/main" id="{E9C627E2-F0DB-DFC3-C37D-99A81ACFBF45}"/>
              </a:ext>
            </a:extLst>
          </p:cNvPr>
          <p:cNvSpPr>
            <a:spLocks noGrp="1"/>
          </p:cNvSpPr>
          <p:nvPr>
            <p:ph type="sldNum" sz="quarter" idx="12"/>
          </p:nvPr>
        </p:nvSpPr>
        <p:spPr/>
        <p:txBody>
          <a:bodyPr/>
          <a:lstStyle/>
          <a:p>
            <a:fld id="{A88382E9-84CD-4860-BE44-65B40CCDA89C}" type="slidenum">
              <a:rPr lang="en-IN" smtClean="0"/>
              <a:t>3</a:t>
            </a:fld>
            <a:endParaRPr lang="en-IN"/>
          </a:p>
        </p:txBody>
      </p:sp>
    </p:spTree>
    <p:extLst>
      <p:ext uri="{BB962C8B-B14F-4D97-AF65-F5344CB8AC3E}">
        <p14:creationId xmlns:p14="http://schemas.microsoft.com/office/powerpoint/2010/main" val="10523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71DF-36D9-3B6B-DF66-40FBAEBA9AAB}"/>
              </a:ext>
            </a:extLst>
          </p:cNvPr>
          <p:cNvSpPr>
            <a:spLocks noGrp="1"/>
          </p:cNvSpPr>
          <p:nvPr>
            <p:ph type="title"/>
          </p:nvPr>
        </p:nvSpPr>
        <p:spPr>
          <a:xfrm>
            <a:off x="838200" y="-72232"/>
            <a:ext cx="10515600" cy="1325563"/>
          </a:xfrm>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BB114725-205F-C196-B67A-296B0C0C527A}"/>
              </a:ext>
            </a:extLst>
          </p:cNvPr>
          <p:cNvSpPr>
            <a:spLocks noGrp="1"/>
          </p:cNvSpPr>
          <p:nvPr>
            <p:ph idx="1"/>
          </p:nvPr>
        </p:nvSpPr>
        <p:spPr>
          <a:xfrm>
            <a:off x="838200" y="873952"/>
            <a:ext cx="10515600" cy="4351338"/>
          </a:xfrm>
        </p:spPr>
        <p:txBody>
          <a:bodyPr>
            <a:noAutofit/>
          </a:bodyPr>
          <a:lstStyle/>
          <a:p>
            <a:pPr marL="0" indent="0">
              <a:lnSpc>
                <a:spcPct val="107000"/>
              </a:lnSpc>
              <a:spcAft>
                <a:spcPts val="800"/>
              </a:spcAf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Step 2: Estimate Task Efforts</a:t>
            </a:r>
          </a:p>
          <a:p>
            <a:pPr marL="0" indent="0">
              <a:lnSpc>
                <a:spcPct val="107000"/>
              </a:lnSpc>
              <a:spcAft>
                <a:spcPts val="800"/>
              </a:spcAf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Next, we estimate the effort required for each task. Let's consider the "Backend development" task as an example. The backend development task can be further broken down into sub-tasks: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Setup project environment</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Design and implement database schema</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Develop API endpoints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Implement user authentication</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Implement data storage and retrieval logic</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Error handling and validation</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Documentation</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For simplicity, let's assume we are estimating in hours and each sub-task takes a certain number of hours to complete.</a:t>
            </a:r>
          </a:p>
          <a:p>
            <a:endParaRPr lang="en-IN" sz="18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97B9E0A-5D30-CE95-4340-234524D89B2F}"/>
              </a:ext>
            </a:extLst>
          </p:cNvPr>
          <p:cNvSpPr>
            <a:spLocks noGrp="1"/>
          </p:cNvSpPr>
          <p:nvPr>
            <p:ph type="sldNum" sz="quarter" idx="12"/>
          </p:nvPr>
        </p:nvSpPr>
        <p:spPr/>
        <p:txBody>
          <a:bodyPr/>
          <a:lstStyle/>
          <a:p>
            <a:fld id="{A88382E9-84CD-4860-BE44-65B40CCDA89C}" type="slidenum">
              <a:rPr lang="en-IN" smtClean="0"/>
              <a:t>30</a:t>
            </a:fld>
            <a:endParaRPr lang="en-IN"/>
          </a:p>
        </p:txBody>
      </p:sp>
    </p:spTree>
    <p:extLst>
      <p:ext uri="{BB962C8B-B14F-4D97-AF65-F5344CB8AC3E}">
        <p14:creationId xmlns:p14="http://schemas.microsoft.com/office/powerpoint/2010/main" val="2010693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7F16-EB20-42DA-7D4B-0BEAB8035A1A}"/>
              </a:ext>
            </a:extLst>
          </p:cNvPr>
          <p:cNvSpPr>
            <a:spLocks noGrp="1"/>
          </p:cNvSpPr>
          <p:nvPr>
            <p:ph type="title"/>
          </p:nvPr>
        </p:nvSpPr>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302C9045-6321-7580-8DDF-649CE1262DA9}"/>
              </a:ext>
            </a:extLst>
          </p:cNvPr>
          <p:cNvSpPr>
            <a:spLocks noGrp="1"/>
          </p:cNvSpPr>
          <p:nvPr>
            <p:ph idx="1"/>
          </p:nvPr>
        </p:nvSpPr>
        <p:spPr/>
        <p:txBody>
          <a:bodyPr/>
          <a:lstStyle/>
          <a:p>
            <a:pPr marL="0" indent="0" algn="just">
              <a:lnSpc>
                <a:spcPct val="107000"/>
              </a:lnSpc>
              <a:spcAft>
                <a:spcPts val="800"/>
              </a:spcAft>
              <a:buNone/>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Step 3: Summing Up Efforts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Now we sum up the estimated efforts for all sub-tasks to get the total effort for the "Backend development" task. Let's say the total effort for the backend development task is 300 hours.</a:t>
            </a:r>
          </a:p>
          <a:p>
            <a:pPr algn="just">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Similarly, we estimate efforts for all the other tasks, such as frontend development, testing, and deployment.</a:t>
            </a:r>
          </a:p>
          <a:p>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4C74D500-14AD-4566-C0DB-940DA08251F7}"/>
              </a:ext>
            </a:extLst>
          </p:cNvPr>
          <p:cNvSpPr>
            <a:spLocks noGrp="1"/>
          </p:cNvSpPr>
          <p:nvPr>
            <p:ph type="sldNum" sz="quarter" idx="12"/>
          </p:nvPr>
        </p:nvSpPr>
        <p:spPr/>
        <p:txBody>
          <a:bodyPr/>
          <a:lstStyle/>
          <a:p>
            <a:fld id="{A88382E9-84CD-4860-BE44-65B40CCDA89C}" type="slidenum">
              <a:rPr lang="en-IN" smtClean="0"/>
              <a:t>31</a:t>
            </a:fld>
            <a:endParaRPr lang="en-IN"/>
          </a:p>
        </p:txBody>
      </p:sp>
    </p:spTree>
    <p:extLst>
      <p:ext uri="{BB962C8B-B14F-4D97-AF65-F5344CB8AC3E}">
        <p14:creationId xmlns:p14="http://schemas.microsoft.com/office/powerpoint/2010/main" val="21619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CD72-C5DF-778E-15CE-AC7D6147F1D9}"/>
              </a:ext>
            </a:extLst>
          </p:cNvPr>
          <p:cNvSpPr>
            <a:spLocks noGrp="1"/>
          </p:cNvSpPr>
          <p:nvPr>
            <p:ph type="title"/>
          </p:nvPr>
        </p:nvSpPr>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A529DBAE-FCCD-57B4-EDB3-B07E64A676D7}"/>
              </a:ext>
            </a:extLst>
          </p:cNvPr>
          <p:cNvSpPr>
            <a:spLocks noGrp="1"/>
          </p:cNvSpPr>
          <p:nvPr>
            <p:ph idx="1"/>
          </p:nvPr>
        </p:nvSpPr>
        <p:spPr>
          <a:xfrm>
            <a:off x="838200" y="1253331"/>
            <a:ext cx="10515600" cy="4943188"/>
          </a:xfrm>
        </p:spPr>
        <p:txBody>
          <a:bodyPr>
            <a:normAutofit fontScale="92500" lnSpcReduction="20000"/>
          </a:bodyPr>
          <a:lstStyle/>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Step 4: Summing Up All Tasks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Finally, we sum up the efforts of all the tasks to get the overall effort for the entire project. Let's assume the total efforts for all tasks are as follows: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Requirements: 40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Database design: 20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User interface design: 30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Backend development: 300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Frontend development: 250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Testing and QA: 80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Deployment and launch: 20 hours</a:t>
            </a:r>
          </a:p>
          <a:p>
            <a:pPr>
              <a:lnSpc>
                <a:spcPct val="107000"/>
              </a:lnSpc>
              <a:spcAft>
                <a:spcPts val="800"/>
              </a:spcAf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The total effort for the project would be 740 hours.</a:t>
            </a:r>
          </a:p>
          <a:p>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AF367F5-6EE1-64AC-1354-88CA905D3110}"/>
              </a:ext>
            </a:extLst>
          </p:cNvPr>
          <p:cNvSpPr>
            <a:spLocks noGrp="1"/>
          </p:cNvSpPr>
          <p:nvPr>
            <p:ph type="sldNum" sz="quarter" idx="12"/>
          </p:nvPr>
        </p:nvSpPr>
        <p:spPr/>
        <p:txBody>
          <a:bodyPr/>
          <a:lstStyle/>
          <a:p>
            <a:fld id="{A88382E9-84CD-4860-BE44-65B40CCDA89C}" type="slidenum">
              <a:rPr lang="en-IN" smtClean="0"/>
              <a:t>32</a:t>
            </a:fld>
            <a:endParaRPr lang="en-IN"/>
          </a:p>
        </p:txBody>
      </p:sp>
    </p:spTree>
    <p:extLst>
      <p:ext uri="{BB962C8B-B14F-4D97-AF65-F5344CB8AC3E}">
        <p14:creationId xmlns:p14="http://schemas.microsoft.com/office/powerpoint/2010/main" val="210450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FD9A-AD1B-F63A-FFFA-0F51D55D1F5B}"/>
              </a:ext>
            </a:extLst>
          </p:cNvPr>
          <p:cNvSpPr>
            <a:spLocks noGrp="1"/>
          </p:cNvSpPr>
          <p:nvPr>
            <p:ph type="title"/>
          </p:nvPr>
        </p:nvSpPr>
        <p:spPr/>
        <p:txBody>
          <a:bodyPr>
            <a:normAutofit/>
          </a:bodyPr>
          <a:lstStyle/>
          <a:p>
            <a:r>
              <a:rPr lang="en-IN" sz="2800"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8016461D-5330-A2C5-3964-A212C0A6D3F5}"/>
              </a:ext>
            </a:extLst>
          </p:cNvPr>
          <p:cNvSpPr>
            <a:spLocks noGrp="1"/>
          </p:cNvSpPr>
          <p:nvPr>
            <p:ph idx="1"/>
          </p:nvPr>
        </p:nvSpPr>
        <p:spPr>
          <a:xfrm>
            <a:off x="838200" y="1455974"/>
            <a:ext cx="10515600" cy="4351338"/>
          </a:xfrm>
        </p:spPr>
        <p:txBody>
          <a:bodyPr>
            <a:noAutofit/>
          </a:bodyPr>
          <a:lstStyle/>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Step 5: Contingency and Review</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It's important to include a contingency factor to account for unforeseen delays, changes, or additional tasks that may arise during the project. For example, adding a 20% contingency buffer would increase the total estimated effort to 888 hours (740 * 1.20).</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Remember that these estimates are based on assumptions and experience. Actual project timelines may vary due to factors such as team efficiency, external dependencies, and scope changes.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Bottom-up estimation allows you to create a detailed and granular estimation by breaking down the project into smaller tasks. This approach can help in better resource allocation, project planning, and identifying potential bottlenecks early in the project lifecycle.</a:t>
            </a: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8DAA8AC9-BAB9-917A-B89D-7FE3EFC9DEEB}"/>
              </a:ext>
            </a:extLst>
          </p:cNvPr>
          <p:cNvSpPr>
            <a:spLocks noGrp="1"/>
          </p:cNvSpPr>
          <p:nvPr>
            <p:ph type="sldNum" sz="quarter" idx="12"/>
          </p:nvPr>
        </p:nvSpPr>
        <p:spPr/>
        <p:txBody>
          <a:bodyPr/>
          <a:lstStyle/>
          <a:p>
            <a:fld id="{A88382E9-84CD-4860-BE44-65B40CCDA89C}" type="slidenum">
              <a:rPr lang="en-IN" smtClean="0"/>
              <a:t>33</a:t>
            </a:fld>
            <a:endParaRPr lang="en-IN"/>
          </a:p>
        </p:txBody>
      </p:sp>
    </p:spTree>
    <p:extLst>
      <p:ext uri="{BB962C8B-B14F-4D97-AF65-F5344CB8AC3E}">
        <p14:creationId xmlns:p14="http://schemas.microsoft.com/office/powerpoint/2010/main" val="42306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F67E-74FB-8CAD-7E2F-5F5648FE45E7}"/>
              </a:ext>
            </a:extLst>
          </p:cNvPr>
          <p:cNvSpPr>
            <a:spLocks noGrp="1"/>
          </p:cNvSpPr>
          <p:nvPr>
            <p:ph type="title"/>
          </p:nvPr>
        </p:nvSpPr>
        <p:spPr/>
        <p:txBody>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Here are a few key points about ROM estimates: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658951-08C0-9A39-7730-D6B771466776}"/>
              </a:ext>
            </a:extLst>
          </p:cNvPr>
          <p:cNvSpPr>
            <a:spLocks noGrp="1"/>
          </p:cNvSpPr>
          <p:nvPr>
            <p:ph idx="1"/>
          </p:nvPr>
        </p:nvSpPr>
        <p:spPr/>
        <p:txBody>
          <a:bodyPr/>
          <a:lstStyle/>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Approximate Nature: ROM estimates are deliberately imprecise and are often given as a range (e.g., 1,00,000 to 2,00,000) rather than a specific value. This acknowledges the uncertainty and variability inherent in early project stages.</a:t>
            </a:r>
          </a:p>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Limited Detail: ROM estimates are based on high-level information and assumptions. They don't take into account the full scope, specific requirements, or potential risks that could impact the project.</a:t>
            </a:r>
          </a:p>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Quick Assessment: ROM estimates are used to quickly gauge the feasibility of a project or to provide a ballpark figure for budgeting and decision-making without investing a lot of time or effort into detailed planning.</a:t>
            </a:r>
          </a:p>
          <a:p>
            <a:pPr algn="just"/>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Communication: ROM estimates are useful for communicating with stakeholders, clients, or team members to give them an initial idea of what to expect in terms of cost, time, or effort.</a:t>
            </a:r>
          </a:p>
          <a:p>
            <a:pPr marL="0" indent="0">
              <a:buNone/>
            </a:pPr>
            <a:endParaRPr lang="en-IN" dirty="0"/>
          </a:p>
        </p:txBody>
      </p:sp>
      <p:sp>
        <p:nvSpPr>
          <p:cNvPr id="4" name="Slide Number Placeholder 3">
            <a:extLst>
              <a:ext uri="{FF2B5EF4-FFF2-40B4-BE49-F238E27FC236}">
                <a16:creationId xmlns:a16="http://schemas.microsoft.com/office/drawing/2014/main" id="{B9A16F32-2581-886A-B70F-26FF99B16EC8}"/>
              </a:ext>
            </a:extLst>
          </p:cNvPr>
          <p:cNvSpPr>
            <a:spLocks noGrp="1"/>
          </p:cNvSpPr>
          <p:nvPr>
            <p:ph type="sldNum" sz="quarter" idx="12"/>
          </p:nvPr>
        </p:nvSpPr>
        <p:spPr/>
        <p:txBody>
          <a:bodyPr/>
          <a:lstStyle/>
          <a:p>
            <a:fld id="{A88382E9-84CD-4860-BE44-65B40CCDA89C}" type="slidenum">
              <a:rPr lang="en-IN" smtClean="0"/>
              <a:t>4</a:t>
            </a:fld>
            <a:endParaRPr lang="en-IN"/>
          </a:p>
        </p:txBody>
      </p:sp>
    </p:spTree>
    <p:extLst>
      <p:ext uri="{BB962C8B-B14F-4D97-AF65-F5344CB8AC3E}">
        <p14:creationId xmlns:p14="http://schemas.microsoft.com/office/powerpoint/2010/main" val="35879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AC7C-3D7A-0515-83B0-9410F3BBD664}"/>
              </a:ext>
            </a:extLst>
          </p:cNvPr>
          <p:cNvSpPr>
            <a:spLocks noGrp="1"/>
          </p:cNvSpPr>
          <p:nvPr>
            <p:ph type="title"/>
          </p:nvPr>
        </p:nvSpPr>
        <p:spPr/>
        <p:txBody>
          <a:bodyPr>
            <a:normAutofit/>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Here are a few key points about ROM estimates:</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5745358-7EBE-3A2D-952F-EC239EE42105}"/>
              </a:ext>
            </a:extLst>
          </p:cNvPr>
          <p:cNvSpPr>
            <a:spLocks noGrp="1"/>
          </p:cNvSpPr>
          <p:nvPr>
            <p:ph idx="1"/>
          </p:nvPr>
        </p:nvSpPr>
        <p:spPr/>
        <p:txBody>
          <a:bodyPr>
            <a:norm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Basis for Further Planning: As the project progresses and more information becomes available, ROM estimates can be refined and replaced with more accurate estimates based on detailed analysis and specifications.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Subject to Change: Since ROM estimates are based on limited information and assumptions, they are subject to change as more data becomes available or as the project's scope and requirements evolve.</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It's important to note that while ROM estimates are valuable for initial planning and decision-making, they should not be used as the sole basis for making critical project decisions. As the project advances and more details are gathered, it's essential to replace ROM estimates with more accurate estimates to ensure successful project execution.</a:t>
            </a:r>
          </a:p>
          <a:p>
            <a:pPr algn="just"/>
            <a:endParaRPr lang="en-IN" dirty="0"/>
          </a:p>
        </p:txBody>
      </p:sp>
      <p:sp>
        <p:nvSpPr>
          <p:cNvPr id="4" name="Slide Number Placeholder 3">
            <a:extLst>
              <a:ext uri="{FF2B5EF4-FFF2-40B4-BE49-F238E27FC236}">
                <a16:creationId xmlns:a16="http://schemas.microsoft.com/office/drawing/2014/main" id="{9B475DC3-60BE-ACB8-A9DE-904EE62DDBB1}"/>
              </a:ext>
            </a:extLst>
          </p:cNvPr>
          <p:cNvSpPr>
            <a:spLocks noGrp="1"/>
          </p:cNvSpPr>
          <p:nvPr>
            <p:ph type="sldNum" sz="quarter" idx="12"/>
          </p:nvPr>
        </p:nvSpPr>
        <p:spPr/>
        <p:txBody>
          <a:bodyPr/>
          <a:lstStyle/>
          <a:p>
            <a:fld id="{A88382E9-84CD-4860-BE44-65B40CCDA89C}" type="slidenum">
              <a:rPr lang="en-IN" smtClean="0"/>
              <a:t>5</a:t>
            </a:fld>
            <a:endParaRPr lang="en-IN"/>
          </a:p>
        </p:txBody>
      </p:sp>
    </p:spTree>
    <p:extLst>
      <p:ext uri="{BB962C8B-B14F-4D97-AF65-F5344CB8AC3E}">
        <p14:creationId xmlns:p14="http://schemas.microsoft.com/office/powerpoint/2010/main" val="206290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4557-E6B3-DD89-C459-66D40AF92A3C}"/>
              </a:ext>
            </a:extLst>
          </p:cNvPr>
          <p:cNvSpPr>
            <a:spLocks noGrp="1"/>
          </p:cNvSpPr>
          <p:nvPr>
            <p:ph type="title"/>
          </p:nvPr>
        </p:nvSpPr>
        <p:spPr/>
        <p:txBody>
          <a:bodyPr>
            <a:normAutofit/>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Example 1: Construction Project</a:t>
            </a:r>
            <a:b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b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BB514F9-BB49-8370-2EE3-6DCD7C71309B}"/>
              </a:ext>
            </a:extLst>
          </p:cNvPr>
          <p:cNvSpPr>
            <a:spLocks noGrp="1"/>
          </p:cNvSpPr>
          <p:nvPr>
            <p:ph idx="1"/>
          </p:nvPr>
        </p:nvSpPr>
        <p:spPr>
          <a:xfrm>
            <a:off x="758757" y="1439694"/>
            <a:ext cx="10595043" cy="4737269"/>
          </a:xfrm>
        </p:spPr>
        <p:txBody>
          <a:bodyPr>
            <a:noAutofit/>
          </a:bodyPr>
          <a:lstStyle/>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You're tasked with estimating the cost of building a new office building. Based on your experience and knowledge, you estimate that the cost per square foot for construction will be around 150 to 200 INR. The building is expected to have a total area of 10,000 square feet. Calculate the rough order of magnitude cost estimate.</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Solution:</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Average cost per square foot = (150 + 200) / 2 = 175</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Total cost estimate = Average cost per square foot * Total area = 175 * 10,000 = 1,750,000 INR</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So, the ROM estimate for the construction of the office building is approximately 1,750,000 INR.</a:t>
            </a:r>
          </a:p>
          <a:p>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EB7300A5-B96A-D808-0F0F-5C2913239C4C}"/>
              </a:ext>
            </a:extLst>
          </p:cNvPr>
          <p:cNvSpPr>
            <a:spLocks noGrp="1"/>
          </p:cNvSpPr>
          <p:nvPr>
            <p:ph type="sldNum" sz="quarter" idx="12"/>
          </p:nvPr>
        </p:nvSpPr>
        <p:spPr/>
        <p:txBody>
          <a:bodyPr/>
          <a:lstStyle/>
          <a:p>
            <a:fld id="{A88382E9-84CD-4860-BE44-65B40CCDA89C}" type="slidenum">
              <a:rPr lang="en-IN" smtClean="0"/>
              <a:t>6</a:t>
            </a:fld>
            <a:endParaRPr lang="en-IN"/>
          </a:p>
        </p:txBody>
      </p:sp>
    </p:spTree>
    <p:extLst>
      <p:ext uri="{BB962C8B-B14F-4D97-AF65-F5344CB8AC3E}">
        <p14:creationId xmlns:p14="http://schemas.microsoft.com/office/powerpoint/2010/main" val="408852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FC62-E169-4F3A-9E03-818B6F0CCF24}"/>
              </a:ext>
            </a:extLst>
          </p:cNvPr>
          <p:cNvSpPr>
            <a:spLocks noGrp="1"/>
          </p:cNvSpPr>
          <p:nvPr>
            <p:ph type="title"/>
          </p:nvPr>
        </p:nvSpPr>
        <p:spPr/>
        <p:txBody>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Example 2: Software Development Project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6E654A-6D67-A3A1-12F6-D8940A29ED1E}"/>
              </a:ext>
            </a:extLst>
          </p:cNvPr>
          <p:cNvSpPr>
            <a:spLocks noGrp="1"/>
          </p:cNvSpPr>
          <p:nvPr>
            <p:ph idx="1"/>
          </p:nvPr>
        </p:nvSpPr>
        <p:spPr/>
        <p:txBody>
          <a:bodyPr>
            <a:normAutofit/>
          </a:bodyPr>
          <a:lstStyle/>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You're leading a software development project and need to estimate the duration of the project. Based on your knowledge, similar projects have taken between 6 to 9 months to complete. Estimate the rough order of magnitude duration for your project.</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Solution:</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Average duration = (6 + 9) / 2 = 7.5 months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So, the ROM estimate for the duration of the software development project is approximately 7.5 months.</a:t>
            </a:r>
          </a:p>
          <a:p>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3277A0DE-DC79-6769-2492-68F331EF70B9}"/>
              </a:ext>
            </a:extLst>
          </p:cNvPr>
          <p:cNvSpPr>
            <a:spLocks noGrp="1"/>
          </p:cNvSpPr>
          <p:nvPr>
            <p:ph type="sldNum" sz="quarter" idx="12"/>
          </p:nvPr>
        </p:nvSpPr>
        <p:spPr/>
        <p:txBody>
          <a:bodyPr/>
          <a:lstStyle/>
          <a:p>
            <a:fld id="{A88382E9-84CD-4860-BE44-65B40CCDA89C}" type="slidenum">
              <a:rPr lang="en-IN" smtClean="0"/>
              <a:t>7</a:t>
            </a:fld>
            <a:endParaRPr lang="en-IN"/>
          </a:p>
        </p:txBody>
      </p:sp>
    </p:spTree>
    <p:extLst>
      <p:ext uri="{BB962C8B-B14F-4D97-AF65-F5344CB8AC3E}">
        <p14:creationId xmlns:p14="http://schemas.microsoft.com/office/powerpoint/2010/main" val="12178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68A1-2080-786C-E44A-49841176D76B}"/>
              </a:ext>
            </a:extLst>
          </p:cNvPr>
          <p:cNvSpPr>
            <a:spLocks noGrp="1"/>
          </p:cNvSpPr>
          <p:nvPr>
            <p:ph type="title"/>
          </p:nvPr>
        </p:nvSpPr>
        <p:spPr/>
        <p:txBody>
          <a:bodyPr>
            <a:normAutofit/>
          </a:bodyPr>
          <a:lstStyle/>
          <a:p>
            <a: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t>Example 3: Product Manufacturing</a:t>
            </a:r>
            <a:br>
              <a:rPr lang="en-IN" sz="2800" kern="100" dirty="0">
                <a:effectLst/>
                <a:latin typeface="Bookman Old Style" panose="02050604050505020204" pitchFamily="18" charset="0"/>
                <a:ea typeface="Calibri" panose="020F0502020204030204" pitchFamily="34" charset="0"/>
                <a:cs typeface="Times New Roman" panose="02020603050405020304" pitchFamily="18" charset="0"/>
              </a:rPr>
            </a:b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59A1E64-633F-65D0-3CDE-A84725257D31}"/>
              </a:ext>
            </a:extLst>
          </p:cNvPr>
          <p:cNvSpPr>
            <a:spLocks noGrp="1"/>
          </p:cNvSpPr>
          <p:nvPr>
            <p:ph idx="1"/>
          </p:nvPr>
        </p:nvSpPr>
        <p:spPr>
          <a:xfrm>
            <a:off x="486383" y="1040860"/>
            <a:ext cx="11060349" cy="5136103"/>
          </a:xfrm>
        </p:spPr>
        <p:txBody>
          <a:bodyPr>
            <a:noAutofit/>
          </a:bodyPr>
          <a:lstStyle/>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You're working on estimating the production cost for a new electronic gadget. Based on your understanding of the components and manufacturing processes involved, you estimate that the cost per unit will be between 50 and 70 INR. You anticipate producing around 5,000 units. Calculate the rough order of magnitude cost estimate.</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Solution:</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Average cost per unit = (50 + 70) / 2 = 60 INR</a:t>
            </a:r>
          </a:p>
          <a:p>
            <a:pPr marL="0" indent="0" algn="just">
              <a:lnSpc>
                <a:spcPct val="107000"/>
              </a:lnSpc>
              <a:spcAft>
                <a:spcPts val="800"/>
              </a:spcAft>
              <a:buNone/>
            </a:pPr>
            <a:r>
              <a:rPr lang="en-IN" sz="2000" kern="100" dirty="0">
                <a:latin typeface="Bookman Old Style" panose="02050604050505020204" pitchFamily="18" charset="0"/>
                <a:ea typeface="Calibri" panose="020F0502020204030204" pitchFamily="34" charset="0"/>
                <a:cs typeface="Times New Roman" panose="02020603050405020304" pitchFamily="18" charset="0"/>
              </a:rPr>
              <a:t>T</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otal cost estimate = Average cost per unit * Number of units = 60 * 5,000 = 3,00000</a:t>
            </a:r>
          </a:p>
          <a:p>
            <a:pPr marL="0" indent="0" algn="just">
              <a:lnSpc>
                <a:spcPct val="107000"/>
              </a:lnSpc>
              <a:spcAft>
                <a:spcPts val="800"/>
              </a:spcAft>
              <a:buNone/>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The ROM estimate for the production cost of the electronic gadgets is approximately 3,00000 </a:t>
            </a:r>
            <a:r>
              <a:rPr lang="en-IN" sz="2000" kern="100" dirty="0">
                <a:latin typeface="Bookman Old Style" panose="02050604050505020204" pitchFamily="18" charset="0"/>
                <a:ea typeface="Calibri" panose="020F0502020204030204" pitchFamily="34" charset="0"/>
                <a:cs typeface="Times New Roman" panose="02020603050405020304" pitchFamily="18" charset="0"/>
              </a:rPr>
              <a:t>INR</a:t>
            </a: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IN" sz="2000" b="1" u="sng" kern="100" dirty="0">
                <a:effectLst/>
                <a:latin typeface="Bookman Old Style" panose="02050604050505020204" pitchFamily="18" charset="0"/>
                <a:ea typeface="Calibri" panose="020F0502020204030204" pitchFamily="34" charset="0"/>
                <a:cs typeface="Times New Roman" panose="02020603050405020304" pitchFamily="18" charset="0"/>
              </a:rPr>
              <a:t>Remember, the key to ROM estimates is to provide a broad, preliminary idea of the potential costs or timelines. These estimates can be refined and made more accurate as more detailed information becomes available during the planning and development phases.</a:t>
            </a:r>
          </a:p>
          <a:p>
            <a:pPr marL="0" indent="0" algn="just">
              <a:lnSpc>
                <a:spcPct val="107000"/>
              </a:lnSpc>
              <a:spcAft>
                <a:spcPts val="800"/>
              </a:spcAft>
              <a:buNone/>
            </a:pPr>
            <a:endParaRPr lang="en-IN" sz="20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2ED8987F-E9CF-ED23-C039-56AD7C95BB3C}"/>
              </a:ext>
            </a:extLst>
          </p:cNvPr>
          <p:cNvSpPr>
            <a:spLocks noGrp="1"/>
          </p:cNvSpPr>
          <p:nvPr>
            <p:ph type="sldNum" sz="quarter" idx="12"/>
          </p:nvPr>
        </p:nvSpPr>
        <p:spPr/>
        <p:txBody>
          <a:bodyPr/>
          <a:lstStyle/>
          <a:p>
            <a:fld id="{A88382E9-84CD-4860-BE44-65B40CCDA89C}" type="slidenum">
              <a:rPr lang="en-IN" smtClean="0"/>
              <a:t>8</a:t>
            </a:fld>
            <a:endParaRPr lang="en-IN"/>
          </a:p>
        </p:txBody>
      </p:sp>
    </p:spTree>
    <p:extLst>
      <p:ext uri="{BB962C8B-B14F-4D97-AF65-F5344CB8AC3E}">
        <p14:creationId xmlns:p14="http://schemas.microsoft.com/office/powerpoint/2010/main" val="180317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54DB-407C-DE20-6F0E-9CAA0DFD0905}"/>
              </a:ext>
            </a:extLst>
          </p:cNvPr>
          <p:cNvSpPr>
            <a:spLocks noGrp="1"/>
          </p:cNvSpPr>
          <p:nvPr>
            <p:ph type="title"/>
          </p:nvPr>
        </p:nvSpPr>
        <p:spPr/>
        <p:txBody>
          <a:bodyPr>
            <a:normAutofit/>
          </a:bodyPr>
          <a:lstStyle/>
          <a:p>
            <a:r>
              <a:rPr lang="en-IN" sz="2800" dirty="0">
                <a:effectLst/>
                <a:latin typeface="Bookman Old Style" panose="02050604050505020204" pitchFamily="18" charset="0"/>
                <a:ea typeface="Calibri" panose="020F0502020204030204" pitchFamily="34" charset="0"/>
                <a:cs typeface="Times New Roman" panose="02020603050405020304" pitchFamily="18" charset="0"/>
              </a:rPr>
              <a:t>Types of Estimate -- Budget Estimate</a:t>
            </a:r>
            <a:endParaRPr lang="en-IN"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AE131A6-6336-9AD7-6EEE-7D20463BF9D2}"/>
              </a:ext>
            </a:extLst>
          </p:cNvPr>
          <p:cNvSpPr>
            <a:spLocks noGrp="1"/>
          </p:cNvSpPr>
          <p:nvPr>
            <p:ph idx="1"/>
          </p:nvPr>
        </p:nvSpPr>
        <p:spPr/>
        <p:txBody>
          <a:bodyPr>
            <a:normAutofit/>
          </a:bodyPr>
          <a:lstStyle/>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Budget Estimate: This estimate is more refined than a ROM estimate but is still based on limited information. It is used for preliminary budgeting purposes.</a:t>
            </a:r>
          </a:p>
          <a:p>
            <a:pPr algn="just">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Times New Roman" panose="02020603050405020304" pitchFamily="18" charset="0"/>
              </a:rPr>
              <a:t>A budget estimate is a preliminary calculation or approximation of the costs associated with a project, task, or plan. It provides an early assessment of the financial resources required to complete the project or achieve a certain goal. Budget estimates are typically created before detailed planning takes place and serve as a starting point for decision-making and resource allocation. They are useful in determining the feasibility of a project and setting initial funding limits.</a:t>
            </a:r>
          </a:p>
          <a:p>
            <a:pPr marL="0" indent="0" algn="just">
              <a:buNone/>
            </a:pPr>
            <a:endParaRPr lang="en-IN"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57C30709-C82D-0B7E-A22B-18FD8FE21D4B}"/>
              </a:ext>
            </a:extLst>
          </p:cNvPr>
          <p:cNvSpPr>
            <a:spLocks noGrp="1"/>
          </p:cNvSpPr>
          <p:nvPr>
            <p:ph type="sldNum" sz="quarter" idx="12"/>
          </p:nvPr>
        </p:nvSpPr>
        <p:spPr/>
        <p:txBody>
          <a:bodyPr/>
          <a:lstStyle/>
          <a:p>
            <a:fld id="{A88382E9-84CD-4860-BE44-65B40CCDA89C}" type="slidenum">
              <a:rPr lang="en-IN" smtClean="0"/>
              <a:t>9</a:t>
            </a:fld>
            <a:endParaRPr lang="en-IN"/>
          </a:p>
        </p:txBody>
      </p:sp>
    </p:spTree>
    <p:extLst>
      <p:ext uri="{BB962C8B-B14F-4D97-AF65-F5344CB8AC3E}">
        <p14:creationId xmlns:p14="http://schemas.microsoft.com/office/powerpoint/2010/main" val="4024620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4420</Words>
  <Application>Microsoft Office PowerPoint</Application>
  <PresentationFormat>Widescreen</PresentationFormat>
  <Paragraphs>235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Bookman Old Style</vt:lpstr>
      <vt:lpstr>Calibri</vt:lpstr>
      <vt:lpstr>Calibri Light</vt:lpstr>
      <vt:lpstr>Office Theme</vt:lpstr>
      <vt:lpstr>  Engineering Economics    Estimation and Types</vt:lpstr>
      <vt:lpstr>Types of Estimates </vt:lpstr>
      <vt:lpstr>Types of Estimate -- Rough Order of Magnitude (ROM) Estimate </vt:lpstr>
      <vt:lpstr>Here are a few key points about ROM estimates: </vt:lpstr>
      <vt:lpstr>Here are a few key points about ROM estimates:</vt:lpstr>
      <vt:lpstr>Example 1: Construction Project </vt:lpstr>
      <vt:lpstr>Example 2: Software Development Project </vt:lpstr>
      <vt:lpstr>Example 3: Product Manufacturing </vt:lpstr>
      <vt:lpstr>Types of Estimate -- Budget Estimate</vt:lpstr>
      <vt:lpstr>Budget Estimate -- Construction Project:</vt:lpstr>
      <vt:lpstr>Product Development Budget Estimate</vt:lpstr>
      <vt:lpstr>Types of Estimate -- Definitive Estimate</vt:lpstr>
      <vt:lpstr>Definitive Estimate</vt:lpstr>
      <vt:lpstr>Contd..</vt:lpstr>
      <vt:lpstr>PowerPoint Presentation</vt:lpstr>
      <vt:lpstr>Example 1: Enterprise Resource Planning (ERP) System Implementation </vt:lpstr>
      <vt:lpstr>Contd..</vt:lpstr>
      <vt:lpstr>Example 2: Mobile App Development for E-Commerce Startup </vt:lpstr>
      <vt:lpstr>Contd..</vt:lpstr>
      <vt:lpstr>Types of Estimate -- Parametric Estimate</vt:lpstr>
      <vt:lpstr>Here's a simplified example: </vt:lpstr>
      <vt:lpstr>Types of Estimate -- Analogous Estimate</vt:lpstr>
      <vt:lpstr>Process Flow - Analogous Estimate</vt:lpstr>
      <vt:lpstr>Example - Analogous Estimate</vt:lpstr>
      <vt:lpstr>Contd..</vt:lpstr>
      <vt:lpstr>Contd..</vt:lpstr>
      <vt:lpstr>Types of Estimate -- Bottom-Up Estimate</vt:lpstr>
      <vt:lpstr>Here's how the Bottom-Up Estimate process typically works</vt:lpstr>
      <vt:lpstr>Example - Bottom-Up Estimate</vt:lpstr>
      <vt:lpstr>Contd..</vt:lpstr>
      <vt:lpstr>Contd..</vt:lpstr>
      <vt:lpstr>Contd..</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Engineering Economics    Estimation and Types</dc:title>
  <dc:creator>Anurag Joshi [MU - Jaipur]</dc:creator>
  <cp:lastModifiedBy>Anurag Joshi [MU - Jaipur]</cp:lastModifiedBy>
  <cp:revision>7</cp:revision>
  <dcterms:created xsi:type="dcterms:W3CDTF">2023-08-18T06:28:11Z</dcterms:created>
  <dcterms:modified xsi:type="dcterms:W3CDTF">2023-08-19T08:39:15Z</dcterms:modified>
</cp:coreProperties>
</file>