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0" r:id="rId4"/>
    <p:sldId id="291" r:id="rId5"/>
    <p:sldId id="288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6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1000" y="534923"/>
            <a:ext cx="8305800" cy="911860"/>
          </a:xfrm>
          <a:custGeom>
            <a:avLst/>
            <a:gdLst/>
            <a:ahLst/>
            <a:cxnLst/>
            <a:rect l="l" t="t" r="r" b="b"/>
            <a:pathLst>
              <a:path w="8305800" h="911860">
                <a:moveTo>
                  <a:pt x="8153908" y="0"/>
                </a:moveTo>
                <a:lnTo>
                  <a:pt x="151904" y="0"/>
                </a:lnTo>
                <a:lnTo>
                  <a:pt x="103890" y="7737"/>
                </a:lnTo>
                <a:lnTo>
                  <a:pt x="62191" y="29289"/>
                </a:lnTo>
                <a:lnTo>
                  <a:pt x="29308" y="62160"/>
                </a:lnTo>
                <a:lnTo>
                  <a:pt x="7744" y="103859"/>
                </a:lnTo>
                <a:lnTo>
                  <a:pt x="0" y="151891"/>
                </a:lnTo>
                <a:lnTo>
                  <a:pt x="0" y="759460"/>
                </a:lnTo>
                <a:lnTo>
                  <a:pt x="7744" y="807492"/>
                </a:lnTo>
                <a:lnTo>
                  <a:pt x="29308" y="849191"/>
                </a:lnTo>
                <a:lnTo>
                  <a:pt x="62191" y="882062"/>
                </a:lnTo>
                <a:lnTo>
                  <a:pt x="103890" y="903614"/>
                </a:lnTo>
                <a:lnTo>
                  <a:pt x="151904" y="911351"/>
                </a:lnTo>
                <a:lnTo>
                  <a:pt x="8153908" y="911351"/>
                </a:lnTo>
                <a:lnTo>
                  <a:pt x="8201891" y="903614"/>
                </a:lnTo>
                <a:lnTo>
                  <a:pt x="8243584" y="882062"/>
                </a:lnTo>
                <a:lnTo>
                  <a:pt x="8276474" y="849191"/>
                </a:lnTo>
                <a:lnTo>
                  <a:pt x="8298049" y="807492"/>
                </a:lnTo>
                <a:lnTo>
                  <a:pt x="8305800" y="759460"/>
                </a:lnTo>
                <a:lnTo>
                  <a:pt x="8305800" y="151891"/>
                </a:lnTo>
                <a:lnTo>
                  <a:pt x="8298049" y="103859"/>
                </a:lnTo>
                <a:lnTo>
                  <a:pt x="8276474" y="62160"/>
                </a:lnTo>
                <a:lnTo>
                  <a:pt x="8243584" y="29289"/>
                </a:lnTo>
                <a:lnTo>
                  <a:pt x="8201891" y="7737"/>
                </a:lnTo>
                <a:lnTo>
                  <a:pt x="81539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534923"/>
            <a:ext cx="8305800" cy="911860"/>
          </a:xfrm>
          <a:custGeom>
            <a:avLst/>
            <a:gdLst/>
            <a:ahLst/>
            <a:cxnLst/>
            <a:rect l="l" t="t" r="r" b="b"/>
            <a:pathLst>
              <a:path w="8305800" h="911860">
                <a:moveTo>
                  <a:pt x="0" y="151891"/>
                </a:moveTo>
                <a:lnTo>
                  <a:pt x="7744" y="103859"/>
                </a:lnTo>
                <a:lnTo>
                  <a:pt x="29308" y="62160"/>
                </a:lnTo>
                <a:lnTo>
                  <a:pt x="62191" y="29289"/>
                </a:lnTo>
                <a:lnTo>
                  <a:pt x="103890" y="7737"/>
                </a:lnTo>
                <a:lnTo>
                  <a:pt x="151904" y="0"/>
                </a:lnTo>
                <a:lnTo>
                  <a:pt x="8153908" y="0"/>
                </a:lnTo>
                <a:lnTo>
                  <a:pt x="8201891" y="7737"/>
                </a:lnTo>
                <a:lnTo>
                  <a:pt x="8243584" y="29289"/>
                </a:lnTo>
                <a:lnTo>
                  <a:pt x="8276474" y="62160"/>
                </a:lnTo>
                <a:lnTo>
                  <a:pt x="8298049" y="103859"/>
                </a:lnTo>
                <a:lnTo>
                  <a:pt x="8305800" y="151891"/>
                </a:lnTo>
                <a:lnTo>
                  <a:pt x="8305800" y="759460"/>
                </a:lnTo>
                <a:lnTo>
                  <a:pt x="8298049" y="807492"/>
                </a:lnTo>
                <a:lnTo>
                  <a:pt x="8276474" y="849191"/>
                </a:lnTo>
                <a:lnTo>
                  <a:pt x="8243584" y="882062"/>
                </a:lnTo>
                <a:lnTo>
                  <a:pt x="8201891" y="903614"/>
                </a:lnTo>
                <a:lnTo>
                  <a:pt x="8153908" y="911351"/>
                </a:lnTo>
                <a:lnTo>
                  <a:pt x="151904" y="911351"/>
                </a:lnTo>
                <a:lnTo>
                  <a:pt x="103890" y="903614"/>
                </a:lnTo>
                <a:lnTo>
                  <a:pt x="62191" y="882062"/>
                </a:lnTo>
                <a:lnTo>
                  <a:pt x="29308" y="849191"/>
                </a:lnTo>
                <a:lnTo>
                  <a:pt x="7744" y="807492"/>
                </a:lnTo>
                <a:lnTo>
                  <a:pt x="0" y="759460"/>
                </a:lnTo>
                <a:lnTo>
                  <a:pt x="0" y="15189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64" y="403606"/>
            <a:ext cx="7449870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3721" y="2019300"/>
            <a:ext cx="7696834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05400" cy="419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6172200" cy="524503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31750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250"/>
              </a:spcBef>
              <a:tabLst>
                <a:tab pos="4138295" algn="l"/>
              </a:tabLst>
            </a:pPr>
            <a:r>
              <a:rPr sz="32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32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1371600"/>
            <a:ext cx="4953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371" y="238249"/>
            <a:ext cx="40273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EOQ Cost Model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515" y="1824543"/>
            <a:ext cx="375094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sz="2000" i="1" spc="10" dirty="0">
                <a:latin typeface="Arial"/>
                <a:cs typeface="Arial"/>
              </a:rPr>
              <a:t>C</a:t>
            </a:r>
            <a:r>
              <a:rPr sz="1950" i="1" spc="15" baseline="-21367" dirty="0">
                <a:latin typeface="Times New Roman"/>
                <a:cs typeface="Times New Roman"/>
              </a:rPr>
              <a:t>o</a:t>
            </a:r>
            <a:r>
              <a:rPr sz="1950" i="1" spc="29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placing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endParaRPr sz="20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sz="2000" i="1" spc="5" dirty="0">
                <a:latin typeface="Arial"/>
                <a:cs typeface="Arial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c</a:t>
            </a:r>
            <a:r>
              <a:rPr sz="1950" i="1" spc="30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annual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per-unit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carrying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9473" y="1824543"/>
            <a:ext cx="217360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annual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demand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000" i="1" spc="5" dirty="0">
                <a:latin typeface="Arial"/>
                <a:cs typeface="Arial"/>
              </a:rPr>
              <a:t>Q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quantity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27" y="3005327"/>
            <a:ext cx="2891028" cy="4206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31948" y="3069158"/>
            <a:ext cx="2558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Annual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94788" y="2775204"/>
            <a:ext cx="3685540" cy="1493520"/>
            <a:chOff x="2494788" y="2775204"/>
            <a:chExt cx="3685540" cy="149352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244" y="2775204"/>
              <a:ext cx="528827" cy="4541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464" y="2947416"/>
              <a:ext cx="327660" cy="2819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0992" y="2775204"/>
              <a:ext cx="528827" cy="4541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9260" y="3140964"/>
              <a:ext cx="542543" cy="4541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27675" y="3252851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29">
                  <a:moveTo>
                    <a:pt x="0" y="0"/>
                  </a:moveTo>
                  <a:lnTo>
                    <a:pt x="481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4788" y="3848100"/>
              <a:ext cx="2862072" cy="420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54173" y="3912489"/>
            <a:ext cx="2529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Annual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carrying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83764" y="3617976"/>
            <a:ext cx="3474720" cy="1499870"/>
            <a:chOff x="2683764" y="3617976"/>
            <a:chExt cx="3474720" cy="1499870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6860" y="3617976"/>
              <a:ext cx="528827" cy="4541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3080" y="3790188"/>
              <a:ext cx="316991" cy="2819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5940" y="3617976"/>
              <a:ext cx="542543" cy="4541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3832" y="3983736"/>
              <a:ext cx="486156" cy="45415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18150" y="4094099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29">
                  <a:moveTo>
                    <a:pt x="0" y="0"/>
                  </a:moveTo>
                  <a:lnTo>
                    <a:pt x="481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3764" y="4696968"/>
              <a:ext cx="2549652" cy="42062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842895" y="4760214"/>
            <a:ext cx="1302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51959" y="4460747"/>
            <a:ext cx="1716405" cy="820419"/>
            <a:chOff x="4251959" y="4460747"/>
            <a:chExt cx="1716405" cy="820419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1959" y="4460747"/>
              <a:ext cx="528827" cy="4541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8179" y="4632959"/>
              <a:ext cx="327660" cy="2819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1707" y="4460747"/>
              <a:ext cx="528827" cy="4541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79975" y="4826507"/>
              <a:ext cx="542544" cy="45415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99025" y="4938648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29">
                  <a:moveTo>
                    <a:pt x="0" y="0"/>
                  </a:moveTo>
                  <a:lnTo>
                    <a:pt x="4809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6359" y="4460747"/>
              <a:ext cx="528827" cy="45415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02579" y="4632959"/>
              <a:ext cx="316991" cy="2819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439" y="4460747"/>
              <a:ext cx="542543" cy="4541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3331" y="4826507"/>
              <a:ext cx="486156" cy="454152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374134" y="2777210"/>
            <a:ext cx="1671955" cy="244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6495" marR="43180" algn="ctr">
              <a:lnSpc>
                <a:spcPct val="120100"/>
              </a:lnSpc>
              <a:spcBef>
                <a:spcPts val="95"/>
              </a:spcBef>
            </a:pPr>
            <a:r>
              <a:rPr sz="2000" i="1" spc="5" dirty="0">
                <a:latin typeface="Arial"/>
                <a:cs typeface="Arial"/>
              </a:rPr>
              <a:t>C</a:t>
            </a:r>
            <a:r>
              <a:rPr sz="1950" i="1" spc="30" baseline="-21367" dirty="0">
                <a:latin typeface="Times New Roman"/>
                <a:cs typeface="Times New Roman"/>
              </a:rPr>
              <a:t>o</a:t>
            </a:r>
            <a:r>
              <a:rPr sz="2000" i="1" dirty="0">
                <a:latin typeface="Arial"/>
                <a:cs typeface="Arial"/>
              </a:rPr>
              <a:t>D  Q</a:t>
            </a:r>
            <a:endParaRPr sz="2000" dirty="0">
              <a:latin typeface="Arial"/>
              <a:cs typeface="Arial"/>
            </a:endParaRPr>
          </a:p>
          <a:p>
            <a:pPr marL="1072515" algn="ctr">
              <a:lnSpc>
                <a:spcPct val="100000"/>
              </a:lnSpc>
              <a:spcBef>
                <a:spcPts val="1360"/>
              </a:spcBef>
            </a:pPr>
            <a:r>
              <a:rPr sz="2000" i="1" spc="5" dirty="0">
                <a:latin typeface="Arial"/>
                <a:cs typeface="Arial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c</a:t>
            </a:r>
            <a:r>
              <a:rPr sz="2000" i="1" spc="5" dirty="0">
                <a:latin typeface="Arial"/>
                <a:cs typeface="Arial"/>
              </a:rPr>
              <a:t>Q</a:t>
            </a:r>
            <a:endParaRPr sz="2000" dirty="0">
              <a:latin typeface="Arial"/>
              <a:cs typeface="Arial"/>
            </a:endParaRPr>
          </a:p>
          <a:p>
            <a:pPr marL="1070610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2</a:t>
            </a:r>
          </a:p>
          <a:p>
            <a:pPr marL="165735" marR="253365" indent="-128270">
              <a:lnSpc>
                <a:spcPct val="120000"/>
              </a:lnSpc>
              <a:spcBef>
                <a:spcPts val="880"/>
              </a:spcBef>
              <a:tabLst>
                <a:tab pos="525780" algn="l"/>
                <a:tab pos="952500" algn="l"/>
                <a:tab pos="1109345" algn="l"/>
              </a:tabLst>
            </a:pPr>
            <a:r>
              <a:rPr sz="2000" i="1" spc="5" dirty="0">
                <a:latin typeface="Arial"/>
                <a:cs typeface="Arial"/>
              </a:rPr>
              <a:t>C</a:t>
            </a:r>
            <a:r>
              <a:rPr sz="1950" i="1" spc="30" baseline="-21367" dirty="0">
                <a:latin typeface="Times New Roman"/>
                <a:cs typeface="Times New Roman"/>
              </a:rPr>
              <a:t>o</a:t>
            </a:r>
            <a:r>
              <a:rPr sz="2000" i="1" dirty="0">
                <a:latin typeface="Arial"/>
                <a:cs typeface="Arial"/>
              </a:rPr>
              <a:t>D		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c</a:t>
            </a:r>
            <a:r>
              <a:rPr sz="2000" i="1" dirty="0">
                <a:latin typeface="Arial"/>
                <a:cs typeface="Arial"/>
              </a:rPr>
              <a:t>Q  Q	</a:t>
            </a:r>
            <a:r>
              <a:rPr sz="3000" baseline="27777" dirty="0">
                <a:latin typeface="Arial MT"/>
                <a:cs typeface="Arial MT"/>
              </a:rPr>
              <a:t>+		</a:t>
            </a:r>
            <a:r>
              <a:rPr sz="2000" dirty="0">
                <a:latin typeface="Arial MT"/>
                <a:cs typeface="Arial MT"/>
              </a:rPr>
              <a:t>2</a:t>
            </a:r>
          </a:p>
        </p:txBody>
      </p:sp>
      <p:sp>
        <p:nvSpPr>
          <p:cNvPr id="57" name="object 57"/>
          <p:cNvSpPr/>
          <p:nvPr/>
        </p:nvSpPr>
        <p:spPr>
          <a:xfrm>
            <a:off x="5327650" y="493712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10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850328" y="1856866"/>
            <a:ext cx="3546475" cy="4294505"/>
            <a:chOff x="1057275" y="1971611"/>
            <a:chExt cx="3546475" cy="4294505"/>
          </a:xfrm>
        </p:grpSpPr>
        <p:sp>
          <p:nvSpPr>
            <p:cNvPr id="8" name="object 8"/>
            <p:cNvSpPr/>
            <p:nvPr/>
          </p:nvSpPr>
          <p:spPr>
            <a:xfrm>
              <a:off x="1066800" y="1981136"/>
              <a:ext cx="3527425" cy="4275455"/>
            </a:xfrm>
            <a:custGeom>
              <a:avLst/>
              <a:gdLst/>
              <a:ahLst/>
              <a:cxnLst/>
              <a:rect l="l" t="t" r="r" b="b"/>
              <a:pathLst>
                <a:path w="3527425" h="4275455">
                  <a:moveTo>
                    <a:pt x="3527425" y="0"/>
                  </a:moveTo>
                  <a:lnTo>
                    <a:pt x="0" y="0"/>
                  </a:lnTo>
                  <a:lnTo>
                    <a:pt x="0" y="4275201"/>
                  </a:lnTo>
                  <a:lnTo>
                    <a:pt x="3527425" y="4275201"/>
                  </a:lnTo>
                  <a:lnTo>
                    <a:pt x="35274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800" y="1981136"/>
              <a:ext cx="3527425" cy="4275455"/>
            </a:xfrm>
            <a:custGeom>
              <a:avLst/>
              <a:gdLst/>
              <a:ahLst/>
              <a:cxnLst/>
              <a:rect l="l" t="t" r="r" b="b"/>
              <a:pathLst>
                <a:path w="3527425" h="4275455">
                  <a:moveTo>
                    <a:pt x="0" y="4275201"/>
                  </a:moveTo>
                  <a:lnTo>
                    <a:pt x="3527425" y="4275201"/>
                  </a:lnTo>
                  <a:lnTo>
                    <a:pt x="3527425" y="0"/>
                  </a:lnTo>
                  <a:lnTo>
                    <a:pt x="0" y="0"/>
                  </a:lnTo>
                  <a:lnTo>
                    <a:pt x="0" y="427520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9926" y="3070224"/>
              <a:ext cx="1422400" cy="1905"/>
            </a:xfrm>
            <a:custGeom>
              <a:avLst/>
              <a:gdLst/>
              <a:ahLst/>
              <a:cxnLst/>
              <a:rect l="l" t="t" r="r" b="b"/>
              <a:pathLst>
                <a:path w="1422400" h="1905">
                  <a:moveTo>
                    <a:pt x="0" y="1524"/>
                  </a:moveTo>
                  <a:lnTo>
                    <a:pt x="480949" y="1524"/>
                  </a:lnTo>
                </a:path>
                <a:path w="1422400" h="1905">
                  <a:moveTo>
                    <a:pt x="941324" y="0"/>
                  </a:moveTo>
                  <a:lnTo>
                    <a:pt x="1422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94254" y="3746753"/>
            <a:ext cx="356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i="1" spc="15" baseline="-16666" dirty="0">
                <a:latin typeface="Arial"/>
                <a:cs typeface="Arial"/>
              </a:rPr>
              <a:t>Q</a:t>
            </a:r>
            <a:r>
              <a:rPr sz="1300" b="1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5801" y="3871976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09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25545" y="3838702"/>
            <a:ext cx="15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5850" y="3871976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94332" y="3872229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Symbol"/>
                <a:cs typeface="Symbol"/>
              </a:rPr>
              <a:t></a:t>
            </a:r>
            <a:r>
              <a:rPr sz="2000" b="1" i="1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8944" y="4502861"/>
            <a:ext cx="372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0071" y="4351477"/>
            <a:ext cx="708025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395"/>
              </a:lnSpc>
              <a:spcBef>
                <a:spcPts val="105"/>
              </a:spcBef>
            </a:pPr>
            <a:r>
              <a:rPr sz="3000" b="1" baseline="-33333" dirty="0">
                <a:latin typeface="Arial"/>
                <a:cs typeface="Arial"/>
              </a:rPr>
              <a:t>+</a:t>
            </a:r>
            <a:r>
              <a:rPr sz="2000" b="1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b="1" i="1" spc="15" baseline="13888" dirty="0">
                <a:latin typeface="Arial"/>
                <a:cs typeface="Arial"/>
              </a:rPr>
              <a:t>C</a:t>
            </a:r>
            <a:r>
              <a:rPr sz="1300" b="1" i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300" b="1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  <a:p>
            <a:pPr marL="400050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9345" y="5440476"/>
            <a:ext cx="741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i="1" spc="15" baseline="13888" dirty="0">
                <a:latin typeface="Arial"/>
                <a:cs typeface="Arial"/>
              </a:rPr>
              <a:t>Q</a:t>
            </a:r>
            <a:r>
              <a:rPr sz="1300" b="1" spc="10" dirty="0">
                <a:latin typeface="Arial"/>
                <a:cs typeface="Arial"/>
              </a:rPr>
              <a:t>opt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3000" b="1" baseline="13888" dirty="0">
                <a:latin typeface="Arial"/>
                <a:cs typeface="Arial"/>
              </a:rPr>
              <a:t>=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9707" y="5089397"/>
            <a:ext cx="6591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8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Times New Roman"/>
                <a:cs typeface="Times New Roman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475"/>
              </a:spcBef>
            </a:pPr>
            <a:r>
              <a:rPr sz="2000" b="1" i="1" spc="10" dirty="0">
                <a:latin typeface="Arial"/>
                <a:cs typeface="Arial"/>
              </a:rPr>
              <a:t>C</a:t>
            </a:r>
            <a:r>
              <a:rPr sz="1950" b="1" i="1" spc="15" baseline="-21367" dirty="0">
                <a:latin typeface="Times New Roman"/>
                <a:cs typeface="Times New Roman"/>
              </a:rPr>
              <a:t>c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95875" y="1971611"/>
            <a:ext cx="3546475" cy="4294505"/>
            <a:chOff x="5095875" y="1971611"/>
            <a:chExt cx="3546475" cy="4294505"/>
          </a:xfrm>
        </p:grpSpPr>
        <p:sp>
          <p:nvSpPr>
            <p:cNvPr id="21" name="object 21"/>
            <p:cNvSpPr/>
            <p:nvPr/>
          </p:nvSpPr>
          <p:spPr>
            <a:xfrm>
              <a:off x="5105400" y="1981136"/>
              <a:ext cx="3527425" cy="4275455"/>
            </a:xfrm>
            <a:custGeom>
              <a:avLst/>
              <a:gdLst/>
              <a:ahLst/>
              <a:cxnLst/>
              <a:rect l="l" t="t" r="r" b="b"/>
              <a:pathLst>
                <a:path w="3527425" h="4275455">
                  <a:moveTo>
                    <a:pt x="3527425" y="0"/>
                  </a:moveTo>
                  <a:lnTo>
                    <a:pt x="0" y="0"/>
                  </a:lnTo>
                  <a:lnTo>
                    <a:pt x="0" y="4275201"/>
                  </a:lnTo>
                  <a:lnTo>
                    <a:pt x="3527425" y="4275201"/>
                  </a:lnTo>
                  <a:lnTo>
                    <a:pt x="352742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5400" y="1981136"/>
              <a:ext cx="3527425" cy="4275455"/>
            </a:xfrm>
            <a:custGeom>
              <a:avLst/>
              <a:gdLst/>
              <a:ahLst/>
              <a:cxnLst/>
              <a:rect l="l" t="t" r="r" b="b"/>
              <a:pathLst>
                <a:path w="3527425" h="4275455">
                  <a:moveTo>
                    <a:pt x="0" y="4275201"/>
                  </a:moveTo>
                  <a:lnTo>
                    <a:pt x="3527425" y="4275201"/>
                  </a:lnTo>
                  <a:lnTo>
                    <a:pt x="3527425" y="0"/>
                  </a:lnTo>
                  <a:lnTo>
                    <a:pt x="0" y="0"/>
                  </a:lnTo>
                  <a:lnTo>
                    <a:pt x="0" y="427520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76855" y="3267455"/>
            <a:ext cx="1552575" cy="2595245"/>
            <a:chOff x="2276855" y="3267455"/>
            <a:chExt cx="1552575" cy="2595245"/>
          </a:xfrm>
        </p:grpSpPr>
        <p:sp>
          <p:nvSpPr>
            <p:cNvPr id="24" name="object 24"/>
            <p:cNvSpPr/>
            <p:nvPr/>
          </p:nvSpPr>
          <p:spPr>
            <a:xfrm>
              <a:off x="2713100" y="5184775"/>
              <a:ext cx="1101725" cy="663575"/>
            </a:xfrm>
            <a:custGeom>
              <a:avLst/>
              <a:gdLst/>
              <a:ahLst/>
              <a:cxnLst/>
              <a:rect l="l" t="t" r="r" b="b"/>
              <a:pathLst>
                <a:path w="1101725" h="663575">
                  <a:moveTo>
                    <a:pt x="287274" y="379475"/>
                  </a:moveTo>
                  <a:lnTo>
                    <a:pt x="936625" y="379475"/>
                  </a:lnTo>
                </a:path>
                <a:path w="1101725" h="663575">
                  <a:moveTo>
                    <a:pt x="0" y="465137"/>
                  </a:moveTo>
                  <a:lnTo>
                    <a:pt x="85725" y="409575"/>
                  </a:lnTo>
                  <a:lnTo>
                    <a:pt x="114300" y="663575"/>
                  </a:lnTo>
                  <a:lnTo>
                    <a:pt x="212725" y="0"/>
                  </a:lnTo>
                  <a:lnTo>
                    <a:pt x="11017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855" y="3267455"/>
              <a:ext cx="675132" cy="6614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359653" y="2145538"/>
            <a:ext cx="2632710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5080">
              <a:lnSpc>
                <a:spcPts val="2039"/>
              </a:lnSpc>
              <a:spcBef>
                <a:spcPts val="470"/>
              </a:spcBef>
            </a:pPr>
            <a:r>
              <a:rPr sz="2000" b="1" spc="-5" dirty="0">
                <a:latin typeface="Arial"/>
                <a:cs typeface="Arial"/>
              </a:rPr>
              <a:t>Proving </a:t>
            </a:r>
            <a:r>
              <a:rPr sz="2000" b="1" dirty="0">
                <a:latin typeface="Arial"/>
                <a:cs typeface="Arial"/>
              </a:rPr>
              <a:t>equality of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costs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optimal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2381" y="3289757"/>
            <a:ext cx="161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54776" y="347662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09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30138" y="3001492"/>
            <a:ext cx="1473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43180" indent="-128270">
              <a:lnSpc>
                <a:spcPct val="120000"/>
              </a:lnSpc>
              <a:spcBef>
                <a:spcPts val="100"/>
              </a:spcBef>
              <a:tabLst>
                <a:tab pos="965200" algn="l"/>
                <a:tab pos="1122045" algn="l"/>
              </a:tabLst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30" baseline="-21367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Arial"/>
                <a:cs typeface="Arial"/>
              </a:rPr>
              <a:t>D	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Times New Roman"/>
                <a:cs typeface="Times New Roman"/>
              </a:rPr>
              <a:t>c</a:t>
            </a:r>
            <a:r>
              <a:rPr sz="2000" b="1" i="1" dirty="0">
                <a:latin typeface="Arial"/>
                <a:cs typeface="Arial"/>
              </a:rPr>
              <a:t>Q  Q		</a:t>
            </a: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96100" y="3475101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10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58103" y="4099686"/>
            <a:ext cx="356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i="1" spc="15" baseline="-16666" dirty="0">
                <a:latin typeface="Arial"/>
                <a:cs typeface="Arial"/>
              </a:rPr>
              <a:t>Q</a:t>
            </a:r>
            <a:r>
              <a:rPr sz="1300" b="1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2001" y="4175886"/>
            <a:ext cx="161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53301" y="3961841"/>
            <a:ext cx="662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950" b="1" i="1" u="heavy" spc="-450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u="heavy" spc="7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0278" y="4327905"/>
            <a:ext cx="196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34681" y="4475734"/>
            <a:ext cx="8826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i="1" spc="10" dirty="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9678" y="5237226"/>
            <a:ext cx="741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i="1" spc="15" baseline="13888" dirty="0">
                <a:latin typeface="Arial"/>
                <a:cs typeface="Arial"/>
              </a:rPr>
              <a:t>Q</a:t>
            </a:r>
            <a:r>
              <a:rPr sz="1300" b="1" spc="10" dirty="0">
                <a:latin typeface="Arial"/>
                <a:cs typeface="Arial"/>
              </a:rPr>
              <a:t>opt</a:t>
            </a:r>
            <a:r>
              <a:rPr sz="1300" b="1" spc="110" dirty="0">
                <a:latin typeface="Arial"/>
                <a:cs typeface="Arial"/>
              </a:rPr>
              <a:t> </a:t>
            </a:r>
            <a:r>
              <a:rPr sz="3000" b="1" baseline="13888" dirty="0">
                <a:latin typeface="Arial"/>
                <a:cs typeface="Arial"/>
              </a:rPr>
              <a:t>=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70039" y="4885791"/>
            <a:ext cx="65913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80"/>
              </a:spcBef>
            </a:pPr>
            <a:r>
              <a:rPr sz="2000" b="1" spc="5" dirty="0">
                <a:latin typeface="Arial"/>
                <a:cs typeface="Arial"/>
              </a:rPr>
              <a:t>2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Times New Roman"/>
                <a:cs typeface="Times New Roman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10" dirty="0">
                <a:latin typeface="Arial"/>
                <a:cs typeface="Arial"/>
              </a:rPr>
              <a:t>C</a:t>
            </a:r>
            <a:r>
              <a:rPr sz="1950" b="1" i="1" spc="15" baseline="-21367" dirty="0">
                <a:latin typeface="Times New Roman"/>
                <a:cs typeface="Times New Roman"/>
              </a:rPr>
              <a:t>c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92925" y="4981575"/>
            <a:ext cx="1101725" cy="663575"/>
          </a:xfrm>
          <a:custGeom>
            <a:avLst/>
            <a:gdLst/>
            <a:ahLst/>
            <a:cxnLst/>
            <a:rect l="l" t="t" r="r" b="b"/>
            <a:pathLst>
              <a:path w="1101725" h="663575">
                <a:moveTo>
                  <a:pt x="287400" y="379475"/>
                </a:moveTo>
                <a:lnTo>
                  <a:pt x="936625" y="379475"/>
                </a:lnTo>
              </a:path>
              <a:path w="1101725" h="663575">
                <a:moveTo>
                  <a:pt x="0" y="465200"/>
                </a:moveTo>
                <a:lnTo>
                  <a:pt x="85725" y="409575"/>
                </a:lnTo>
                <a:lnTo>
                  <a:pt x="114300" y="663575"/>
                </a:lnTo>
                <a:lnTo>
                  <a:pt x="212725" y="0"/>
                </a:lnTo>
                <a:lnTo>
                  <a:pt x="11017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11477" y="2165731"/>
            <a:ext cx="274701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Deriving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i="1" spc="10" dirty="0">
                <a:latin typeface="Arial"/>
                <a:cs typeface="Arial"/>
              </a:rPr>
              <a:t>Q</a:t>
            </a:r>
            <a:r>
              <a:rPr sz="1950" b="1" spc="15" baseline="-21367" dirty="0">
                <a:latin typeface="Arial"/>
                <a:cs typeface="Arial"/>
              </a:rPr>
              <a:t>opt</a:t>
            </a:r>
            <a:endParaRPr sz="1950" baseline="-21367" dirty="0">
              <a:latin typeface="Arial"/>
              <a:cs typeface="Arial"/>
            </a:endParaRPr>
          </a:p>
          <a:p>
            <a:pPr marL="1311275">
              <a:lnSpc>
                <a:spcPts val="2095"/>
              </a:lnSpc>
              <a:spcBef>
                <a:spcPts val="1465"/>
              </a:spcBef>
              <a:tabLst>
                <a:tab pos="2238375" algn="l"/>
              </a:tabLst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Times New Roman"/>
                <a:cs typeface="Times New Roman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D	C</a:t>
            </a:r>
            <a:r>
              <a:rPr sz="1950" b="1" i="1" spc="7" baseline="-21367" dirty="0">
                <a:latin typeface="Times New Roman"/>
                <a:cs typeface="Times New Roman"/>
              </a:rPr>
              <a:t>c</a:t>
            </a:r>
            <a:r>
              <a:rPr sz="2000" b="1" i="1" spc="5" dirty="0">
                <a:latin typeface="Arial"/>
                <a:cs typeface="Arial"/>
              </a:rPr>
              <a:t>Q</a:t>
            </a:r>
            <a:endParaRPr sz="2000" dirty="0">
              <a:latin typeface="Arial"/>
              <a:cs typeface="Arial"/>
            </a:endParaRPr>
          </a:p>
          <a:p>
            <a:pPr marL="615315">
              <a:lnSpc>
                <a:spcPts val="2095"/>
              </a:lnSpc>
              <a:tabLst>
                <a:tab pos="1439545" algn="l"/>
                <a:tab pos="1939289" algn="l"/>
                <a:tab pos="2395220" algn="l"/>
              </a:tabLst>
            </a:pPr>
            <a:r>
              <a:rPr sz="2000" b="1" dirty="0">
                <a:latin typeface="Arial"/>
                <a:cs typeface="Arial"/>
              </a:rPr>
              <a:t>TC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	</a:t>
            </a:r>
            <a:r>
              <a:rPr sz="3000" b="1" i="1" baseline="-30555" dirty="0">
                <a:latin typeface="Arial"/>
                <a:cs typeface="Arial"/>
              </a:rPr>
              <a:t>Q	</a:t>
            </a:r>
            <a:r>
              <a:rPr sz="2000" b="1" dirty="0">
                <a:latin typeface="Arial"/>
                <a:cs typeface="Arial"/>
              </a:rPr>
              <a:t>+	</a:t>
            </a:r>
            <a:r>
              <a:rPr sz="3000" b="1" baseline="-30555" dirty="0">
                <a:latin typeface="Arial"/>
                <a:cs typeface="Arial"/>
              </a:rPr>
              <a:t>2</a:t>
            </a:r>
            <a:endParaRPr sz="3000" baseline="-30555"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295"/>
              </a:spcBef>
              <a:tabLst>
                <a:tab pos="1026160" algn="l"/>
                <a:tab pos="1941195" algn="l"/>
                <a:tab pos="2255520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TC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3000" b="1" spc="-337" baseline="-38888" dirty="0">
                <a:latin typeface="Arial"/>
                <a:cs typeface="Arial"/>
              </a:rPr>
              <a:t>=</a:t>
            </a:r>
            <a:r>
              <a:rPr sz="4800" spc="-337" baseline="-2604" dirty="0">
                <a:latin typeface="Arial MT"/>
                <a:cs typeface="Arial MT"/>
              </a:rPr>
              <a:t>-</a:t>
            </a:r>
            <a:r>
              <a:rPr sz="4800" spc="-472" baseline="-2604" dirty="0">
                <a:latin typeface="Arial MT"/>
                <a:cs typeface="Arial MT"/>
              </a:rPr>
              <a:t> </a:t>
            </a:r>
            <a:r>
              <a:rPr sz="3000" b="1" i="1" spc="15" baseline="11111" dirty="0">
                <a:latin typeface="Arial"/>
                <a:cs typeface="Arial"/>
              </a:rPr>
              <a:t>C</a:t>
            </a:r>
            <a:r>
              <a:rPr sz="1950" b="1" i="1" spc="15" baseline="-4273" dirty="0">
                <a:latin typeface="Times New Roman"/>
                <a:cs typeface="Times New Roman"/>
              </a:rPr>
              <a:t>o</a:t>
            </a:r>
            <a:r>
              <a:rPr sz="3000" b="1" i="1" spc="15" baseline="11111" dirty="0">
                <a:latin typeface="Arial"/>
                <a:cs typeface="Arial"/>
              </a:rPr>
              <a:t>D	</a:t>
            </a:r>
            <a:r>
              <a:rPr sz="3000" b="1" baseline="-38888" dirty="0">
                <a:latin typeface="Arial"/>
                <a:cs typeface="Arial"/>
              </a:rPr>
              <a:t>+	</a:t>
            </a:r>
            <a:r>
              <a:rPr sz="3000" b="1" i="1" spc="15" baseline="6944" dirty="0">
                <a:latin typeface="Arial"/>
                <a:cs typeface="Arial"/>
              </a:rPr>
              <a:t>C</a:t>
            </a:r>
            <a:r>
              <a:rPr sz="1950" b="1" i="1" spc="15" baseline="-10683" dirty="0">
                <a:latin typeface="Times New Roman"/>
                <a:cs typeface="Times New Roman"/>
              </a:rPr>
              <a:t>c</a:t>
            </a:r>
            <a:endParaRPr sz="1950" baseline="-10683" dirty="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055" y="4105655"/>
            <a:ext cx="675132" cy="66141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580894" y="4121022"/>
            <a:ext cx="64516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660"/>
              </a:lnSpc>
              <a:spcBef>
                <a:spcPts val="100"/>
              </a:spcBef>
            </a:pPr>
            <a:r>
              <a:rPr sz="4800" spc="-247" baseline="-12152" dirty="0">
                <a:latin typeface="Arial MT"/>
                <a:cs typeface="Arial MT"/>
              </a:rPr>
              <a:t>-</a:t>
            </a:r>
            <a:r>
              <a:rPr sz="1950" b="1" i="1" u="heavy" spc="-337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u="heavy" spc="30" baseline="-21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000" b="1" i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33679">
              <a:lnSpc>
                <a:spcPts val="2220"/>
              </a:lnSpc>
            </a:pPr>
            <a:r>
              <a:rPr sz="3000" b="1" i="1" spc="15" baseline="-16666" dirty="0">
                <a:latin typeface="Arial"/>
                <a:cs typeface="Arial"/>
              </a:rPr>
              <a:t>Q</a:t>
            </a:r>
            <a:r>
              <a:rPr sz="1300" b="1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3B2CE349-9E5F-310D-F90A-401E9351ADA0}"/>
              </a:ext>
            </a:extLst>
          </p:cNvPr>
          <p:cNvSpPr txBox="1">
            <a:spLocks/>
          </p:cNvSpPr>
          <p:nvPr/>
        </p:nvSpPr>
        <p:spPr>
          <a:xfrm>
            <a:off x="577386" y="519546"/>
            <a:ext cx="40273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EOQ Cost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2077" y="211718"/>
            <a:ext cx="4753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EOQ Cost Model (cont.)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95618" y="5539841"/>
            <a:ext cx="1811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Order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Quantity,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4568" y="1613916"/>
            <a:ext cx="1112520" cy="615950"/>
            <a:chOff x="734568" y="1613916"/>
            <a:chExt cx="1112520" cy="6159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76" y="1613916"/>
              <a:ext cx="1086612" cy="382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568" y="1847088"/>
              <a:ext cx="1074420" cy="3825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6647" y="1670684"/>
            <a:ext cx="78613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Annual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00"/>
              </a:lnSpc>
            </a:pPr>
            <a:r>
              <a:rPr sz="1800" spc="-5" dirty="0">
                <a:latin typeface="Arial MT"/>
                <a:cs typeface="Arial MT"/>
              </a:rPr>
              <a:t>cost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($)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30375" y="1730375"/>
            <a:ext cx="6769100" cy="3778250"/>
            <a:chOff x="1730375" y="1730375"/>
            <a:chExt cx="6769100" cy="3778250"/>
          </a:xfrm>
        </p:grpSpPr>
        <p:sp>
          <p:nvSpPr>
            <p:cNvPr id="18" name="object 18"/>
            <p:cNvSpPr/>
            <p:nvPr/>
          </p:nvSpPr>
          <p:spPr>
            <a:xfrm>
              <a:off x="1749425" y="1749425"/>
              <a:ext cx="6731000" cy="3740150"/>
            </a:xfrm>
            <a:custGeom>
              <a:avLst/>
              <a:gdLst/>
              <a:ahLst/>
              <a:cxnLst/>
              <a:rect l="l" t="t" r="r" b="b"/>
              <a:pathLst>
                <a:path w="6731000" h="3740150">
                  <a:moveTo>
                    <a:pt x="0" y="0"/>
                  </a:moveTo>
                  <a:lnTo>
                    <a:pt x="0" y="3740150"/>
                  </a:lnTo>
                  <a:lnTo>
                    <a:pt x="6731000" y="3740150"/>
                  </a:lnTo>
                </a:path>
              </a:pathLst>
            </a:custGeom>
            <a:ln w="381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8984" y="1949195"/>
              <a:ext cx="1327404" cy="3825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481317" y="2005406"/>
            <a:ext cx="1038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36725" y="1863725"/>
            <a:ext cx="6467475" cy="3624579"/>
            <a:chOff x="1736725" y="1863725"/>
            <a:chExt cx="6467475" cy="3624579"/>
          </a:xfrm>
        </p:grpSpPr>
        <p:sp>
          <p:nvSpPr>
            <p:cNvPr id="22" name="object 22"/>
            <p:cNvSpPr/>
            <p:nvPr/>
          </p:nvSpPr>
          <p:spPr>
            <a:xfrm>
              <a:off x="2270125" y="1876425"/>
              <a:ext cx="3980179" cy="1544320"/>
            </a:xfrm>
            <a:custGeom>
              <a:avLst/>
              <a:gdLst/>
              <a:ahLst/>
              <a:cxnLst/>
              <a:rect l="l" t="t" r="r" b="b"/>
              <a:pathLst>
                <a:path w="3980179" h="1544320">
                  <a:moveTo>
                    <a:pt x="0" y="0"/>
                  </a:moveTo>
                  <a:lnTo>
                    <a:pt x="24173" y="44240"/>
                  </a:lnTo>
                  <a:lnTo>
                    <a:pt x="48453" y="88489"/>
                  </a:lnTo>
                  <a:lnTo>
                    <a:pt x="72894" y="132709"/>
                  </a:lnTo>
                  <a:lnTo>
                    <a:pt x="97553" y="176863"/>
                  </a:lnTo>
                  <a:lnTo>
                    <a:pt x="122484" y="220912"/>
                  </a:lnTo>
                  <a:lnTo>
                    <a:pt x="147743" y="264819"/>
                  </a:lnTo>
                  <a:lnTo>
                    <a:pt x="173386" y="308546"/>
                  </a:lnTo>
                  <a:lnTo>
                    <a:pt x="199469" y="352055"/>
                  </a:lnTo>
                  <a:lnTo>
                    <a:pt x="226046" y="395309"/>
                  </a:lnTo>
                  <a:lnTo>
                    <a:pt x="253174" y="438270"/>
                  </a:lnTo>
                  <a:lnTo>
                    <a:pt x="280907" y="480899"/>
                  </a:lnTo>
                  <a:lnTo>
                    <a:pt x="309303" y="523160"/>
                  </a:lnTo>
                  <a:lnTo>
                    <a:pt x="338415" y="565015"/>
                  </a:lnTo>
                  <a:lnTo>
                    <a:pt x="368300" y="606425"/>
                  </a:lnTo>
                  <a:lnTo>
                    <a:pt x="399147" y="647881"/>
                  </a:lnTo>
                  <a:lnTo>
                    <a:pt x="431073" y="689820"/>
                  </a:lnTo>
                  <a:lnTo>
                    <a:pt x="463937" y="732039"/>
                  </a:lnTo>
                  <a:lnTo>
                    <a:pt x="497603" y="774337"/>
                  </a:lnTo>
                  <a:lnTo>
                    <a:pt x="531929" y="816512"/>
                  </a:lnTo>
                  <a:lnTo>
                    <a:pt x="566778" y="858361"/>
                  </a:lnTo>
                  <a:lnTo>
                    <a:pt x="602011" y="899683"/>
                  </a:lnTo>
                  <a:lnTo>
                    <a:pt x="637489" y="940277"/>
                  </a:lnTo>
                  <a:lnTo>
                    <a:pt x="673073" y="979939"/>
                  </a:lnTo>
                  <a:lnTo>
                    <a:pt x="708624" y="1018469"/>
                  </a:lnTo>
                  <a:lnTo>
                    <a:pt x="744004" y="1055664"/>
                  </a:lnTo>
                  <a:lnTo>
                    <a:pt x="779073" y="1091323"/>
                  </a:lnTo>
                  <a:lnTo>
                    <a:pt x="813693" y="1125243"/>
                  </a:lnTo>
                  <a:lnTo>
                    <a:pt x="847725" y="1157224"/>
                  </a:lnTo>
                  <a:lnTo>
                    <a:pt x="890889" y="1195617"/>
                  </a:lnTo>
                  <a:lnTo>
                    <a:pt x="934543" y="1231972"/>
                  </a:lnTo>
                  <a:lnTo>
                    <a:pt x="978465" y="1266293"/>
                  </a:lnTo>
                  <a:lnTo>
                    <a:pt x="1022435" y="1298588"/>
                  </a:lnTo>
                  <a:lnTo>
                    <a:pt x="1066230" y="1328864"/>
                  </a:lnTo>
                  <a:lnTo>
                    <a:pt x="1109629" y="1357127"/>
                  </a:lnTo>
                  <a:lnTo>
                    <a:pt x="1152410" y="1383386"/>
                  </a:lnTo>
                  <a:lnTo>
                    <a:pt x="1194351" y="1407645"/>
                  </a:lnTo>
                  <a:lnTo>
                    <a:pt x="1235232" y="1429913"/>
                  </a:lnTo>
                  <a:lnTo>
                    <a:pt x="1274831" y="1450196"/>
                  </a:lnTo>
                  <a:lnTo>
                    <a:pt x="1312926" y="1468501"/>
                  </a:lnTo>
                  <a:lnTo>
                    <a:pt x="1369603" y="1491864"/>
                  </a:lnTo>
                  <a:lnTo>
                    <a:pt x="1423060" y="1508452"/>
                  </a:lnTo>
                  <a:lnTo>
                    <a:pt x="1473962" y="1519652"/>
                  </a:lnTo>
                  <a:lnTo>
                    <a:pt x="1522975" y="1526854"/>
                  </a:lnTo>
                  <a:lnTo>
                    <a:pt x="1570767" y="1531445"/>
                  </a:lnTo>
                  <a:lnTo>
                    <a:pt x="1618003" y="1534814"/>
                  </a:lnTo>
                  <a:lnTo>
                    <a:pt x="1665351" y="1538351"/>
                  </a:lnTo>
                  <a:lnTo>
                    <a:pt x="1718164" y="1542253"/>
                  </a:lnTo>
                  <a:lnTo>
                    <a:pt x="1767186" y="1544169"/>
                  </a:lnTo>
                  <a:lnTo>
                    <a:pt x="1814972" y="1543700"/>
                  </a:lnTo>
                  <a:lnTo>
                    <a:pt x="1864082" y="1540448"/>
                  </a:lnTo>
                  <a:lnTo>
                    <a:pt x="1917072" y="1534014"/>
                  </a:lnTo>
                  <a:lnTo>
                    <a:pt x="1976501" y="1524000"/>
                  </a:lnTo>
                  <a:lnTo>
                    <a:pt x="2019921" y="1515534"/>
                  </a:lnTo>
                  <a:lnTo>
                    <a:pt x="2065402" y="1505901"/>
                  </a:lnTo>
                  <a:lnTo>
                    <a:pt x="2112776" y="1494996"/>
                  </a:lnTo>
                  <a:lnTo>
                    <a:pt x="2161875" y="1482715"/>
                  </a:lnTo>
                  <a:lnTo>
                    <a:pt x="2212531" y="1468952"/>
                  </a:lnTo>
                  <a:lnTo>
                    <a:pt x="2264574" y="1453604"/>
                  </a:lnTo>
                  <a:lnTo>
                    <a:pt x="2317837" y="1436565"/>
                  </a:lnTo>
                  <a:lnTo>
                    <a:pt x="2372152" y="1417732"/>
                  </a:lnTo>
                  <a:lnTo>
                    <a:pt x="2427351" y="1397000"/>
                  </a:lnTo>
                  <a:lnTo>
                    <a:pt x="2469645" y="1380005"/>
                  </a:lnTo>
                  <a:lnTo>
                    <a:pt x="2513112" y="1361670"/>
                  </a:lnTo>
                  <a:lnTo>
                    <a:pt x="2557597" y="1342104"/>
                  </a:lnTo>
                  <a:lnTo>
                    <a:pt x="2602944" y="1321416"/>
                  </a:lnTo>
                  <a:lnTo>
                    <a:pt x="2648999" y="1299715"/>
                  </a:lnTo>
                  <a:lnTo>
                    <a:pt x="2695606" y="1277112"/>
                  </a:lnTo>
                  <a:lnTo>
                    <a:pt x="2742610" y="1253714"/>
                  </a:lnTo>
                  <a:lnTo>
                    <a:pt x="2789856" y="1229632"/>
                  </a:lnTo>
                  <a:lnTo>
                    <a:pt x="2837187" y="1204976"/>
                  </a:lnTo>
                  <a:lnTo>
                    <a:pt x="2884451" y="1179853"/>
                  </a:lnTo>
                  <a:lnTo>
                    <a:pt x="2931490" y="1154374"/>
                  </a:lnTo>
                  <a:lnTo>
                    <a:pt x="2978150" y="1128649"/>
                  </a:lnTo>
                  <a:lnTo>
                    <a:pt x="3021471" y="1104361"/>
                  </a:lnTo>
                  <a:lnTo>
                    <a:pt x="3065550" y="1079172"/>
                  </a:lnTo>
                  <a:lnTo>
                    <a:pt x="3110185" y="1053199"/>
                  </a:lnTo>
                  <a:lnTo>
                    <a:pt x="3155178" y="1026559"/>
                  </a:lnTo>
                  <a:lnTo>
                    <a:pt x="3200329" y="999371"/>
                  </a:lnTo>
                  <a:lnTo>
                    <a:pt x="3245439" y="971752"/>
                  </a:lnTo>
                  <a:lnTo>
                    <a:pt x="3290308" y="943819"/>
                  </a:lnTo>
                  <a:lnTo>
                    <a:pt x="3334737" y="915691"/>
                  </a:lnTo>
                  <a:lnTo>
                    <a:pt x="3378526" y="887484"/>
                  </a:lnTo>
                  <a:lnTo>
                    <a:pt x="3421477" y="859316"/>
                  </a:lnTo>
                  <a:lnTo>
                    <a:pt x="3463389" y="831305"/>
                  </a:lnTo>
                  <a:lnTo>
                    <a:pt x="3504063" y="803568"/>
                  </a:lnTo>
                  <a:lnTo>
                    <a:pt x="3543300" y="776224"/>
                  </a:lnTo>
                  <a:lnTo>
                    <a:pt x="3588011" y="744185"/>
                  </a:lnTo>
                  <a:lnTo>
                    <a:pt x="3631286" y="712146"/>
                  </a:lnTo>
                  <a:lnTo>
                    <a:pt x="3673268" y="680108"/>
                  </a:lnTo>
                  <a:lnTo>
                    <a:pt x="3714103" y="648069"/>
                  </a:lnTo>
                  <a:lnTo>
                    <a:pt x="3753934" y="616030"/>
                  </a:lnTo>
                  <a:lnTo>
                    <a:pt x="3792906" y="583992"/>
                  </a:lnTo>
                  <a:lnTo>
                    <a:pt x="3831163" y="551953"/>
                  </a:lnTo>
                  <a:lnTo>
                    <a:pt x="3868849" y="519914"/>
                  </a:lnTo>
                  <a:lnTo>
                    <a:pt x="3906109" y="487876"/>
                  </a:lnTo>
                  <a:lnTo>
                    <a:pt x="3943086" y="455837"/>
                  </a:lnTo>
                  <a:lnTo>
                    <a:pt x="3979926" y="423799"/>
                  </a:lnTo>
                </a:path>
              </a:pathLst>
            </a:custGeom>
            <a:ln w="254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425" y="3203575"/>
              <a:ext cx="4600575" cy="2272030"/>
            </a:xfrm>
            <a:custGeom>
              <a:avLst/>
              <a:gdLst/>
              <a:ahLst/>
              <a:cxnLst/>
              <a:rect l="l" t="t" r="r" b="b"/>
              <a:pathLst>
                <a:path w="4600575" h="2272029">
                  <a:moveTo>
                    <a:pt x="0" y="2271776"/>
                  </a:moveTo>
                  <a:lnTo>
                    <a:pt x="4600575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973324"/>
              <a:ext cx="1906524" cy="3825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28613" y="3029788"/>
            <a:ext cx="1617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Carrying </a:t>
            </a:r>
            <a:r>
              <a:rPr sz="1800" spc="-5" dirty="0">
                <a:latin typeface="Arial MT"/>
                <a:cs typeface="Arial MT"/>
              </a:rPr>
              <a:t>Cost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87868" y="2758439"/>
            <a:ext cx="723900" cy="742315"/>
            <a:chOff x="8087868" y="2758439"/>
            <a:chExt cx="723900" cy="7423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7868" y="2758439"/>
              <a:ext cx="478535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8180" y="2913887"/>
              <a:ext cx="289559" cy="2575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9516" y="2758439"/>
              <a:ext cx="492251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9600" y="3087623"/>
              <a:ext cx="440435" cy="41300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195818" y="2760979"/>
            <a:ext cx="48577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spc="-7" baseline="-20833" dirty="0">
                <a:latin typeface="Times New Roman"/>
                <a:cs typeface="Times New Roman"/>
              </a:rPr>
              <a:t>c</a:t>
            </a:r>
            <a:r>
              <a:rPr sz="1800" i="1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88664" y="2325623"/>
            <a:ext cx="4860290" cy="878205"/>
            <a:chOff x="3788664" y="2325623"/>
            <a:chExt cx="4860290" cy="878205"/>
          </a:xfrm>
        </p:grpSpPr>
        <p:sp>
          <p:nvSpPr>
            <p:cNvPr id="33" name="object 33"/>
            <p:cNvSpPr/>
            <p:nvPr/>
          </p:nvSpPr>
          <p:spPr>
            <a:xfrm>
              <a:off x="8239125" y="3189223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3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8664" y="2325623"/>
              <a:ext cx="1283208" cy="3825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920744" y="2382139"/>
            <a:ext cx="995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Slope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9683" y="3067811"/>
            <a:ext cx="1303020" cy="615950"/>
            <a:chOff x="519683" y="3067811"/>
            <a:chExt cx="1303020" cy="61595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683" y="3067811"/>
              <a:ext cx="1303019" cy="3825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779" y="3300983"/>
              <a:ext cx="1226820" cy="38252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51763" y="3125215"/>
            <a:ext cx="950594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" marR="5080" indent="-6350">
              <a:lnSpc>
                <a:spcPts val="1839"/>
              </a:lnSpc>
              <a:spcBef>
                <a:spcPts val="425"/>
              </a:spcBef>
            </a:pPr>
            <a:r>
              <a:rPr sz="1800" spc="-5" dirty="0">
                <a:latin typeface="Arial MT"/>
                <a:cs typeface="Arial MT"/>
              </a:rPr>
              <a:t>Mi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im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m  total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147060" y="5481828"/>
            <a:ext cx="1694814" cy="615950"/>
            <a:chOff x="3147060" y="5481828"/>
            <a:chExt cx="1694814" cy="61595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47060" y="5481828"/>
              <a:ext cx="1694688" cy="3825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1336" y="5715000"/>
              <a:ext cx="492251" cy="3825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5363" y="5867400"/>
              <a:ext cx="435863" cy="23012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253740" y="5524337"/>
            <a:ext cx="1457325" cy="605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 MT"/>
                <a:cs typeface="Arial MT"/>
              </a:rPr>
              <a:t>Optimal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order</a:t>
            </a:r>
            <a:endParaRPr sz="1800">
              <a:latin typeface="Arial MT"/>
              <a:cs typeface="Arial MT"/>
            </a:endParaRPr>
          </a:p>
          <a:p>
            <a:pPr marL="722630">
              <a:lnSpc>
                <a:spcPct val="100000"/>
              </a:lnSpc>
              <a:spcBef>
                <a:spcPts val="120"/>
              </a:spcBef>
            </a:pPr>
            <a:r>
              <a:rPr sz="2700" i="1" baseline="13888" dirty="0">
                <a:latin typeface="Arial"/>
                <a:cs typeface="Arial"/>
              </a:rPr>
              <a:t>Q</a:t>
            </a:r>
            <a:r>
              <a:rPr sz="1200" dirty="0">
                <a:latin typeface="Arial MT"/>
                <a:cs typeface="Arial MT"/>
              </a:rPr>
              <a:t>opt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06626" y="2062226"/>
            <a:ext cx="6523355" cy="3441700"/>
            <a:chOff x="1706626" y="2062226"/>
            <a:chExt cx="6523355" cy="3441700"/>
          </a:xfrm>
        </p:grpSpPr>
        <p:sp>
          <p:nvSpPr>
            <p:cNvPr id="46" name="object 46"/>
            <p:cNvSpPr/>
            <p:nvPr/>
          </p:nvSpPr>
          <p:spPr>
            <a:xfrm>
              <a:off x="1735201" y="3429000"/>
              <a:ext cx="2259330" cy="2046605"/>
            </a:xfrm>
            <a:custGeom>
              <a:avLst/>
              <a:gdLst/>
              <a:ahLst/>
              <a:cxnLst/>
              <a:rect l="l" t="t" r="r" b="b"/>
              <a:pathLst>
                <a:path w="2259329" h="2046604">
                  <a:moveTo>
                    <a:pt x="0" y="0"/>
                  </a:moveTo>
                  <a:lnTo>
                    <a:pt x="2258949" y="0"/>
                  </a:lnTo>
                  <a:lnTo>
                    <a:pt x="2258949" y="2046351"/>
                  </a:lnTo>
                </a:path>
              </a:pathLst>
            </a:custGeom>
            <a:ln w="57150">
              <a:solidFill>
                <a:srgbClr val="EDEDE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06850" y="2779649"/>
              <a:ext cx="282575" cy="592455"/>
            </a:xfrm>
            <a:custGeom>
              <a:avLst/>
              <a:gdLst/>
              <a:ahLst/>
              <a:cxnLst/>
              <a:rect l="l" t="t" r="r" b="b"/>
              <a:pathLst>
                <a:path w="282575" h="592454">
                  <a:moveTo>
                    <a:pt x="282575" y="0"/>
                  </a:moveTo>
                  <a:lnTo>
                    <a:pt x="0" y="592201"/>
                  </a:lnTo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16201" y="2074926"/>
              <a:ext cx="4205605" cy="2808605"/>
            </a:xfrm>
            <a:custGeom>
              <a:avLst/>
              <a:gdLst/>
              <a:ahLst/>
              <a:cxnLst/>
              <a:rect l="l" t="t" r="r" b="b"/>
              <a:pathLst>
                <a:path w="4205605" h="2808604">
                  <a:moveTo>
                    <a:pt x="0" y="0"/>
                  </a:moveTo>
                  <a:lnTo>
                    <a:pt x="10096" y="50126"/>
                  </a:lnTo>
                  <a:lnTo>
                    <a:pt x="20260" y="100194"/>
                  </a:lnTo>
                  <a:lnTo>
                    <a:pt x="30560" y="150145"/>
                  </a:lnTo>
                  <a:lnTo>
                    <a:pt x="41064" y="199916"/>
                  </a:lnTo>
                  <a:lnTo>
                    <a:pt x="51838" y="249448"/>
                  </a:lnTo>
                  <a:lnTo>
                    <a:pt x="62951" y="298680"/>
                  </a:lnTo>
                  <a:lnTo>
                    <a:pt x="74471" y="347552"/>
                  </a:lnTo>
                  <a:lnTo>
                    <a:pt x="86466" y="396003"/>
                  </a:lnTo>
                  <a:lnTo>
                    <a:pt x="99002" y="443973"/>
                  </a:lnTo>
                  <a:lnTo>
                    <a:pt x="112149" y="491401"/>
                  </a:lnTo>
                  <a:lnTo>
                    <a:pt x="125973" y="538227"/>
                  </a:lnTo>
                  <a:lnTo>
                    <a:pt x="140543" y="584390"/>
                  </a:lnTo>
                  <a:lnTo>
                    <a:pt x="155926" y="629830"/>
                  </a:lnTo>
                  <a:lnTo>
                    <a:pt x="172191" y="674486"/>
                  </a:lnTo>
                  <a:lnTo>
                    <a:pt x="189404" y="718298"/>
                  </a:lnTo>
                  <a:lnTo>
                    <a:pt x="207634" y="761205"/>
                  </a:lnTo>
                  <a:lnTo>
                    <a:pt x="226949" y="803148"/>
                  </a:lnTo>
                  <a:lnTo>
                    <a:pt x="250346" y="849598"/>
                  </a:lnTo>
                  <a:lnTo>
                    <a:pt x="275331" y="894958"/>
                  </a:lnTo>
                  <a:lnTo>
                    <a:pt x="301757" y="939283"/>
                  </a:lnTo>
                  <a:lnTo>
                    <a:pt x="329476" y="982631"/>
                  </a:lnTo>
                  <a:lnTo>
                    <a:pt x="358342" y="1025059"/>
                  </a:lnTo>
                  <a:lnTo>
                    <a:pt x="388208" y="1066623"/>
                  </a:lnTo>
                  <a:lnTo>
                    <a:pt x="418928" y="1107380"/>
                  </a:lnTo>
                  <a:lnTo>
                    <a:pt x="450354" y="1147387"/>
                  </a:lnTo>
                  <a:lnTo>
                    <a:pt x="482340" y="1186702"/>
                  </a:lnTo>
                  <a:lnTo>
                    <a:pt x="514740" y="1225380"/>
                  </a:lnTo>
                  <a:lnTo>
                    <a:pt x="547406" y="1263479"/>
                  </a:lnTo>
                  <a:lnTo>
                    <a:pt x="580191" y="1301057"/>
                  </a:lnTo>
                  <a:lnTo>
                    <a:pt x="612950" y="1338168"/>
                  </a:lnTo>
                  <a:lnTo>
                    <a:pt x="645534" y="1374872"/>
                  </a:lnTo>
                  <a:lnTo>
                    <a:pt x="677799" y="1411224"/>
                  </a:lnTo>
                  <a:lnTo>
                    <a:pt x="712223" y="1449688"/>
                  </a:lnTo>
                  <a:lnTo>
                    <a:pt x="746780" y="1487519"/>
                  </a:lnTo>
                  <a:lnTo>
                    <a:pt x="781507" y="1524713"/>
                  </a:lnTo>
                  <a:lnTo>
                    <a:pt x="816443" y="1561265"/>
                  </a:lnTo>
                  <a:lnTo>
                    <a:pt x="851627" y="1597172"/>
                  </a:lnTo>
                  <a:lnTo>
                    <a:pt x="887097" y="1632429"/>
                  </a:lnTo>
                  <a:lnTo>
                    <a:pt x="922893" y="1667033"/>
                  </a:lnTo>
                  <a:lnTo>
                    <a:pt x="959051" y="1700980"/>
                  </a:lnTo>
                  <a:lnTo>
                    <a:pt x="995612" y="1734267"/>
                  </a:lnTo>
                  <a:lnTo>
                    <a:pt x="1032614" y="1766888"/>
                  </a:lnTo>
                  <a:lnTo>
                    <a:pt x="1070094" y="1798841"/>
                  </a:lnTo>
                  <a:lnTo>
                    <a:pt x="1108093" y="1830121"/>
                  </a:lnTo>
                  <a:lnTo>
                    <a:pt x="1146648" y="1860725"/>
                  </a:lnTo>
                  <a:lnTo>
                    <a:pt x="1185799" y="1890649"/>
                  </a:lnTo>
                  <a:lnTo>
                    <a:pt x="1225544" y="1919804"/>
                  </a:lnTo>
                  <a:lnTo>
                    <a:pt x="1265836" y="1948093"/>
                  </a:lnTo>
                  <a:lnTo>
                    <a:pt x="1306634" y="1975580"/>
                  </a:lnTo>
                  <a:lnTo>
                    <a:pt x="1347901" y="2002327"/>
                  </a:lnTo>
                  <a:lnTo>
                    <a:pt x="1389599" y="2028399"/>
                  </a:lnTo>
                  <a:lnTo>
                    <a:pt x="1431690" y="2053858"/>
                  </a:lnTo>
                  <a:lnTo>
                    <a:pt x="1474136" y="2078767"/>
                  </a:lnTo>
                  <a:lnTo>
                    <a:pt x="1516899" y="2103191"/>
                  </a:lnTo>
                  <a:lnTo>
                    <a:pt x="1559941" y="2127192"/>
                  </a:lnTo>
                  <a:lnTo>
                    <a:pt x="1603223" y="2150834"/>
                  </a:lnTo>
                  <a:lnTo>
                    <a:pt x="1646708" y="2174179"/>
                  </a:lnTo>
                  <a:lnTo>
                    <a:pt x="1690358" y="2197292"/>
                  </a:lnTo>
                  <a:lnTo>
                    <a:pt x="1734134" y="2220236"/>
                  </a:lnTo>
                  <a:lnTo>
                    <a:pt x="1778000" y="2243074"/>
                  </a:lnTo>
                  <a:lnTo>
                    <a:pt x="1821584" y="2265705"/>
                  </a:lnTo>
                  <a:lnTo>
                    <a:pt x="1864719" y="2288031"/>
                  </a:lnTo>
                  <a:lnTo>
                    <a:pt x="1907586" y="2310034"/>
                  </a:lnTo>
                  <a:lnTo>
                    <a:pt x="1950364" y="2331696"/>
                  </a:lnTo>
                  <a:lnTo>
                    <a:pt x="1993234" y="2352999"/>
                  </a:lnTo>
                  <a:lnTo>
                    <a:pt x="2036377" y="2373925"/>
                  </a:lnTo>
                  <a:lnTo>
                    <a:pt x="2079974" y="2394458"/>
                  </a:lnTo>
                  <a:lnTo>
                    <a:pt x="2124204" y="2414578"/>
                  </a:lnTo>
                  <a:lnTo>
                    <a:pt x="2169248" y="2434268"/>
                  </a:lnTo>
                  <a:lnTo>
                    <a:pt x="2215287" y="2453510"/>
                  </a:lnTo>
                  <a:lnTo>
                    <a:pt x="2262501" y="2472287"/>
                  </a:lnTo>
                  <a:lnTo>
                    <a:pt x="2311071" y="2490581"/>
                  </a:lnTo>
                  <a:lnTo>
                    <a:pt x="2361177" y="2508374"/>
                  </a:lnTo>
                  <a:lnTo>
                    <a:pt x="2413000" y="2525649"/>
                  </a:lnTo>
                  <a:lnTo>
                    <a:pt x="2456993" y="2539554"/>
                  </a:lnTo>
                  <a:lnTo>
                    <a:pt x="2502100" y="2553247"/>
                  </a:lnTo>
                  <a:lnTo>
                    <a:pt x="2548244" y="2566711"/>
                  </a:lnTo>
                  <a:lnTo>
                    <a:pt x="2595350" y="2579930"/>
                  </a:lnTo>
                  <a:lnTo>
                    <a:pt x="2643342" y="2592890"/>
                  </a:lnTo>
                  <a:lnTo>
                    <a:pt x="2692143" y="2605575"/>
                  </a:lnTo>
                  <a:lnTo>
                    <a:pt x="2741679" y="2617968"/>
                  </a:lnTo>
                  <a:lnTo>
                    <a:pt x="2791873" y="2630056"/>
                  </a:lnTo>
                  <a:lnTo>
                    <a:pt x="2842649" y="2641821"/>
                  </a:lnTo>
                  <a:lnTo>
                    <a:pt x="2893932" y="2653250"/>
                  </a:lnTo>
                  <a:lnTo>
                    <a:pt x="2945645" y="2664325"/>
                  </a:lnTo>
                  <a:lnTo>
                    <a:pt x="2997714" y="2675032"/>
                  </a:lnTo>
                  <a:lnTo>
                    <a:pt x="3050061" y="2685355"/>
                  </a:lnTo>
                  <a:lnTo>
                    <a:pt x="3102612" y="2695279"/>
                  </a:lnTo>
                  <a:lnTo>
                    <a:pt x="3155290" y="2704788"/>
                  </a:lnTo>
                  <a:lnTo>
                    <a:pt x="3208019" y="2713866"/>
                  </a:lnTo>
                  <a:lnTo>
                    <a:pt x="3260725" y="2722499"/>
                  </a:lnTo>
                  <a:lnTo>
                    <a:pt x="3308042" y="2729785"/>
                  </a:lnTo>
                  <a:lnTo>
                    <a:pt x="3355736" y="2736621"/>
                  </a:lnTo>
                  <a:lnTo>
                    <a:pt x="3403785" y="2743033"/>
                  </a:lnTo>
                  <a:lnTo>
                    <a:pt x="3452171" y="2749045"/>
                  </a:lnTo>
                  <a:lnTo>
                    <a:pt x="3500874" y="2754681"/>
                  </a:lnTo>
                  <a:lnTo>
                    <a:pt x="3549876" y="2759968"/>
                  </a:lnTo>
                  <a:lnTo>
                    <a:pt x="3599156" y="2764930"/>
                  </a:lnTo>
                  <a:lnTo>
                    <a:pt x="3648695" y="2769592"/>
                  </a:lnTo>
                  <a:lnTo>
                    <a:pt x="3698475" y="2773978"/>
                  </a:lnTo>
                  <a:lnTo>
                    <a:pt x="3748476" y="2778115"/>
                  </a:lnTo>
                  <a:lnTo>
                    <a:pt x="3798677" y="2782027"/>
                  </a:lnTo>
                  <a:lnTo>
                    <a:pt x="3849061" y="2785739"/>
                  </a:lnTo>
                  <a:lnTo>
                    <a:pt x="3899608" y="2789276"/>
                  </a:lnTo>
                  <a:lnTo>
                    <a:pt x="3950298" y="2792663"/>
                  </a:lnTo>
                  <a:lnTo>
                    <a:pt x="4001112" y="2795925"/>
                  </a:lnTo>
                  <a:lnTo>
                    <a:pt x="4052031" y="2799087"/>
                  </a:lnTo>
                  <a:lnTo>
                    <a:pt x="4103036" y="2802174"/>
                  </a:lnTo>
                  <a:lnTo>
                    <a:pt x="4154106" y="2805211"/>
                  </a:lnTo>
                  <a:lnTo>
                    <a:pt x="4205224" y="2808224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7167" y="4675632"/>
              <a:ext cx="1932432" cy="38252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428613" y="4733670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Ordering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090916" y="4450079"/>
            <a:ext cx="719455" cy="742315"/>
            <a:chOff x="8090916" y="4450079"/>
            <a:chExt cx="719455" cy="742315"/>
          </a:xfrm>
        </p:grpSpPr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0916" y="4450079"/>
              <a:ext cx="478535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1228" y="4605527"/>
              <a:ext cx="298703" cy="25755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31708" y="4450079"/>
              <a:ext cx="478535" cy="4130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05216" y="4779263"/>
              <a:ext cx="492251" cy="41300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197595" y="450837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spc="-7" baseline="-20833" dirty="0">
                <a:latin typeface="Times New Roman"/>
                <a:cs typeface="Times New Roman"/>
              </a:rPr>
              <a:t>o</a:t>
            </a:r>
            <a:r>
              <a:rPr sz="1800" i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37295" y="483755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51825" y="487997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3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2742" y="381000"/>
            <a:ext cx="33585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Reorder Point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22337" y="2047748"/>
            <a:ext cx="7609205" cy="721360"/>
            <a:chOff x="922337" y="2047748"/>
            <a:chExt cx="7609205" cy="721360"/>
          </a:xfrm>
        </p:grpSpPr>
        <p:sp>
          <p:nvSpPr>
            <p:cNvPr id="8" name="object 8"/>
            <p:cNvSpPr/>
            <p:nvPr/>
          </p:nvSpPr>
          <p:spPr>
            <a:xfrm>
              <a:off x="935037" y="2060448"/>
              <a:ext cx="7583805" cy="695960"/>
            </a:xfrm>
            <a:custGeom>
              <a:avLst/>
              <a:gdLst/>
              <a:ahLst/>
              <a:cxnLst/>
              <a:rect l="l" t="t" r="r" b="b"/>
              <a:pathLst>
                <a:path w="7583805" h="695960">
                  <a:moveTo>
                    <a:pt x="7467536" y="0"/>
                  </a:moveTo>
                  <a:lnTo>
                    <a:pt x="115925" y="0"/>
                  </a:lnTo>
                  <a:lnTo>
                    <a:pt x="70803" y="9116"/>
                  </a:lnTo>
                  <a:lnTo>
                    <a:pt x="33955" y="33972"/>
                  </a:lnTo>
                  <a:lnTo>
                    <a:pt x="9110" y="70830"/>
                  </a:lnTo>
                  <a:lnTo>
                    <a:pt x="0" y="115950"/>
                  </a:lnTo>
                  <a:lnTo>
                    <a:pt x="0" y="579627"/>
                  </a:lnTo>
                  <a:lnTo>
                    <a:pt x="9110" y="624748"/>
                  </a:lnTo>
                  <a:lnTo>
                    <a:pt x="33955" y="661606"/>
                  </a:lnTo>
                  <a:lnTo>
                    <a:pt x="70803" y="686462"/>
                  </a:lnTo>
                  <a:lnTo>
                    <a:pt x="115925" y="695578"/>
                  </a:lnTo>
                  <a:lnTo>
                    <a:pt x="7467536" y="695578"/>
                  </a:lnTo>
                  <a:lnTo>
                    <a:pt x="7512657" y="686462"/>
                  </a:lnTo>
                  <a:lnTo>
                    <a:pt x="7549514" y="661606"/>
                  </a:lnTo>
                  <a:lnTo>
                    <a:pt x="7574371" y="624748"/>
                  </a:lnTo>
                  <a:lnTo>
                    <a:pt x="7583487" y="579627"/>
                  </a:lnTo>
                  <a:lnTo>
                    <a:pt x="7583487" y="115950"/>
                  </a:lnTo>
                  <a:lnTo>
                    <a:pt x="7574371" y="70830"/>
                  </a:lnTo>
                  <a:lnTo>
                    <a:pt x="7549514" y="33972"/>
                  </a:lnTo>
                  <a:lnTo>
                    <a:pt x="7512657" y="9116"/>
                  </a:lnTo>
                  <a:lnTo>
                    <a:pt x="74675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037" y="2060448"/>
              <a:ext cx="7583805" cy="695960"/>
            </a:xfrm>
            <a:custGeom>
              <a:avLst/>
              <a:gdLst/>
              <a:ahLst/>
              <a:cxnLst/>
              <a:rect l="l" t="t" r="r" b="b"/>
              <a:pathLst>
                <a:path w="7583805" h="695960">
                  <a:moveTo>
                    <a:pt x="0" y="115950"/>
                  </a:moveTo>
                  <a:lnTo>
                    <a:pt x="9110" y="70830"/>
                  </a:lnTo>
                  <a:lnTo>
                    <a:pt x="33955" y="33972"/>
                  </a:lnTo>
                  <a:lnTo>
                    <a:pt x="70803" y="9116"/>
                  </a:lnTo>
                  <a:lnTo>
                    <a:pt x="115925" y="0"/>
                  </a:lnTo>
                  <a:lnTo>
                    <a:pt x="7467536" y="0"/>
                  </a:lnTo>
                  <a:lnTo>
                    <a:pt x="7512657" y="9116"/>
                  </a:lnTo>
                  <a:lnTo>
                    <a:pt x="7549514" y="33972"/>
                  </a:lnTo>
                  <a:lnTo>
                    <a:pt x="7574371" y="70830"/>
                  </a:lnTo>
                  <a:lnTo>
                    <a:pt x="7583487" y="115950"/>
                  </a:lnTo>
                  <a:lnTo>
                    <a:pt x="7583487" y="579627"/>
                  </a:lnTo>
                  <a:lnTo>
                    <a:pt x="7574371" y="624748"/>
                  </a:lnTo>
                  <a:lnTo>
                    <a:pt x="7549514" y="661606"/>
                  </a:lnTo>
                  <a:lnTo>
                    <a:pt x="7512657" y="686462"/>
                  </a:lnTo>
                  <a:lnTo>
                    <a:pt x="7467536" y="695578"/>
                  </a:lnTo>
                  <a:lnTo>
                    <a:pt x="115925" y="695578"/>
                  </a:lnTo>
                  <a:lnTo>
                    <a:pt x="70803" y="686462"/>
                  </a:lnTo>
                  <a:lnTo>
                    <a:pt x="33955" y="661606"/>
                  </a:lnTo>
                  <a:lnTo>
                    <a:pt x="9110" y="624748"/>
                  </a:lnTo>
                  <a:lnTo>
                    <a:pt x="0" y="579627"/>
                  </a:lnTo>
                  <a:lnTo>
                    <a:pt x="0" y="1159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96640" y="3101339"/>
            <a:ext cx="1746885" cy="661670"/>
            <a:chOff x="3596640" y="3101339"/>
            <a:chExt cx="1746885" cy="6616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40" y="3101339"/>
              <a:ext cx="833627" cy="6614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024" y="3101339"/>
              <a:ext cx="890015" cy="6614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2544" y="3101339"/>
              <a:ext cx="990600" cy="66141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6901" y="2131313"/>
            <a:ext cx="7245984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i="1" spc="-5" dirty="0">
                <a:latin typeface="Calibri"/>
                <a:cs typeface="Calibri"/>
              </a:rPr>
              <a:t>Level</a:t>
            </a:r>
            <a:r>
              <a:rPr sz="2900" i="1" spc="-30" dirty="0">
                <a:latin typeface="Calibri"/>
                <a:cs typeface="Calibri"/>
              </a:rPr>
              <a:t> </a:t>
            </a:r>
            <a:r>
              <a:rPr sz="2900" i="1" spc="-5" dirty="0">
                <a:latin typeface="Calibri"/>
                <a:cs typeface="Calibri"/>
              </a:rPr>
              <a:t>of </a:t>
            </a:r>
            <a:r>
              <a:rPr sz="2900" i="1" spc="-15" dirty="0">
                <a:latin typeface="Calibri"/>
                <a:cs typeface="Calibri"/>
              </a:rPr>
              <a:t>inventory</a:t>
            </a:r>
            <a:r>
              <a:rPr sz="2900" i="1" spc="-25" dirty="0">
                <a:latin typeface="Calibri"/>
                <a:cs typeface="Calibri"/>
              </a:rPr>
              <a:t> </a:t>
            </a:r>
            <a:r>
              <a:rPr sz="2900" i="1" spc="-5" dirty="0">
                <a:latin typeface="Calibri"/>
                <a:cs typeface="Calibri"/>
              </a:rPr>
              <a:t>at </a:t>
            </a:r>
            <a:r>
              <a:rPr sz="2900" i="1" dirty="0">
                <a:latin typeface="Calibri"/>
                <a:cs typeface="Calibri"/>
              </a:rPr>
              <a:t>which</a:t>
            </a:r>
            <a:r>
              <a:rPr sz="2900" i="1" spc="-10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a</a:t>
            </a:r>
            <a:r>
              <a:rPr sz="2900" i="1" spc="-5" dirty="0">
                <a:latin typeface="Calibri"/>
                <a:cs typeface="Calibri"/>
              </a:rPr>
              <a:t> new</a:t>
            </a:r>
            <a:r>
              <a:rPr sz="2900" i="1" dirty="0">
                <a:latin typeface="Calibri"/>
                <a:cs typeface="Calibri"/>
              </a:rPr>
              <a:t> </a:t>
            </a:r>
            <a:r>
              <a:rPr sz="2900" i="1" spc="-5" dirty="0">
                <a:latin typeface="Calibri"/>
                <a:cs typeface="Calibri"/>
              </a:rPr>
              <a:t>order</a:t>
            </a:r>
            <a:r>
              <a:rPr sz="2900" i="1" spc="-10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is </a:t>
            </a:r>
            <a:r>
              <a:rPr sz="2900" i="1" spc="-5" dirty="0">
                <a:latin typeface="Calibri"/>
                <a:cs typeface="Calibri"/>
              </a:rPr>
              <a:t>placed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Calibri"/>
              <a:cs typeface="Calibri"/>
            </a:endParaRPr>
          </a:p>
          <a:p>
            <a:pPr marR="464820" algn="ctr">
              <a:lnSpc>
                <a:spcPct val="100000"/>
              </a:lnSpc>
              <a:spcBef>
                <a:spcPts val="5"/>
              </a:spcBef>
            </a:pPr>
            <a:r>
              <a:rPr sz="3200" i="1" dirty="0">
                <a:latin typeface="Arial"/>
                <a:cs typeface="Arial"/>
              </a:rPr>
              <a:t>R</a:t>
            </a:r>
            <a:r>
              <a:rPr sz="3200" i="1" spc="-4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i="1" spc="-10" dirty="0">
                <a:latin typeface="Arial"/>
                <a:cs typeface="Arial"/>
              </a:rPr>
              <a:t>dL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84244" y="3985133"/>
            <a:ext cx="4486910" cy="1438910"/>
            <a:chOff x="3984244" y="3985133"/>
            <a:chExt cx="4486910" cy="1438910"/>
          </a:xfrm>
        </p:grpSpPr>
        <p:sp>
          <p:nvSpPr>
            <p:cNvPr id="16" name="object 16"/>
            <p:cNvSpPr/>
            <p:nvPr/>
          </p:nvSpPr>
          <p:spPr>
            <a:xfrm>
              <a:off x="3996944" y="3997833"/>
              <a:ext cx="4461510" cy="1413510"/>
            </a:xfrm>
            <a:custGeom>
              <a:avLst/>
              <a:gdLst/>
              <a:ahLst/>
              <a:cxnLst/>
              <a:rect l="l" t="t" r="r" b="b"/>
              <a:pathLst>
                <a:path w="4461509" h="1413510">
                  <a:moveTo>
                    <a:pt x="4225671" y="0"/>
                  </a:moveTo>
                  <a:lnTo>
                    <a:pt x="0" y="0"/>
                  </a:lnTo>
                  <a:lnTo>
                    <a:pt x="0" y="1413510"/>
                  </a:lnTo>
                  <a:lnTo>
                    <a:pt x="4225671" y="1413510"/>
                  </a:lnTo>
                  <a:lnTo>
                    <a:pt x="4273131" y="1408721"/>
                  </a:lnTo>
                  <a:lnTo>
                    <a:pt x="4317345" y="1394987"/>
                  </a:lnTo>
                  <a:lnTo>
                    <a:pt x="4357361" y="1373259"/>
                  </a:lnTo>
                  <a:lnTo>
                    <a:pt x="4392231" y="1344485"/>
                  </a:lnTo>
                  <a:lnTo>
                    <a:pt x="4421005" y="1309615"/>
                  </a:lnTo>
                  <a:lnTo>
                    <a:pt x="4442733" y="1269599"/>
                  </a:lnTo>
                  <a:lnTo>
                    <a:pt x="4456467" y="1225385"/>
                  </a:lnTo>
                  <a:lnTo>
                    <a:pt x="4461256" y="1177925"/>
                  </a:lnTo>
                  <a:lnTo>
                    <a:pt x="4461256" y="235585"/>
                  </a:lnTo>
                  <a:lnTo>
                    <a:pt x="4456467" y="188087"/>
                  </a:lnTo>
                  <a:lnTo>
                    <a:pt x="4442733" y="143857"/>
                  </a:lnTo>
                  <a:lnTo>
                    <a:pt x="4421005" y="103838"/>
                  </a:lnTo>
                  <a:lnTo>
                    <a:pt x="4392231" y="68976"/>
                  </a:lnTo>
                  <a:lnTo>
                    <a:pt x="4357361" y="40217"/>
                  </a:lnTo>
                  <a:lnTo>
                    <a:pt x="4317345" y="18504"/>
                  </a:lnTo>
                  <a:lnTo>
                    <a:pt x="4273131" y="4783"/>
                  </a:lnTo>
                  <a:lnTo>
                    <a:pt x="4225671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6944" y="3997833"/>
              <a:ext cx="4461510" cy="1413510"/>
            </a:xfrm>
            <a:custGeom>
              <a:avLst/>
              <a:gdLst/>
              <a:ahLst/>
              <a:cxnLst/>
              <a:rect l="l" t="t" r="r" b="b"/>
              <a:pathLst>
                <a:path w="4461509" h="1413510">
                  <a:moveTo>
                    <a:pt x="4461256" y="235585"/>
                  </a:moveTo>
                  <a:lnTo>
                    <a:pt x="4461256" y="1177925"/>
                  </a:lnTo>
                  <a:lnTo>
                    <a:pt x="4456467" y="1225385"/>
                  </a:lnTo>
                  <a:lnTo>
                    <a:pt x="4442733" y="1269599"/>
                  </a:lnTo>
                  <a:lnTo>
                    <a:pt x="4421005" y="1309615"/>
                  </a:lnTo>
                  <a:lnTo>
                    <a:pt x="4392231" y="1344485"/>
                  </a:lnTo>
                  <a:lnTo>
                    <a:pt x="4357361" y="1373259"/>
                  </a:lnTo>
                  <a:lnTo>
                    <a:pt x="4317345" y="1394987"/>
                  </a:lnTo>
                  <a:lnTo>
                    <a:pt x="4273131" y="1408721"/>
                  </a:lnTo>
                  <a:lnTo>
                    <a:pt x="4225671" y="1413510"/>
                  </a:lnTo>
                  <a:lnTo>
                    <a:pt x="0" y="1413510"/>
                  </a:lnTo>
                  <a:lnTo>
                    <a:pt x="0" y="0"/>
                  </a:lnTo>
                  <a:lnTo>
                    <a:pt x="4225671" y="0"/>
                  </a:lnTo>
                  <a:lnTo>
                    <a:pt x="4273131" y="4783"/>
                  </a:lnTo>
                  <a:lnTo>
                    <a:pt x="4317345" y="18504"/>
                  </a:lnTo>
                  <a:lnTo>
                    <a:pt x="4357361" y="40217"/>
                  </a:lnTo>
                  <a:lnTo>
                    <a:pt x="4392231" y="68976"/>
                  </a:lnTo>
                  <a:lnTo>
                    <a:pt x="4421005" y="103838"/>
                  </a:lnTo>
                  <a:lnTo>
                    <a:pt x="4442733" y="143857"/>
                  </a:lnTo>
                  <a:lnTo>
                    <a:pt x="4456467" y="188087"/>
                  </a:lnTo>
                  <a:lnTo>
                    <a:pt x="4461256" y="235585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87748" y="4199382"/>
            <a:ext cx="4068445" cy="9036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Calibri"/>
              <a:buChar char="•"/>
              <a:tabLst>
                <a:tab pos="241300" algn="l"/>
              </a:tabLst>
            </a:pPr>
            <a:r>
              <a:rPr sz="2700" i="1" dirty="0">
                <a:latin typeface="Calibri"/>
                <a:cs typeface="Calibri"/>
              </a:rPr>
              <a:t>d</a:t>
            </a:r>
            <a:r>
              <a:rPr sz="2700" i="1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rate</a:t>
            </a:r>
            <a:r>
              <a:rPr sz="2700" spc="-5" dirty="0">
                <a:latin typeface="Calibri"/>
                <a:cs typeface="Calibri"/>
              </a:rPr>
              <a:t> per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period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Calibri"/>
              <a:buChar char="•"/>
              <a:tabLst>
                <a:tab pos="241300" algn="l"/>
              </a:tabLst>
            </a:pPr>
            <a:r>
              <a:rPr sz="2700" i="1" dirty="0">
                <a:latin typeface="Calibri"/>
                <a:cs typeface="Calibri"/>
              </a:rPr>
              <a:t>L</a:t>
            </a:r>
            <a:r>
              <a:rPr sz="2700" i="1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lead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74850" y="3808476"/>
            <a:ext cx="2534920" cy="1792605"/>
            <a:chOff x="1474850" y="3808476"/>
            <a:chExt cx="2534920" cy="1792605"/>
          </a:xfrm>
        </p:grpSpPr>
        <p:sp>
          <p:nvSpPr>
            <p:cNvPr id="20" name="object 20"/>
            <p:cNvSpPr/>
            <p:nvPr/>
          </p:nvSpPr>
          <p:spPr>
            <a:xfrm>
              <a:off x="1487550" y="3821176"/>
              <a:ext cx="2509520" cy="1767205"/>
            </a:xfrm>
            <a:custGeom>
              <a:avLst/>
              <a:gdLst/>
              <a:ahLst/>
              <a:cxnLst/>
              <a:rect l="l" t="t" r="r" b="b"/>
              <a:pathLst>
                <a:path w="2509520" h="1767204">
                  <a:moveTo>
                    <a:pt x="2214879" y="0"/>
                  </a:moveTo>
                  <a:lnTo>
                    <a:pt x="294386" y="0"/>
                  </a:lnTo>
                  <a:lnTo>
                    <a:pt x="246641" y="3853"/>
                  </a:lnTo>
                  <a:lnTo>
                    <a:pt x="201346" y="15010"/>
                  </a:lnTo>
                  <a:lnTo>
                    <a:pt x="159109" y="32863"/>
                  </a:lnTo>
                  <a:lnTo>
                    <a:pt x="120536" y="56806"/>
                  </a:lnTo>
                  <a:lnTo>
                    <a:pt x="86232" y="86232"/>
                  </a:lnTo>
                  <a:lnTo>
                    <a:pt x="56806" y="120536"/>
                  </a:lnTo>
                  <a:lnTo>
                    <a:pt x="32863" y="159109"/>
                  </a:lnTo>
                  <a:lnTo>
                    <a:pt x="15010" y="201346"/>
                  </a:lnTo>
                  <a:lnTo>
                    <a:pt x="3853" y="246641"/>
                  </a:lnTo>
                  <a:lnTo>
                    <a:pt x="0" y="294386"/>
                  </a:lnTo>
                  <a:lnTo>
                    <a:pt x="0" y="1472311"/>
                  </a:lnTo>
                  <a:lnTo>
                    <a:pt x="3853" y="1520090"/>
                  </a:lnTo>
                  <a:lnTo>
                    <a:pt x="15010" y="1565412"/>
                  </a:lnTo>
                  <a:lnTo>
                    <a:pt x="32863" y="1607670"/>
                  </a:lnTo>
                  <a:lnTo>
                    <a:pt x="56806" y="1646260"/>
                  </a:lnTo>
                  <a:lnTo>
                    <a:pt x="86232" y="1680575"/>
                  </a:lnTo>
                  <a:lnTo>
                    <a:pt x="120536" y="1710009"/>
                  </a:lnTo>
                  <a:lnTo>
                    <a:pt x="159109" y="1733957"/>
                  </a:lnTo>
                  <a:lnTo>
                    <a:pt x="201346" y="1751812"/>
                  </a:lnTo>
                  <a:lnTo>
                    <a:pt x="246641" y="1762970"/>
                  </a:lnTo>
                  <a:lnTo>
                    <a:pt x="294386" y="1766824"/>
                  </a:lnTo>
                  <a:lnTo>
                    <a:pt x="2214879" y="1766824"/>
                  </a:lnTo>
                  <a:lnTo>
                    <a:pt x="2262659" y="1762970"/>
                  </a:lnTo>
                  <a:lnTo>
                    <a:pt x="2307981" y="1751812"/>
                  </a:lnTo>
                  <a:lnTo>
                    <a:pt x="2350239" y="1733957"/>
                  </a:lnTo>
                  <a:lnTo>
                    <a:pt x="2388829" y="1710009"/>
                  </a:lnTo>
                  <a:lnTo>
                    <a:pt x="2423144" y="1680575"/>
                  </a:lnTo>
                  <a:lnTo>
                    <a:pt x="2452578" y="1646260"/>
                  </a:lnTo>
                  <a:lnTo>
                    <a:pt x="2476526" y="1607670"/>
                  </a:lnTo>
                  <a:lnTo>
                    <a:pt x="2494381" y="1565412"/>
                  </a:lnTo>
                  <a:lnTo>
                    <a:pt x="2505539" y="1520090"/>
                  </a:lnTo>
                  <a:lnTo>
                    <a:pt x="2509393" y="1472311"/>
                  </a:lnTo>
                  <a:lnTo>
                    <a:pt x="2509393" y="294386"/>
                  </a:lnTo>
                  <a:lnTo>
                    <a:pt x="2505539" y="246641"/>
                  </a:lnTo>
                  <a:lnTo>
                    <a:pt x="2494381" y="201346"/>
                  </a:lnTo>
                  <a:lnTo>
                    <a:pt x="2476526" y="159109"/>
                  </a:lnTo>
                  <a:lnTo>
                    <a:pt x="2452578" y="120536"/>
                  </a:lnTo>
                  <a:lnTo>
                    <a:pt x="2423144" y="86232"/>
                  </a:lnTo>
                  <a:lnTo>
                    <a:pt x="2388829" y="56806"/>
                  </a:lnTo>
                  <a:lnTo>
                    <a:pt x="2350239" y="32863"/>
                  </a:lnTo>
                  <a:lnTo>
                    <a:pt x="2307981" y="15010"/>
                  </a:lnTo>
                  <a:lnTo>
                    <a:pt x="2262659" y="3853"/>
                  </a:lnTo>
                  <a:lnTo>
                    <a:pt x="2214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7550" y="3821176"/>
              <a:ext cx="2509520" cy="1767205"/>
            </a:xfrm>
            <a:custGeom>
              <a:avLst/>
              <a:gdLst/>
              <a:ahLst/>
              <a:cxnLst/>
              <a:rect l="l" t="t" r="r" b="b"/>
              <a:pathLst>
                <a:path w="2509520" h="1767204">
                  <a:moveTo>
                    <a:pt x="0" y="294386"/>
                  </a:moveTo>
                  <a:lnTo>
                    <a:pt x="3853" y="246641"/>
                  </a:lnTo>
                  <a:lnTo>
                    <a:pt x="15010" y="201346"/>
                  </a:lnTo>
                  <a:lnTo>
                    <a:pt x="32863" y="159109"/>
                  </a:lnTo>
                  <a:lnTo>
                    <a:pt x="56806" y="120536"/>
                  </a:lnTo>
                  <a:lnTo>
                    <a:pt x="86232" y="86232"/>
                  </a:lnTo>
                  <a:lnTo>
                    <a:pt x="120536" y="56806"/>
                  </a:lnTo>
                  <a:lnTo>
                    <a:pt x="159109" y="32863"/>
                  </a:lnTo>
                  <a:lnTo>
                    <a:pt x="201346" y="15010"/>
                  </a:lnTo>
                  <a:lnTo>
                    <a:pt x="246641" y="3853"/>
                  </a:lnTo>
                  <a:lnTo>
                    <a:pt x="294386" y="0"/>
                  </a:lnTo>
                  <a:lnTo>
                    <a:pt x="2214879" y="0"/>
                  </a:lnTo>
                  <a:lnTo>
                    <a:pt x="2262659" y="3853"/>
                  </a:lnTo>
                  <a:lnTo>
                    <a:pt x="2307981" y="15010"/>
                  </a:lnTo>
                  <a:lnTo>
                    <a:pt x="2350239" y="32863"/>
                  </a:lnTo>
                  <a:lnTo>
                    <a:pt x="2388829" y="56806"/>
                  </a:lnTo>
                  <a:lnTo>
                    <a:pt x="2423144" y="86232"/>
                  </a:lnTo>
                  <a:lnTo>
                    <a:pt x="2452578" y="120536"/>
                  </a:lnTo>
                  <a:lnTo>
                    <a:pt x="2476526" y="159109"/>
                  </a:lnTo>
                  <a:lnTo>
                    <a:pt x="2494381" y="201346"/>
                  </a:lnTo>
                  <a:lnTo>
                    <a:pt x="2505539" y="246641"/>
                  </a:lnTo>
                  <a:lnTo>
                    <a:pt x="2509393" y="294386"/>
                  </a:lnTo>
                  <a:lnTo>
                    <a:pt x="2509393" y="1472311"/>
                  </a:lnTo>
                  <a:lnTo>
                    <a:pt x="2505539" y="1520090"/>
                  </a:lnTo>
                  <a:lnTo>
                    <a:pt x="2494381" y="1565412"/>
                  </a:lnTo>
                  <a:lnTo>
                    <a:pt x="2476526" y="1607670"/>
                  </a:lnTo>
                  <a:lnTo>
                    <a:pt x="2452578" y="1646260"/>
                  </a:lnTo>
                  <a:lnTo>
                    <a:pt x="2423144" y="1680575"/>
                  </a:lnTo>
                  <a:lnTo>
                    <a:pt x="2388829" y="1710009"/>
                  </a:lnTo>
                  <a:lnTo>
                    <a:pt x="2350239" y="1733957"/>
                  </a:lnTo>
                  <a:lnTo>
                    <a:pt x="2307981" y="1751812"/>
                  </a:lnTo>
                  <a:lnTo>
                    <a:pt x="2262659" y="1762970"/>
                  </a:lnTo>
                  <a:lnTo>
                    <a:pt x="2214879" y="1766824"/>
                  </a:lnTo>
                  <a:lnTo>
                    <a:pt x="294386" y="1766824"/>
                  </a:lnTo>
                  <a:lnTo>
                    <a:pt x="246641" y="1762970"/>
                  </a:lnTo>
                  <a:lnTo>
                    <a:pt x="201346" y="1751812"/>
                  </a:lnTo>
                  <a:lnTo>
                    <a:pt x="159109" y="1733957"/>
                  </a:lnTo>
                  <a:lnTo>
                    <a:pt x="120536" y="1710009"/>
                  </a:lnTo>
                  <a:lnTo>
                    <a:pt x="86232" y="1680575"/>
                  </a:lnTo>
                  <a:lnTo>
                    <a:pt x="56806" y="1646260"/>
                  </a:lnTo>
                  <a:lnTo>
                    <a:pt x="32863" y="1607670"/>
                  </a:lnTo>
                  <a:lnTo>
                    <a:pt x="15010" y="1565412"/>
                  </a:lnTo>
                  <a:lnTo>
                    <a:pt x="3853" y="1520090"/>
                  </a:lnTo>
                  <a:lnTo>
                    <a:pt x="0" y="1472311"/>
                  </a:lnTo>
                  <a:lnTo>
                    <a:pt x="0" y="2943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83842" y="4163009"/>
            <a:ext cx="191770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5" dirty="0">
                <a:latin typeface="Calibri"/>
                <a:cs typeface="Calibri"/>
              </a:rPr>
              <a:t>whe</a:t>
            </a:r>
            <a:r>
              <a:rPr sz="5800" spc="-95" dirty="0">
                <a:latin typeface="Calibri"/>
                <a:cs typeface="Calibri"/>
              </a:rPr>
              <a:t>r</a:t>
            </a:r>
            <a:r>
              <a:rPr sz="5800" spc="-5" dirty="0">
                <a:latin typeface="Calibri"/>
                <a:cs typeface="Calibri"/>
              </a:rPr>
              <a:t>e</a:t>
            </a:r>
            <a:endParaRPr sz="5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E6E9-0B5A-4F5F-691E-6B817DB5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2209800" cy="492443"/>
          </a:xfrm>
        </p:spPr>
        <p:txBody>
          <a:bodyPr/>
          <a:lstStyle/>
          <a:p>
            <a:r>
              <a:rPr lang="en-US" sz="3200" b="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0" spc="-5" dirty="0">
              <a:solidFill>
                <a:srgbClr val="B03E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971074B-6C23-FCEE-C0AE-EF46C5600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10489" indent="-274320" algn="just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inventory means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hand.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material, work-in-process,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measured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regulated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 norms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economic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size for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stock,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level,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level,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208915" indent="-274320" algn="just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pertains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policies,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B81BD9C-6CEC-AB7C-3AFA-26D2EB77B966}"/>
              </a:ext>
            </a:extLst>
          </p:cNvPr>
          <p:cNvSpPr txBox="1"/>
          <p:nvPr/>
        </p:nvSpPr>
        <p:spPr>
          <a:xfrm>
            <a:off x="362414" y="1219200"/>
            <a:ext cx="8552985" cy="4706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 algn="just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unforeseen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574040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seasonal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</a:p>
          <a:p>
            <a:pPr marL="358140" marR="624205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efficiently,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satisfactorily.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 algn="just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10160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intermittent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215265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4729C6-BFC9-7D00-D623-9F14A745572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7769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200" b="0" kern="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200" b="0" kern="0" spc="15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kern="0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b="0" kern="0" spc="14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kern="0" spc="-3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IN" sz="3200" b="0" kern="0" spc="13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kern="0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I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15CC3-A2BE-0701-EE84-B72DC4901F69}"/>
              </a:ext>
            </a:extLst>
          </p:cNvPr>
          <p:cNvSpPr txBox="1"/>
          <p:nvPr/>
        </p:nvSpPr>
        <p:spPr>
          <a:xfrm>
            <a:off x="-20444" y="457200"/>
            <a:ext cx="89154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140" indent="-346075" algn="just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prices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lag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rtati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go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1276985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the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production/process.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295910" indent="-346075" algn="just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order cost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</a:t>
            </a:r>
            <a:r>
              <a:rPr lang="en-US"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cost/opportunity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due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1306195" indent="-346075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deteriorati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obsolescence, damage,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pilferage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460375" indent="-346075" algn="just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358140" algn="l"/>
                <a:tab pos="358775" algn="l"/>
              </a:tabLst>
            </a:pPr>
            <a:r>
              <a:rPr lang="en-US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inventory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CC24553F-8EAD-3493-578C-C2BB0A844D00}"/>
              </a:ext>
            </a:extLst>
          </p:cNvPr>
          <p:cNvSpPr txBox="1"/>
          <p:nvPr/>
        </p:nvSpPr>
        <p:spPr>
          <a:xfrm>
            <a:off x="105936" y="1143000"/>
            <a:ext cx="9038064" cy="513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01955" indent="-274320" algn="just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sz="28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188595" indent="-274320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Level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stock,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which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–The stock level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an order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placed.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629285" indent="-274320" algn="just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at normal rate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extension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92075" indent="-274320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lead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1076-5005-1818-680B-22B0B7B6F64D}"/>
              </a:ext>
            </a:extLst>
          </p:cNvPr>
          <p:cNvSpPr txBox="1"/>
          <p:nvPr/>
        </p:nvSpPr>
        <p:spPr>
          <a:xfrm>
            <a:off x="228600" y="36150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0" spc="-5" dirty="0">
                <a:solidFill>
                  <a:srgbClr val="B03E9A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Important Terms</a:t>
            </a:r>
            <a:endParaRPr lang="en-IN" sz="3200" kern="0" spc="-5" dirty="0">
              <a:solidFill>
                <a:srgbClr val="B03E9A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9098" y="403606"/>
            <a:ext cx="37668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rtl="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Costs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25500" y="1838579"/>
            <a:ext cx="7450455" cy="1343025"/>
            <a:chOff x="825500" y="1838579"/>
            <a:chExt cx="7450455" cy="1343025"/>
          </a:xfrm>
        </p:grpSpPr>
        <p:sp>
          <p:nvSpPr>
            <p:cNvPr id="8" name="object 8"/>
            <p:cNvSpPr/>
            <p:nvPr/>
          </p:nvSpPr>
          <p:spPr>
            <a:xfrm>
              <a:off x="838200" y="2190699"/>
              <a:ext cx="7425055" cy="978535"/>
            </a:xfrm>
            <a:custGeom>
              <a:avLst/>
              <a:gdLst/>
              <a:ahLst/>
              <a:cxnLst/>
              <a:rect l="l" t="t" r="r" b="b"/>
              <a:pathLst>
                <a:path w="7425055" h="978535">
                  <a:moveTo>
                    <a:pt x="7424801" y="0"/>
                  </a:moveTo>
                  <a:lnTo>
                    <a:pt x="0" y="0"/>
                  </a:lnTo>
                  <a:lnTo>
                    <a:pt x="0" y="978077"/>
                  </a:lnTo>
                  <a:lnTo>
                    <a:pt x="7424801" y="978077"/>
                  </a:lnTo>
                  <a:lnTo>
                    <a:pt x="7424801" y="0"/>
                  </a:lnTo>
                  <a:close/>
                </a:path>
              </a:pathLst>
            </a:custGeom>
            <a:solidFill>
              <a:srgbClr val="DDD9C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2190699"/>
              <a:ext cx="7425055" cy="978535"/>
            </a:xfrm>
            <a:custGeom>
              <a:avLst/>
              <a:gdLst/>
              <a:ahLst/>
              <a:cxnLst/>
              <a:rect l="l" t="t" r="r" b="b"/>
              <a:pathLst>
                <a:path w="7425055" h="978535">
                  <a:moveTo>
                    <a:pt x="0" y="978077"/>
                  </a:moveTo>
                  <a:lnTo>
                    <a:pt x="7424801" y="978077"/>
                  </a:lnTo>
                  <a:lnTo>
                    <a:pt x="7424801" y="0"/>
                  </a:lnTo>
                  <a:lnTo>
                    <a:pt x="0" y="0"/>
                  </a:lnTo>
                  <a:lnTo>
                    <a:pt x="0" y="97807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9433" y="1851279"/>
              <a:ext cx="5197475" cy="679450"/>
            </a:xfrm>
            <a:custGeom>
              <a:avLst/>
              <a:gdLst/>
              <a:ahLst/>
              <a:cxnLst/>
              <a:rect l="l" t="t" r="r" b="b"/>
              <a:pathLst>
                <a:path w="5197475" h="679450">
                  <a:moveTo>
                    <a:pt x="5084178" y="0"/>
                  </a:moveTo>
                  <a:lnTo>
                    <a:pt x="113144" y="0"/>
                  </a:lnTo>
                  <a:lnTo>
                    <a:pt x="69110" y="8893"/>
                  </a:lnTo>
                  <a:lnTo>
                    <a:pt x="33145" y="33147"/>
                  </a:lnTo>
                  <a:lnTo>
                    <a:pt x="8893" y="69115"/>
                  </a:lnTo>
                  <a:lnTo>
                    <a:pt x="0" y="113157"/>
                  </a:lnTo>
                  <a:lnTo>
                    <a:pt x="0" y="565785"/>
                  </a:lnTo>
                  <a:lnTo>
                    <a:pt x="8893" y="609826"/>
                  </a:lnTo>
                  <a:lnTo>
                    <a:pt x="33145" y="645795"/>
                  </a:lnTo>
                  <a:lnTo>
                    <a:pt x="69110" y="670048"/>
                  </a:lnTo>
                  <a:lnTo>
                    <a:pt x="113144" y="678942"/>
                  </a:lnTo>
                  <a:lnTo>
                    <a:pt x="5084178" y="678942"/>
                  </a:lnTo>
                  <a:lnTo>
                    <a:pt x="5128219" y="670048"/>
                  </a:lnTo>
                  <a:lnTo>
                    <a:pt x="5164188" y="645795"/>
                  </a:lnTo>
                  <a:lnTo>
                    <a:pt x="5188441" y="609826"/>
                  </a:lnTo>
                  <a:lnTo>
                    <a:pt x="5197335" y="565785"/>
                  </a:lnTo>
                  <a:lnTo>
                    <a:pt x="5197335" y="113157"/>
                  </a:lnTo>
                  <a:lnTo>
                    <a:pt x="5188441" y="69115"/>
                  </a:lnTo>
                  <a:lnTo>
                    <a:pt x="5164188" y="33147"/>
                  </a:lnTo>
                  <a:lnTo>
                    <a:pt x="5128219" y="8893"/>
                  </a:lnTo>
                  <a:lnTo>
                    <a:pt x="508417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433" y="1851279"/>
              <a:ext cx="5197475" cy="679450"/>
            </a:xfrm>
            <a:custGeom>
              <a:avLst/>
              <a:gdLst/>
              <a:ahLst/>
              <a:cxnLst/>
              <a:rect l="l" t="t" r="r" b="b"/>
              <a:pathLst>
                <a:path w="5197475" h="679450">
                  <a:moveTo>
                    <a:pt x="0" y="113157"/>
                  </a:moveTo>
                  <a:lnTo>
                    <a:pt x="8893" y="69115"/>
                  </a:lnTo>
                  <a:lnTo>
                    <a:pt x="33145" y="33146"/>
                  </a:lnTo>
                  <a:lnTo>
                    <a:pt x="69110" y="8893"/>
                  </a:lnTo>
                  <a:lnTo>
                    <a:pt x="113144" y="0"/>
                  </a:lnTo>
                  <a:lnTo>
                    <a:pt x="5084178" y="0"/>
                  </a:lnTo>
                  <a:lnTo>
                    <a:pt x="5128219" y="8893"/>
                  </a:lnTo>
                  <a:lnTo>
                    <a:pt x="5164188" y="33147"/>
                  </a:lnTo>
                  <a:lnTo>
                    <a:pt x="5188441" y="69115"/>
                  </a:lnTo>
                  <a:lnTo>
                    <a:pt x="5197335" y="113157"/>
                  </a:lnTo>
                  <a:lnTo>
                    <a:pt x="5197335" y="565785"/>
                  </a:lnTo>
                  <a:lnTo>
                    <a:pt x="5188441" y="609826"/>
                  </a:lnTo>
                  <a:lnTo>
                    <a:pt x="5164188" y="645795"/>
                  </a:lnTo>
                  <a:lnTo>
                    <a:pt x="5128219" y="670048"/>
                  </a:lnTo>
                  <a:lnTo>
                    <a:pt x="5084178" y="678942"/>
                  </a:lnTo>
                  <a:lnTo>
                    <a:pt x="113144" y="678942"/>
                  </a:lnTo>
                  <a:lnTo>
                    <a:pt x="69110" y="670048"/>
                  </a:lnTo>
                  <a:lnTo>
                    <a:pt x="33145" y="645795"/>
                  </a:lnTo>
                  <a:lnTo>
                    <a:pt x="8893" y="609826"/>
                  </a:lnTo>
                  <a:lnTo>
                    <a:pt x="0" y="565785"/>
                  </a:lnTo>
                  <a:lnTo>
                    <a:pt x="0" y="11315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5500" y="3280283"/>
            <a:ext cx="7450455" cy="1343025"/>
            <a:chOff x="825500" y="3280283"/>
            <a:chExt cx="7450455" cy="1343025"/>
          </a:xfrm>
        </p:grpSpPr>
        <p:sp>
          <p:nvSpPr>
            <p:cNvPr id="13" name="object 13"/>
            <p:cNvSpPr/>
            <p:nvPr/>
          </p:nvSpPr>
          <p:spPr>
            <a:xfrm>
              <a:off x="838200" y="3632530"/>
              <a:ext cx="7425055" cy="978535"/>
            </a:xfrm>
            <a:custGeom>
              <a:avLst/>
              <a:gdLst/>
              <a:ahLst/>
              <a:cxnLst/>
              <a:rect l="l" t="t" r="r" b="b"/>
              <a:pathLst>
                <a:path w="7425055" h="978535">
                  <a:moveTo>
                    <a:pt x="7424801" y="0"/>
                  </a:moveTo>
                  <a:lnTo>
                    <a:pt x="0" y="0"/>
                  </a:lnTo>
                  <a:lnTo>
                    <a:pt x="0" y="978077"/>
                  </a:lnTo>
                  <a:lnTo>
                    <a:pt x="7424801" y="978077"/>
                  </a:lnTo>
                  <a:lnTo>
                    <a:pt x="7424801" y="0"/>
                  </a:lnTo>
                  <a:close/>
                </a:path>
              </a:pathLst>
            </a:custGeom>
            <a:solidFill>
              <a:srgbClr val="EDEB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00" y="3632530"/>
              <a:ext cx="7425055" cy="978535"/>
            </a:xfrm>
            <a:custGeom>
              <a:avLst/>
              <a:gdLst/>
              <a:ahLst/>
              <a:cxnLst/>
              <a:rect l="l" t="t" r="r" b="b"/>
              <a:pathLst>
                <a:path w="7425055" h="978535">
                  <a:moveTo>
                    <a:pt x="0" y="978077"/>
                  </a:moveTo>
                  <a:lnTo>
                    <a:pt x="7424801" y="978077"/>
                  </a:lnTo>
                  <a:lnTo>
                    <a:pt x="7424801" y="0"/>
                  </a:lnTo>
                  <a:lnTo>
                    <a:pt x="0" y="0"/>
                  </a:lnTo>
                  <a:lnTo>
                    <a:pt x="0" y="97807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433" y="3292983"/>
              <a:ext cx="5197475" cy="679450"/>
            </a:xfrm>
            <a:custGeom>
              <a:avLst/>
              <a:gdLst/>
              <a:ahLst/>
              <a:cxnLst/>
              <a:rect l="l" t="t" r="r" b="b"/>
              <a:pathLst>
                <a:path w="5197475" h="679450">
                  <a:moveTo>
                    <a:pt x="5084178" y="0"/>
                  </a:moveTo>
                  <a:lnTo>
                    <a:pt x="113144" y="0"/>
                  </a:lnTo>
                  <a:lnTo>
                    <a:pt x="69110" y="8893"/>
                  </a:lnTo>
                  <a:lnTo>
                    <a:pt x="33145" y="33147"/>
                  </a:lnTo>
                  <a:lnTo>
                    <a:pt x="8893" y="69115"/>
                  </a:lnTo>
                  <a:lnTo>
                    <a:pt x="0" y="113156"/>
                  </a:lnTo>
                  <a:lnTo>
                    <a:pt x="0" y="565784"/>
                  </a:lnTo>
                  <a:lnTo>
                    <a:pt x="8893" y="609826"/>
                  </a:lnTo>
                  <a:lnTo>
                    <a:pt x="33145" y="645794"/>
                  </a:lnTo>
                  <a:lnTo>
                    <a:pt x="69110" y="670048"/>
                  </a:lnTo>
                  <a:lnTo>
                    <a:pt x="113144" y="678941"/>
                  </a:lnTo>
                  <a:lnTo>
                    <a:pt x="5084178" y="678941"/>
                  </a:lnTo>
                  <a:lnTo>
                    <a:pt x="5128219" y="670048"/>
                  </a:lnTo>
                  <a:lnTo>
                    <a:pt x="5164188" y="645794"/>
                  </a:lnTo>
                  <a:lnTo>
                    <a:pt x="5188441" y="609826"/>
                  </a:lnTo>
                  <a:lnTo>
                    <a:pt x="5197335" y="565784"/>
                  </a:lnTo>
                  <a:lnTo>
                    <a:pt x="5197335" y="113156"/>
                  </a:lnTo>
                  <a:lnTo>
                    <a:pt x="5188441" y="69115"/>
                  </a:lnTo>
                  <a:lnTo>
                    <a:pt x="5164188" y="33147"/>
                  </a:lnTo>
                  <a:lnTo>
                    <a:pt x="5128219" y="8893"/>
                  </a:lnTo>
                  <a:lnTo>
                    <a:pt x="508417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433" y="3292983"/>
              <a:ext cx="5197475" cy="679450"/>
            </a:xfrm>
            <a:custGeom>
              <a:avLst/>
              <a:gdLst/>
              <a:ahLst/>
              <a:cxnLst/>
              <a:rect l="l" t="t" r="r" b="b"/>
              <a:pathLst>
                <a:path w="5197475" h="679450">
                  <a:moveTo>
                    <a:pt x="0" y="113156"/>
                  </a:moveTo>
                  <a:lnTo>
                    <a:pt x="8893" y="69115"/>
                  </a:lnTo>
                  <a:lnTo>
                    <a:pt x="33145" y="33147"/>
                  </a:lnTo>
                  <a:lnTo>
                    <a:pt x="69110" y="8893"/>
                  </a:lnTo>
                  <a:lnTo>
                    <a:pt x="113144" y="0"/>
                  </a:lnTo>
                  <a:lnTo>
                    <a:pt x="5084178" y="0"/>
                  </a:lnTo>
                  <a:lnTo>
                    <a:pt x="5128219" y="8893"/>
                  </a:lnTo>
                  <a:lnTo>
                    <a:pt x="5164188" y="33146"/>
                  </a:lnTo>
                  <a:lnTo>
                    <a:pt x="5188441" y="69115"/>
                  </a:lnTo>
                  <a:lnTo>
                    <a:pt x="5197335" y="113156"/>
                  </a:lnTo>
                  <a:lnTo>
                    <a:pt x="5197335" y="565784"/>
                  </a:lnTo>
                  <a:lnTo>
                    <a:pt x="5188441" y="609826"/>
                  </a:lnTo>
                  <a:lnTo>
                    <a:pt x="5164188" y="645794"/>
                  </a:lnTo>
                  <a:lnTo>
                    <a:pt x="5128219" y="670048"/>
                  </a:lnTo>
                  <a:lnTo>
                    <a:pt x="5084178" y="678941"/>
                  </a:lnTo>
                  <a:lnTo>
                    <a:pt x="113144" y="678941"/>
                  </a:lnTo>
                  <a:lnTo>
                    <a:pt x="69110" y="670048"/>
                  </a:lnTo>
                  <a:lnTo>
                    <a:pt x="33145" y="645794"/>
                  </a:lnTo>
                  <a:lnTo>
                    <a:pt x="8893" y="609826"/>
                  </a:lnTo>
                  <a:lnTo>
                    <a:pt x="0" y="565784"/>
                  </a:lnTo>
                  <a:lnTo>
                    <a:pt x="0" y="11315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01825" y="1967306"/>
            <a:ext cx="5414645" cy="2891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Carrying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cost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1164590" algn="l"/>
              </a:tabLst>
            </a:pPr>
            <a:r>
              <a:rPr sz="2300" spc="-15" dirty="0">
                <a:latin typeface="Calibri"/>
                <a:cs typeface="Calibri"/>
              </a:rPr>
              <a:t>cost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	holding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item</a:t>
            </a:r>
            <a:r>
              <a:rPr sz="2300" spc="-5" dirty="0">
                <a:latin typeface="Calibri"/>
                <a:cs typeface="Calibri"/>
              </a:rPr>
              <a:t> 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inventory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sz="2300" spc="-10" dirty="0">
                <a:latin typeface="Calibri"/>
                <a:cs typeface="Calibri"/>
              </a:rPr>
              <a:t>Ordering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cost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  <a:tab pos="1164590" algn="l"/>
              </a:tabLst>
            </a:pPr>
            <a:r>
              <a:rPr sz="2300" spc="-15" dirty="0">
                <a:latin typeface="Calibri"/>
                <a:cs typeface="Calibri"/>
              </a:rPr>
              <a:t>cost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	replenishing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inventory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2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3316" y="403606"/>
            <a:ext cx="635698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Control Systems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69925" y="2044700"/>
            <a:ext cx="7718425" cy="2144395"/>
            <a:chOff x="369925" y="2044700"/>
            <a:chExt cx="7718425" cy="2144395"/>
          </a:xfrm>
        </p:grpSpPr>
        <p:sp>
          <p:nvSpPr>
            <p:cNvPr id="8" name="object 8"/>
            <p:cNvSpPr/>
            <p:nvPr/>
          </p:nvSpPr>
          <p:spPr>
            <a:xfrm>
              <a:off x="3708019" y="2269363"/>
              <a:ext cx="4367530" cy="1695450"/>
            </a:xfrm>
            <a:custGeom>
              <a:avLst/>
              <a:gdLst/>
              <a:ahLst/>
              <a:cxnLst/>
              <a:rect l="l" t="t" r="r" b="b"/>
              <a:pathLst>
                <a:path w="4367530" h="1695450">
                  <a:moveTo>
                    <a:pt x="4085081" y="0"/>
                  </a:moveTo>
                  <a:lnTo>
                    <a:pt x="0" y="0"/>
                  </a:lnTo>
                  <a:lnTo>
                    <a:pt x="0" y="1694942"/>
                  </a:lnTo>
                  <a:lnTo>
                    <a:pt x="4085081" y="1694942"/>
                  </a:lnTo>
                  <a:lnTo>
                    <a:pt x="4130887" y="1691244"/>
                  </a:lnTo>
                  <a:lnTo>
                    <a:pt x="4174343" y="1680538"/>
                  </a:lnTo>
                  <a:lnTo>
                    <a:pt x="4214867" y="1663405"/>
                  </a:lnTo>
                  <a:lnTo>
                    <a:pt x="4251876" y="1640427"/>
                  </a:lnTo>
                  <a:lnTo>
                    <a:pt x="4284789" y="1612185"/>
                  </a:lnTo>
                  <a:lnTo>
                    <a:pt x="4313023" y="1579261"/>
                  </a:lnTo>
                  <a:lnTo>
                    <a:pt x="4335996" y="1542235"/>
                  </a:lnTo>
                  <a:lnTo>
                    <a:pt x="4353127" y="1501690"/>
                  </a:lnTo>
                  <a:lnTo>
                    <a:pt x="4363832" y="1458207"/>
                  </a:lnTo>
                  <a:lnTo>
                    <a:pt x="4367530" y="1412367"/>
                  </a:lnTo>
                  <a:lnTo>
                    <a:pt x="4367530" y="282448"/>
                  </a:lnTo>
                  <a:lnTo>
                    <a:pt x="4363832" y="236642"/>
                  </a:lnTo>
                  <a:lnTo>
                    <a:pt x="4353127" y="193186"/>
                  </a:lnTo>
                  <a:lnTo>
                    <a:pt x="4335996" y="152662"/>
                  </a:lnTo>
                  <a:lnTo>
                    <a:pt x="4313023" y="115653"/>
                  </a:lnTo>
                  <a:lnTo>
                    <a:pt x="4284789" y="82740"/>
                  </a:lnTo>
                  <a:lnTo>
                    <a:pt x="4251876" y="54506"/>
                  </a:lnTo>
                  <a:lnTo>
                    <a:pt x="4214867" y="31533"/>
                  </a:lnTo>
                  <a:lnTo>
                    <a:pt x="4174343" y="14402"/>
                  </a:lnTo>
                  <a:lnTo>
                    <a:pt x="4130887" y="3697"/>
                  </a:lnTo>
                  <a:lnTo>
                    <a:pt x="4085081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8019" y="2269363"/>
              <a:ext cx="4367530" cy="1695450"/>
            </a:xfrm>
            <a:custGeom>
              <a:avLst/>
              <a:gdLst/>
              <a:ahLst/>
              <a:cxnLst/>
              <a:rect l="l" t="t" r="r" b="b"/>
              <a:pathLst>
                <a:path w="4367530" h="1695450">
                  <a:moveTo>
                    <a:pt x="4367530" y="282448"/>
                  </a:moveTo>
                  <a:lnTo>
                    <a:pt x="4367530" y="1412367"/>
                  </a:lnTo>
                  <a:lnTo>
                    <a:pt x="4363832" y="1458207"/>
                  </a:lnTo>
                  <a:lnTo>
                    <a:pt x="4353127" y="1501690"/>
                  </a:lnTo>
                  <a:lnTo>
                    <a:pt x="4335996" y="1542235"/>
                  </a:lnTo>
                  <a:lnTo>
                    <a:pt x="4313023" y="1579261"/>
                  </a:lnTo>
                  <a:lnTo>
                    <a:pt x="4284789" y="1612185"/>
                  </a:lnTo>
                  <a:lnTo>
                    <a:pt x="4251876" y="1640427"/>
                  </a:lnTo>
                  <a:lnTo>
                    <a:pt x="4214867" y="1663405"/>
                  </a:lnTo>
                  <a:lnTo>
                    <a:pt x="4174343" y="1680538"/>
                  </a:lnTo>
                  <a:lnTo>
                    <a:pt x="4130887" y="1691244"/>
                  </a:lnTo>
                  <a:lnTo>
                    <a:pt x="4085081" y="1694942"/>
                  </a:lnTo>
                  <a:lnTo>
                    <a:pt x="0" y="1694942"/>
                  </a:lnTo>
                  <a:lnTo>
                    <a:pt x="0" y="0"/>
                  </a:lnTo>
                  <a:lnTo>
                    <a:pt x="4085081" y="0"/>
                  </a:lnTo>
                  <a:lnTo>
                    <a:pt x="4130887" y="3697"/>
                  </a:lnTo>
                  <a:lnTo>
                    <a:pt x="4174343" y="14402"/>
                  </a:lnTo>
                  <a:lnTo>
                    <a:pt x="4214867" y="31533"/>
                  </a:lnTo>
                  <a:lnTo>
                    <a:pt x="4251876" y="54506"/>
                  </a:lnTo>
                  <a:lnTo>
                    <a:pt x="4284789" y="82740"/>
                  </a:lnTo>
                  <a:lnTo>
                    <a:pt x="4313023" y="115653"/>
                  </a:lnTo>
                  <a:lnTo>
                    <a:pt x="4335996" y="152662"/>
                  </a:lnTo>
                  <a:lnTo>
                    <a:pt x="4353127" y="193186"/>
                  </a:lnTo>
                  <a:lnTo>
                    <a:pt x="4363832" y="236642"/>
                  </a:lnTo>
                  <a:lnTo>
                    <a:pt x="4367530" y="282448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625" y="2057400"/>
              <a:ext cx="3325495" cy="2118995"/>
            </a:xfrm>
            <a:custGeom>
              <a:avLst/>
              <a:gdLst/>
              <a:ahLst/>
              <a:cxnLst/>
              <a:rect l="l" t="t" r="r" b="b"/>
              <a:pathLst>
                <a:path w="3325495" h="2118995">
                  <a:moveTo>
                    <a:pt x="2972206" y="0"/>
                  </a:moveTo>
                  <a:lnTo>
                    <a:pt x="353110" y="0"/>
                  </a:lnTo>
                  <a:lnTo>
                    <a:pt x="305195" y="3223"/>
                  </a:lnTo>
                  <a:lnTo>
                    <a:pt x="259238" y="12615"/>
                  </a:lnTo>
                  <a:lnTo>
                    <a:pt x="215662" y="27753"/>
                  </a:lnTo>
                  <a:lnTo>
                    <a:pt x="174887" y="48217"/>
                  </a:lnTo>
                  <a:lnTo>
                    <a:pt x="137333" y="73587"/>
                  </a:lnTo>
                  <a:lnTo>
                    <a:pt x="103422" y="103441"/>
                  </a:lnTo>
                  <a:lnTo>
                    <a:pt x="73574" y="137359"/>
                  </a:lnTo>
                  <a:lnTo>
                    <a:pt x="48209" y="174921"/>
                  </a:lnTo>
                  <a:lnTo>
                    <a:pt x="27748" y="215705"/>
                  </a:lnTo>
                  <a:lnTo>
                    <a:pt x="12613" y="259291"/>
                  </a:lnTo>
                  <a:lnTo>
                    <a:pt x="3223" y="305259"/>
                  </a:lnTo>
                  <a:lnTo>
                    <a:pt x="0" y="353187"/>
                  </a:lnTo>
                  <a:lnTo>
                    <a:pt x="0" y="1765554"/>
                  </a:lnTo>
                  <a:lnTo>
                    <a:pt x="3223" y="1813481"/>
                  </a:lnTo>
                  <a:lnTo>
                    <a:pt x="12613" y="1859449"/>
                  </a:lnTo>
                  <a:lnTo>
                    <a:pt x="27748" y="1903035"/>
                  </a:lnTo>
                  <a:lnTo>
                    <a:pt x="48209" y="1943819"/>
                  </a:lnTo>
                  <a:lnTo>
                    <a:pt x="73574" y="1981381"/>
                  </a:lnTo>
                  <a:lnTo>
                    <a:pt x="103422" y="2015299"/>
                  </a:lnTo>
                  <a:lnTo>
                    <a:pt x="137333" y="2045153"/>
                  </a:lnTo>
                  <a:lnTo>
                    <a:pt x="174887" y="2070523"/>
                  </a:lnTo>
                  <a:lnTo>
                    <a:pt x="215662" y="2090987"/>
                  </a:lnTo>
                  <a:lnTo>
                    <a:pt x="259238" y="2106125"/>
                  </a:lnTo>
                  <a:lnTo>
                    <a:pt x="305195" y="2115517"/>
                  </a:lnTo>
                  <a:lnTo>
                    <a:pt x="353110" y="2118741"/>
                  </a:lnTo>
                  <a:lnTo>
                    <a:pt x="2972206" y="2118741"/>
                  </a:lnTo>
                  <a:lnTo>
                    <a:pt x="3020134" y="2115517"/>
                  </a:lnTo>
                  <a:lnTo>
                    <a:pt x="3066101" y="2106125"/>
                  </a:lnTo>
                  <a:lnTo>
                    <a:pt x="3109687" y="2090987"/>
                  </a:lnTo>
                  <a:lnTo>
                    <a:pt x="3150472" y="2070523"/>
                  </a:lnTo>
                  <a:lnTo>
                    <a:pt x="3188033" y="2045153"/>
                  </a:lnTo>
                  <a:lnTo>
                    <a:pt x="3221951" y="2015299"/>
                  </a:lnTo>
                  <a:lnTo>
                    <a:pt x="3251806" y="1981381"/>
                  </a:lnTo>
                  <a:lnTo>
                    <a:pt x="3277175" y="1943819"/>
                  </a:lnTo>
                  <a:lnTo>
                    <a:pt x="3297639" y="1903035"/>
                  </a:lnTo>
                  <a:lnTo>
                    <a:pt x="3312778" y="1859449"/>
                  </a:lnTo>
                  <a:lnTo>
                    <a:pt x="3322169" y="1813481"/>
                  </a:lnTo>
                  <a:lnTo>
                    <a:pt x="3325393" y="1765554"/>
                  </a:lnTo>
                  <a:lnTo>
                    <a:pt x="3325393" y="353187"/>
                  </a:lnTo>
                  <a:lnTo>
                    <a:pt x="3322169" y="305259"/>
                  </a:lnTo>
                  <a:lnTo>
                    <a:pt x="3312778" y="259291"/>
                  </a:lnTo>
                  <a:lnTo>
                    <a:pt x="3297639" y="215705"/>
                  </a:lnTo>
                  <a:lnTo>
                    <a:pt x="3277175" y="174921"/>
                  </a:lnTo>
                  <a:lnTo>
                    <a:pt x="3251806" y="137359"/>
                  </a:lnTo>
                  <a:lnTo>
                    <a:pt x="3221951" y="103441"/>
                  </a:lnTo>
                  <a:lnTo>
                    <a:pt x="3188033" y="73587"/>
                  </a:lnTo>
                  <a:lnTo>
                    <a:pt x="3150472" y="48217"/>
                  </a:lnTo>
                  <a:lnTo>
                    <a:pt x="3109687" y="27753"/>
                  </a:lnTo>
                  <a:lnTo>
                    <a:pt x="3066101" y="12615"/>
                  </a:lnTo>
                  <a:lnTo>
                    <a:pt x="3020134" y="3223"/>
                  </a:lnTo>
                  <a:lnTo>
                    <a:pt x="29722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625" y="2057400"/>
              <a:ext cx="3325495" cy="2118995"/>
            </a:xfrm>
            <a:custGeom>
              <a:avLst/>
              <a:gdLst/>
              <a:ahLst/>
              <a:cxnLst/>
              <a:rect l="l" t="t" r="r" b="b"/>
              <a:pathLst>
                <a:path w="3325495" h="2118995">
                  <a:moveTo>
                    <a:pt x="0" y="353187"/>
                  </a:moveTo>
                  <a:lnTo>
                    <a:pt x="3223" y="305259"/>
                  </a:lnTo>
                  <a:lnTo>
                    <a:pt x="12613" y="259291"/>
                  </a:lnTo>
                  <a:lnTo>
                    <a:pt x="27748" y="215705"/>
                  </a:lnTo>
                  <a:lnTo>
                    <a:pt x="48209" y="174921"/>
                  </a:lnTo>
                  <a:lnTo>
                    <a:pt x="73574" y="137359"/>
                  </a:lnTo>
                  <a:lnTo>
                    <a:pt x="103422" y="103441"/>
                  </a:lnTo>
                  <a:lnTo>
                    <a:pt x="137333" y="73587"/>
                  </a:lnTo>
                  <a:lnTo>
                    <a:pt x="174887" y="48217"/>
                  </a:lnTo>
                  <a:lnTo>
                    <a:pt x="215662" y="27753"/>
                  </a:lnTo>
                  <a:lnTo>
                    <a:pt x="259238" y="12615"/>
                  </a:lnTo>
                  <a:lnTo>
                    <a:pt x="305195" y="3223"/>
                  </a:lnTo>
                  <a:lnTo>
                    <a:pt x="353110" y="0"/>
                  </a:lnTo>
                  <a:lnTo>
                    <a:pt x="2972206" y="0"/>
                  </a:lnTo>
                  <a:lnTo>
                    <a:pt x="3020134" y="3223"/>
                  </a:lnTo>
                  <a:lnTo>
                    <a:pt x="3066101" y="12615"/>
                  </a:lnTo>
                  <a:lnTo>
                    <a:pt x="3109687" y="27753"/>
                  </a:lnTo>
                  <a:lnTo>
                    <a:pt x="3150472" y="48217"/>
                  </a:lnTo>
                  <a:lnTo>
                    <a:pt x="3188033" y="73587"/>
                  </a:lnTo>
                  <a:lnTo>
                    <a:pt x="3221951" y="103441"/>
                  </a:lnTo>
                  <a:lnTo>
                    <a:pt x="3251806" y="137359"/>
                  </a:lnTo>
                  <a:lnTo>
                    <a:pt x="3277175" y="174921"/>
                  </a:lnTo>
                  <a:lnTo>
                    <a:pt x="3297639" y="215705"/>
                  </a:lnTo>
                  <a:lnTo>
                    <a:pt x="3312778" y="259291"/>
                  </a:lnTo>
                  <a:lnTo>
                    <a:pt x="3322169" y="305259"/>
                  </a:lnTo>
                  <a:lnTo>
                    <a:pt x="3325393" y="353187"/>
                  </a:lnTo>
                  <a:lnTo>
                    <a:pt x="3325393" y="1765554"/>
                  </a:lnTo>
                  <a:lnTo>
                    <a:pt x="3322169" y="1813481"/>
                  </a:lnTo>
                  <a:lnTo>
                    <a:pt x="3312778" y="1859449"/>
                  </a:lnTo>
                  <a:lnTo>
                    <a:pt x="3297639" y="1903035"/>
                  </a:lnTo>
                  <a:lnTo>
                    <a:pt x="3277175" y="1943819"/>
                  </a:lnTo>
                  <a:lnTo>
                    <a:pt x="3251806" y="1981381"/>
                  </a:lnTo>
                  <a:lnTo>
                    <a:pt x="3221951" y="2015299"/>
                  </a:lnTo>
                  <a:lnTo>
                    <a:pt x="3188033" y="2045153"/>
                  </a:lnTo>
                  <a:lnTo>
                    <a:pt x="3150472" y="2070523"/>
                  </a:lnTo>
                  <a:lnTo>
                    <a:pt x="3109687" y="2090987"/>
                  </a:lnTo>
                  <a:lnTo>
                    <a:pt x="3066101" y="2106125"/>
                  </a:lnTo>
                  <a:lnTo>
                    <a:pt x="3020134" y="2115517"/>
                  </a:lnTo>
                  <a:lnTo>
                    <a:pt x="2972206" y="2118741"/>
                  </a:lnTo>
                  <a:lnTo>
                    <a:pt x="353110" y="2118741"/>
                  </a:lnTo>
                  <a:lnTo>
                    <a:pt x="305195" y="2115517"/>
                  </a:lnTo>
                  <a:lnTo>
                    <a:pt x="259238" y="2106125"/>
                  </a:lnTo>
                  <a:lnTo>
                    <a:pt x="215662" y="2090987"/>
                  </a:lnTo>
                  <a:lnTo>
                    <a:pt x="174887" y="2070523"/>
                  </a:lnTo>
                  <a:lnTo>
                    <a:pt x="137333" y="2045153"/>
                  </a:lnTo>
                  <a:lnTo>
                    <a:pt x="103422" y="2015299"/>
                  </a:lnTo>
                  <a:lnTo>
                    <a:pt x="73574" y="1981381"/>
                  </a:lnTo>
                  <a:lnTo>
                    <a:pt x="48209" y="1943819"/>
                  </a:lnTo>
                  <a:lnTo>
                    <a:pt x="27748" y="1903035"/>
                  </a:lnTo>
                  <a:lnTo>
                    <a:pt x="12613" y="1859449"/>
                  </a:lnTo>
                  <a:lnTo>
                    <a:pt x="3223" y="1813481"/>
                  </a:lnTo>
                  <a:lnTo>
                    <a:pt x="0" y="1765554"/>
                  </a:lnTo>
                  <a:lnTo>
                    <a:pt x="0" y="35318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6816" y="2718053"/>
            <a:ext cx="2714625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75260">
              <a:lnSpc>
                <a:spcPts val="2640"/>
              </a:lnSpc>
              <a:spcBef>
                <a:spcPts val="385"/>
              </a:spcBef>
            </a:pPr>
            <a:r>
              <a:rPr sz="2400" spc="-5" dirty="0">
                <a:latin typeface="Calibri"/>
                <a:cs typeface="Calibri"/>
              </a:rPr>
              <a:t>Continuous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(fixed-order-quantity)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7972" y="4481195"/>
            <a:ext cx="4239260" cy="1720850"/>
            <a:chOff x="3847972" y="4481195"/>
            <a:chExt cx="4239260" cy="1720850"/>
          </a:xfrm>
        </p:grpSpPr>
        <p:sp>
          <p:nvSpPr>
            <p:cNvPr id="14" name="object 14"/>
            <p:cNvSpPr/>
            <p:nvPr/>
          </p:nvSpPr>
          <p:spPr>
            <a:xfrm>
              <a:off x="3860672" y="4493895"/>
              <a:ext cx="4213860" cy="1695450"/>
            </a:xfrm>
            <a:custGeom>
              <a:avLst/>
              <a:gdLst/>
              <a:ahLst/>
              <a:cxnLst/>
              <a:rect l="l" t="t" r="r" b="b"/>
              <a:pathLst>
                <a:path w="4213859" h="1695450">
                  <a:moveTo>
                    <a:pt x="3931157" y="0"/>
                  </a:moveTo>
                  <a:lnTo>
                    <a:pt x="0" y="0"/>
                  </a:lnTo>
                  <a:lnTo>
                    <a:pt x="0" y="1694980"/>
                  </a:lnTo>
                  <a:lnTo>
                    <a:pt x="3931157" y="1694980"/>
                  </a:lnTo>
                  <a:lnTo>
                    <a:pt x="3976963" y="1691282"/>
                  </a:lnTo>
                  <a:lnTo>
                    <a:pt x="4020419" y="1680578"/>
                  </a:lnTo>
                  <a:lnTo>
                    <a:pt x="4060943" y="1663448"/>
                  </a:lnTo>
                  <a:lnTo>
                    <a:pt x="4097952" y="1640474"/>
                  </a:lnTo>
                  <a:lnTo>
                    <a:pt x="4130865" y="1612238"/>
                  </a:lnTo>
                  <a:lnTo>
                    <a:pt x="4159099" y="1579321"/>
                  </a:lnTo>
                  <a:lnTo>
                    <a:pt x="4182072" y="1542305"/>
                  </a:lnTo>
                  <a:lnTo>
                    <a:pt x="4199203" y="1501772"/>
                  </a:lnTo>
                  <a:lnTo>
                    <a:pt x="4209908" y="1458304"/>
                  </a:lnTo>
                  <a:lnTo>
                    <a:pt x="4213606" y="1412481"/>
                  </a:lnTo>
                  <a:lnTo>
                    <a:pt x="4213606" y="282575"/>
                  </a:lnTo>
                  <a:lnTo>
                    <a:pt x="4209908" y="236734"/>
                  </a:lnTo>
                  <a:lnTo>
                    <a:pt x="4199203" y="193251"/>
                  </a:lnTo>
                  <a:lnTo>
                    <a:pt x="4182072" y="152706"/>
                  </a:lnTo>
                  <a:lnTo>
                    <a:pt x="4159099" y="115680"/>
                  </a:lnTo>
                  <a:lnTo>
                    <a:pt x="4130865" y="82756"/>
                  </a:lnTo>
                  <a:lnTo>
                    <a:pt x="4097952" y="54514"/>
                  </a:lnTo>
                  <a:lnTo>
                    <a:pt x="4060943" y="31536"/>
                  </a:lnTo>
                  <a:lnTo>
                    <a:pt x="4020419" y="14403"/>
                  </a:lnTo>
                  <a:lnTo>
                    <a:pt x="3976963" y="3697"/>
                  </a:lnTo>
                  <a:lnTo>
                    <a:pt x="3931157" y="0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0672" y="4493895"/>
              <a:ext cx="4213860" cy="1695450"/>
            </a:xfrm>
            <a:custGeom>
              <a:avLst/>
              <a:gdLst/>
              <a:ahLst/>
              <a:cxnLst/>
              <a:rect l="l" t="t" r="r" b="b"/>
              <a:pathLst>
                <a:path w="4213859" h="1695450">
                  <a:moveTo>
                    <a:pt x="4213606" y="282574"/>
                  </a:moveTo>
                  <a:lnTo>
                    <a:pt x="4213606" y="1412481"/>
                  </a:lnTo>
                  <a:lnTo>
                    <a:pt x="4209908" y="1458304"/>
                  </a:lnTo>
                  <a:lnTo>
                    <a:pt x="4199203" y="1501772"/>
                  </a:lnTo>
                  <a:lnTo>
                    <a:pt x="4182072" y="1542305"/>
                  </a:lnTo>
                  <a:lnTo>
                    <a:pt x="4159099" y="1579321"/>
                  </a:lnTo>
                  <a:lnTo>
                    <a:pt x="4130865" y="1612238"/>
                  </a:lnTo>
                  <a:lnTo>
                    <a:pt x="4097952" y="1640474"/>
                  </a:lnTo>
                  <a:lnTo>
                    <a:pt x="4060943" y="1663448"/>
                  </a:lnTo>
                  <a:lnTo>
                    <a:pt x="4020419" y="1680578"/>
                  </a:lnTo>
                  <a:lnTo>
                    <a:pt x="3976963" y="1691282"/>
                  </a:lnTo>
                  <a:lnTo>
                    <a:pt x="3931157" y="1694980"/>
                  </a:lnTo>
                  <a:lnTo>
                    <a:pt x="0" y="1694980"/>
                  </a:lnTo>
                  <a:lnTo>
                    <a:pt x="0" y="0"/>
                  </a:lnTo>
                  <a:lnTo>
                    <a:pt x="3931157" y="0"/>
                  </a:lnTo>
                  <a:lnTo>
                    <a:pt x="3976963" y="3697"/>
                  </a:lnTo>
                  <a:lnTo>
                    <a:pt x="4020419" y="14403"/>
                  </a:lnTo>
                  <a:lnTo>
                    <a:pt x="4060943" y="31536"/>
                  </a:lnTo>
                  <a:lnTo>
                    <a:pt x="4097952" y="54514"/>
                  </a:lnTo>
                  <a:lnTo>
                    <a:pt x="4130865" y="82756"/>
                  </a:lnTo>
                  <a:lnTo>
                    <a:pt x="4159099" y="115680"/>
                  </a:lnTo>
                  <a:lnTo>
                    <a:pt x="4182072" y="152706"/>
                  </a:lnTo>
                  <a:lnTo>
                    <a:pt x="4199203" y="193251"/>
                  </a:lnTo>
                  <a:lnTo>
                    <a:pt x="4209908" y="236734"/>
                  </a:lnTo>
                  <a:lnTo>
                    <a:pt x="4213606" y="282574"/>
                  </a:lnTo>
                  <a:close/>
                </a:path>
              </a:pathLst>
            </a:custGeom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02507" y="2459227"/>
            <a:ext cx="4006215" cy="345757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9085" marR="12065" indent="-287020">
              <a:lnSpc>
                <a:spcPts val="3070"/>
              </a:lnSpc>
              <a:spcBef>
                <a:spcPts val="439"/>
              </a:spcBef>
              <a:buChar char="•"/>
              <a:tabLst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constant </a:t>
            </a:r>
            <a:r>
              <a:rPr sz="2800" spc="-10" dirty="0">
                <a:latin typeface="Calibri"/>
                <a:cs typeface="Calibri"/>
              </a:rPr>
              <a:t>amount </a:t>
            </a:r>
            <a:r>
              <a:rPr sz="2800" spc="-20" dirty="0">
                <a:latin typeface="Calibri"/>
                <a:cs typeface="Calibri"/>
              </a:rPr>
              <a:t>ordered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-20" dirty="0">
                <a:latin typeface="Calibri"/>
                <a:cs typeface="Calibri"/>
              </a:rPr>
              <a:t> inventory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declines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predetermined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3950" dirty="0">
              <a:latin typeface="Calibri"/>
              <a:cs typeface="Calibri"/>
            </a:endParaRPr>
          </a:p>
          <a:p>
            <a:pPr marL="451484" marR="5080" lvl="1" indent="-287020">
              <a:lnSpc>
                <a:spcPct val="91500"/>
              </a:lnSpc>
              <a:buChar char="•"/>
              <a:tabLst>
                <a:tab pos="452120" algn="l"/>
              </a:tabLst>
            </a:pP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placed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9925" y="4269359"/>
            <a:ext cx="3503929" cy="2144395"/>
            <a:chOff x="369925" y="4269359"/>
            <a:chExt cx="3503929" cy="2144395"/>
          </a:xfrm>
        </p:grpSpPr>
        <p:sp>
          <p:nvSpPr>
            <p:cNvPr id="18" name="object 18"/>
            <p:cNvSpPr/>
            <p:nvPr/>
          </p:nvSpPr>
          <p:spPr>
            <a:xfrm>
              <a:off x="382625" y="4282059"/>
              <a:ext cx="3478529" cy="2118995"/>
            </a:xfrm>
            <a:custGeom>
              <a:avLst/>
              <a:gdLst/>
              <a:ahLst/>
              <a:cxnLst/>
              <a:rect l="l" t="t" r="r" b="b"/>
              <a:pathLst>
                <a:path w="3478529" h="2118995">
                  <a:moveTo>
                    <a:pt x="3124860" y="0"/>
                  </a:moveTo>
                  <a:lnTo>
                    <a:pt x="353110" y="0"/>
                  </a:lnTo>
                  <a:lnTo>
                    <a:pt x="305195" y="3223"/>
                  </a:lnTo>
                  <a:lnTo>
                    <a:pt x="259238" y="12615"/>
                  </a:lnTo>
                  <a:lnTo>
                    <a:pt x="215662" y="27753"/>
                  </a:lnTo>
                  <a:lnTo>
                    <a:pt x="174887" y="48217"/>
                  </a:lnTo>
                  <a:lnTo>
                    <a:pt x="137333" y="73587"/>
                  </a:lnTo>
                  <a:lnTo>
                    <a:pt x="103422" y="103441"/>
                  </a:lnTo>
                  <a:lnTo>
                    <a:pt x="73574" y="137359"/>
                  </a:lnTo>
                  <a:lnTo>
                    <a:pt x="48209" y="174921"/>
                  </a:lnTo>
                  <a:lnTo>
                    <a:pt x="27748" y="215705"/>
                  </a:lnTo>
                  <a:lnTo>
                    <a:pt x="12613" y="259291"/>
                  </a:lnTo>
                  <a:lnTo>
                    <a:pt x="3223" y="305259"/>
                  </a:lnTo>
                  <a:lnTo>
                    <a:pt x="0" y="353187"/>
                  </a:lnTo>
                  <a:lnTo>
                    <a:pt x="0" y="1765566"/>
                  </a:lnTo>
                  <a:lnTo>
                    <a:pt x="3223" y="1813482"/>
                  </a:lnTo>
                  <a:lnTo>
                    <a:pt x="12613" y="1859439"/>
                  </a:lnTo>
                  <a:lnTo>
                    <a:pt x="27748" y="1903016"/>
                  </a:lnTo>
                  <a:lnTo>
                    <a:pt x="48209" y="1943793"/>
                  </a:lnTo>
                  <a:lnTo>
                    <a:pt x="73574" y="1981348"/>
                  </a:lnTo>
                  <a:lnTo>
                    <a:pt x="103422" y="2015261"/>
                  </a:lnTo>
                  <a:lnTo>
                    <a:pt x="137333" y="2045111"/>
                  </a:lnTo>
                  <a:lnTo>
                    <a:pt x="174887" y="2070477"/>
                  </a:lnTo>
                  <a:lnTo>
                    <a:pt x="215662" y="2090939"/>
                  </a:lnTo>
                  <a:lnTo>
                    <a:pt x="259238" y="2106076"/>
                  </a:lnTo>
                  <a:lnTo>
                    <a:pt x="305195" y="2115466"/>
                  </a:lnTo>
                  <a:lnTo>
                    <a:pt x="353110" y="2118690"/>
                  </a:lnTo>
                  <a:lnTo>
                    <a:pt x="3124860" y="2118690"/>
                  </a:lnTo>
                  <a:lnTo>
                    <a:pt x="3172788" y="2115466"/>
                  </a:lnTo>
                  <a:lnTo>
                    <a:pt x="3218755" y="2106076"/>
                  </a:lnTo>
                  <a:lnTo>
                    <a:pt x="3262341" y="2090939"/>
                  </a:lnTo>
                  <a:lnTo>
                    <a:pt x="3303126" y="2070477"/>
                  </a:lnTo>
                  <a:lnTo>
                    <a:pt x="3340687" y="2045111"/>
                  </a:lnTo>
                  <a:lnTo>
                    <a:pt x="3374605" y="2015261"/>
                  </a:lnTo>
                  <a:lnTo>
                    <a:pt x="3404460" y="1981348"/>
                  </a:lnTo>
                  <a:lnTo>
                    <a:pt x="3429829" y="1943793"/>
                  </a:lnTo>
                  <a:lnTo>
                    <a:pt x="3450293" y="1903016"/>
                  </a:lnTo>
                  <a:lnTo>
                    <a:pt x="3465432" y="1859439"/>
                  </a:lnTo>
                  <a:lnTo>
                    <a:pt x="3474823" y="1813482"/>
                  </a:lnTo>
                  <a:lnTo>
                    <a:pt x="3478047" y="1765566"/>
                  </a:lnTo>
                  <a:lnTo>
                    <a:pt x="3478047" y="353187"/>
                  </a:lnTo>
                  <a:lnTo>
                    <a:pt x="3474823" y="305259"/>
                  </a:lnTo>
                  <a:lnTo>
                    <a:pt x="3465432" y="259291"/>
                  </a:lnTo>
                  <a:lnTo>
                    <a:pt x="3450293" y="215705"/>
                  </a:lnTo>
                  <a:lnTo>
                    <a:pt x="3429829" y="174921"/>
                  </a:lnTo>
                  <a:lnTo>
                    <a:pt x="3404460" y="137359"/>
                  </a:lnTo>
                  <a:lnTo>
                    <a:pt x="3374605" y="103441"/>
                  </a:lnTo>
                  <a:lnTo>
                    <a:pt x="3340687" y="73587"/>
                  </a:lnTo>
                  <a:lnTo>
                    <a:pt x="3303126" y="48217"/>
                  </a:lnTo>
                  <a:lnTo>
                    <a:pt x="3262341" y="27753"/>
                  </a:lnTo>
                  <a:lnTo>
                    <a:pt x="3218755" y="12615"/>
                  </a:lnTo>
                  <a:lnTo>
                    <a:pt x="3172788" y="3223"/>
                  </a:lnTo>
                  <a:lnTo>
                    <a:pt x="31248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625" y="4282059"/>
              <a:ext cx="3478529" cy="2118995"/>
            </a:xfrm>
            <a:custGeom>
              <a:avLst/>
              <a:gdLst/>
              <a:ahLst/>
              <a:cxnLst/>
              <a:rect l="l" t="t" r="r" b="b"/>
              <a:pathLst>
                <a:path w="3478529" h="2118995">
                  <a:moveTo>
                    <a:pt x="0" y="353187"/>
                  </a:moveTo>
                  <a:lnTo>
                    <a:pt x="3223" y="305259"/>
                  </a:lnTo>
                  <a:lnTo>
                    <a:pt x="12613" y="259291"/>
                  </a:lnTo>
                  <a:lnTo>
                    <a:pt x="27748" y="215705"/>
                  </a:lnTo>
                  <a:lnTo>
                    <a:pt x="48209" y="174921"/>
                  </a:lnTo>
                  <a:lnTo>
                    <a:pt x="73574" y="137359"/>
                  </a:lnTo>
                  <a:lnTo>
                    <a:pt x="103422" y="103441"/>
                  </a:lnTo>
                  <a:lnTo>
                    <a:pt x="137333" y="73587"/>
                  </a:lnTo>
                  <a:lnTo>
                    <a:pt x="174887" y="48217"/>
                  </a:lnTo>
                  <a:lnTo>
                    <a:pt x="215662" y="27753"/>
                  </a:lnTo>
                  <a:lnTo>
                    <a:pt x="259238" y="12615"/>
                  </a:lnTo>
                  <a:lnTo>
                    <a:pt x="305195" y="3223"/>
                  </a:lnTo>
                  <a:lnTo>
                    <a:pt x="353110" y="0"/>
                  </a:lnTo>
                  <a:lnTo>
                    <a:pt x="3124860" y="0"/>
                  </a:lnTo>
                  <a:lnTo>
                    <a:pt x="3172788" y="3223"/>
                  </a:lnTo>
                  <a:lnTo>
                    <a:pt x="3218755" y="12615"/>
                  </a:lnTo>
                  <a:lnTo>
                    <a:pt x="3262341" y="27753"/>
                  </a:lnTo>
                  <a:lnTo>
                    <a:pt x="3303126" y="48217"/>
                  </a:lnTo>
                  <a:lnTo>
                    <a:pt x="3340687" y="73587"/>
                  </a:lnTo>
                  <a:lnTo>
                    <a:pt x="3374605" y="103441"/>
                  </a:lnTo>
                  <a:lnTo>
                    <a:pt x="3404460" y="137359"/>
                  </a:lnTo>
                  <a:lnTo>
                    <a:pt x="3429829" y="174921"/>
                  </a:lnTo>
                  <a:lnTo>
                    <a:pt x="3450293" y="215705"/>
                  </a:lnTo>
                  <a:lnTo>
                    <a:pt x="3465432" y="259291"/>
                  </a:lnTo>
                  <a:lnTo>
                    <a:pt x="3474823" y="305259"/>
                  </a:lnTo>
                  <a:lnTo>
                    <a:pt x="3478047" y="353187"/>
                  </a:lnTo>
                  <a:lnTo>
                    <a:pt x="3478047" y="1765566"/>
                  </a:lnTo>
                  <a:lnTo>
                    <a:pt x="3474823" y="1813482"/>
                  </a:lnTo>
                  <a:lnTo>
                    <a:pt x="3465432" y="1859439"/>
                  </a:lnTo>
                  <a:lnTo>
                    <a:pt x="3450293" y="1903016"/>
                  </a:lnTo>
                  <a:lnTo>
                    <a:pt x="3429829" y="1943793"/>
                  </a:lnTo>
                  <a:lnTo>
                    <a:pt x="3404460" y="1981348"/>
                  </a:lnTo>
                  <a:lnTo>
                    <a:pt x="3374605" y="2015261"/>
                  </a:lnTo>
                  <a:lnTo>
                    <a:pt x="3340687" y="2045111"/>
                  </a:lnTo>
                  <a:lnTo>
                    <a:pt x="3303126" y="2070477"/>
                  </a:lnTo>
                  <a:lnTo>
                    <a:pt x="3262341" y="2090939"/>
                  </a:lnTo>
                  <a:lnTo>
                    <a:pt x="3218755" y="2106076"/>
                  </a:lnTo>
                  <a:lnTo>
                    <a:pt x="3172788" y="2115466"/>
                  </a:lnTo>
                  <a:lnTo>
                    <a:pt x="3124860" y="2118690"/>
                  </a:lnTo>
                  <a:lnTo>
                    <a:pt x="353110" y="2118690"/>
                  </a:lnTo>
                  <a:lnTo>
                    <a:pt x="305195" y="2115466"/>
                  </a:lnTo>
                  <a:lnTo>
                    <a:pt x="259238" y="2106076"/>
                  </a:lnTo>
                  <a:lnTo>
                    <a:pt x="215662" y="2090939"/>
                  </a:lnTo>
                  <a:lnTo>
                    <a:pt x="174887" y="2070477"/>
                  </a:lnTo>
                  <a:lnTo>
                    <a:pt x="137333" y="2045111"/>
                  </a:lnTo>
                  <a:lnTo>
                    <a:pt x="103422" y="2015261"/>
                  </a:lnTo>
                  <a:lnTo>
                    <a:pt x="73574" y="1981348"/>
                  </a:lnTo>
                  <a:lnTo>
                    <a:pt x="48209" y="1943793"/>
                  </a:lnTo>
                  <a:lnTo>
                    <a:pt x="27748" y="1903016"/>
                  </a:lnTo>
                  <a:lnTo>
                    <a:pt x="12613" y="1859439"/>
                  </a:lnTo>
                  <a:lnTo>
                    <a:pt x="3223" y="1813482"/>
                  </a:lnTo>
                  <a:lnTo>
                    <a:pt x="0" y="1765566"/>
                  </a:lnTo>
                  <a:lnTo>
                    <a:pt x="0" y="35318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34008" y="4778107"/>
            <a:ext cx="2375535" cy="9563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85"/>
              </a:spcBef>
            </a:pPr>
            <a:r>
              <a:rPr sz="2400" spc="-10" dirty="0">
                <a:latin typeface="Calibri"/>
                <a:cs typeface="Calibri"/>
              </a:rPr>
              <a:t>Periodic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400" spc="-5" dirty="0">
                <a:latin typeface="Calibri"/>
                <a:cs typeface="Calibri"/>
              </a:rPr>
              <a:t>(fixed-time-period)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3736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Basic EOQ 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" y="1163366"/>
            <a:ext cx="8686800" cy="5313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 algn="just">
              <a:lnSpc>
                <a:spcPct val="150000"/>
              </a:lnSpc>
              <a:spcBef>
                <a:spcPts val="105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is known, constant, and independent</a:t>
            </a:r>
          </a:p>
          <a:p>
            <a:pPr marL="12065" algn="just">
              <a:lnSpc>
                <a:spcPct val="150000"/>
              </a:lnSpc>
              <a:spcBef>
                <a:spcPts val="35"/>
              </a:spcBef>
              <a:buClr>
                <a:srgbClr val="B83C68"/>
              </a:buClr>
              <a:buSzPct val="68750"/>
              <a:tabLst>
                <a:tab pos="287020" algn="l"/>
              </a:tabLst>
            </a:pP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422909" indent="-274320" algn="just">
              <a:lnSpc>
                <a:spcPct val="150000"/>
              </a:lnSpc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 is known and constant</a:t>
            </a: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422909" indent="-274320" algn="just">
              <a:lnSpc>
                <a:spcPct val="150000"/>
              </a:lnSpc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endParaRPr lang="en-IN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422909" indent="-274320" algn="just">
              <a:lnSpc>
                <a:spcPct val="150000"/>
              </a:lnSpc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quantity	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is instantaneous and complete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320675" indent="-274320" algn="just">
              <a:lnSpc>
                <a:spcPct val="150000"/>
              </a:lnSpc>
              <a:spcBef>
                <a:spcPts val="1730"/>
              </a:spcBef>
              <a:buClr>
                <a:srgbClr val="B83C68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shortage is allowed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099" y="347149"/>
            <a:ext cx="5807329" cy="586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B03E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Order Cycle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98038" y="2112390"/>
            <a:ext cx="925194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635" marR="5080" indent="-24257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  </a:t>
            </a:r>
            <a:r>
              <a:rPr sz="1800" b="1" spc="-5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6011" y="5088635"/>
            <a:ext cx="749807" cy="3413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32597" y="5139308"/>
            <a:ext cx="495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ime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26764" y="5183123"/>
            <a:ext cx="809625" cy="548640"/>
            <a:chOff x="3826764" y="5183123"/>
            <a:chExt cx="809625" cy="5486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6764" y="5183123"/>
              <a:ext cx="809243" cy="3413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20" y="5390387"/>
              <a:ext cx="696468" cy="3413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42715" y="5234685"/>
            <a:ext cx="499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1671" y="5442000"/>
            <a:ext cx="44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ti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1428" y="5183123"/>
            <a:ext cx="809625" cy="548640"/>
            <a:chOff x="6091428" y="5183123"/>
            <a:chExt cx="809625" cy="54864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1428" y="5183123"/>
              <a:ext cx="809244" cy="3413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8860" y="5390387"/>
              <a:ext cx="696467" cy="34137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207633" y="5234685"/>
            <a:ext cx="499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5446" y="5442000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9188" y="5602223"/>
            <a:ext cx="3195955" cy="548640"/>
            <a:chOff x="3409188" y="5602223"/>
            <a:chExt cx="3195955" cy="54864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0" y="5602223"/>
              <a:ext cx="890016" cy="341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0804" y="5809487"/>
              <a:ext cx="922020" cy="3413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3384" y="5602223"/>
              <a:ext cx="890015" cy="3413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9188" y="5809487"/>
              <a:ext cx="922019" cy="3413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5468" y="5602223"/>
              <a:ext cx="890015" cy="3413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9080" y="5809487"/>
              <a:ext cx="944879" cy="34137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525392" y="5654141"/>
            <a:ext cx="135128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43815">
              <a:lnSpc>
                <a:spcPts val="1630"/>
              </a:lnSpc>
              <a:spcBef>
                <a:spcPts val="390"/>
              </a:spcBef>
            </a:pPr>
            <a:r>
              <a:rPr sz="1600" b="1" spc="-5" dirty="0">
                <a:latin typeface="Arial"/>
                <a:cs typeface="Arial"/>
              </a:rPr>
              <a:t>Order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Order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place</a:t>
            </a:r>
            <a:r>
              <a:rPr sz="1600" b="1" spc="14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receipt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39840" y="5602223"/>
            <a:ext cx="946785" cy="548640"/>
            <a:chOff x="6339840" y="5602223"/>
            <a:chExt cx="946785" cy="54864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6228" y="5602223"/>
              <a:ext cx="890016" cy="3413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9840" y="5809487"/>
              <a:ext cx="944880" cy="34137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786754" y="5654141"/>
            <a:ext cx="1359535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43815">
              <a:lnSpc>
                <a:spcPts val="1630"/>
              </a:lnSpc>
              <a:spcBef>
                <a:spcPts val="390"/>
              </a:spcBef>
              <a:tabLst>
                <a:tab pos="737870" algn="l"/>
              </a:tabLst>
            </a:pPr>
            <a:r>
              <a:rPr sz="1600" b="1" spc="-5" dirty="0">
                <a:latin typeface="Arial"/>
                <a:cs typeface="Arial"/>
              </a:rPr>
              <a:t>Order	Order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placed</a:t>
            </a:r>
            <a:r>
              <a:rPr sz="1600" b="1" spc="-2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receipt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13560" y="2278379"/>
            <a:ext cx="341375" cy="1763268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883433" y="2418711"/>
            <a:ext cx="252095" cy="1508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latin typeface="Arial"/>
                <a:cs typeface="Arial"/>
              </a:rPr>
              <a:t>Inventory </a:t>
            </a:r>
            <a:r>
              <a:rPr sz="1600" b="1" spc="-15" dirty="0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5008" y="4064508"/>
            <a:ext cx="1871980" cy="341630"/>
            <a:chOff x="445008" y="4064508"/>
            <a:chExt cx="1871980" cy="34163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5008" y="4064508"/>
              <a:ext cx="1725168" cy="3413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89760" y="4064508"/>
              <a:ext cx="426719" cy="34137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61238" y="4116070"/>
            <a:ext cx="1617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Reorder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point,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1856" y="1892807"/>
            <a:ext cx="1937385" cy="341630"/>
            <a:chOff x="371856" y="1892807"/>
            <a:chExt cx="1937385" cy="34163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856" y="1892807"/>
              <a:ext cx="1780032" cy="3413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1472" y="1892807"/>
              <a:ext cx="437388" cy="34137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88086" y="1942922"/>
            <a:ext cx="168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Order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quantity,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45207" y="2071687"/>
            <a:ext cx="5793105" cy="3585845"/>
            <a:chOff x="2045207" y="2071687"/>
            <a:chExt cx="5793105" cy="3585845"/>
          </a:xfrm>
        </p:grpSpPr>
        <p:sp>
          <p:nvSpPr>
            <p:cNvPr id="49" name="object 49"/>
            <p:cNvSpPr/>
            <p:nvPr/>
          </p:nvSpPr>
          <p:spPr>
            <a:xfrm>
              <a:off x="2240787" y="4312030"/>
              <a:ext cx="5472430" cy="0"/>
            </a:xfrm>
            <a:custGeom>
              <a:avLst/>
              <a:gdLst/>
              <a:ahLst/>
              <a:cxnLst/>
              <a:rect l="l" t="t" r="r" b="b"/>
              <a:pathLst>
                <a:path w="5472430">
                  <a:moveTo>
                    <a:pt x="0" y="0"/>
                  </a:moveTo>
                  <a:lnTo>
                    <a:pt x="5472048" y="0"/>
                  </a:lnTo>
                </a:path>
              </a:pathLst>
            </a:custGeom>
            <a:ln w="57150">
              <a:solidFill>
                <a:srgbClr val="FF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85658" y="3384169"/>
              <a:ext cx="124460" cy="1736089"/>
            </a:xfrm>
            <a:custGeom>
              <a:avLst/>
              <a:gdLst/>
              <a:ahLst/>
              <a:cxnLst/>
              <a:rect l="l" t="t" r="r" b="b"/>
              <a:pathLst>
                <a:path w="124459" h="1736089">
                  <a:moveTo>
                    <a:pt x="67818" y="0"/>
                  </a:moveTo>
                  <a:lnTo>
                    <a:pt x="58618" y="24822"/>
                  </a:lnTo>
                  <a:lnTo>
                    <a:pt x="44894" y="60467"/>
                  </a:lnTo>
                  <a:lnTo>
                    <a:pt x="30599" y="100423"/>
                  </a:lnTo>
                  <a:lnTo>
                    <a:pt x="19685" y="138175"/>
                  </a:lnTo>
                  <a:lnTo>
                    <a:pt x="4794" y="204660"/>
                  </a:lnTo>
                  <a:lnTo>
                    <a:pt x="0" y="273430"/>
                  </a:lnTo>
                  <a:lnTo>
                    <a:pt x="5528" y="313336"/>
                  </a:lnTo>
                  <a:lnTo>
                    <a:pt x="15843" y="356552"/>
                  </a:lnTo>
                  <a:lnTo>
                    <a:pt x="28396" y="398910"/>
                  </a:lnTo>
                  <a:lnTo>
                    <a:pt x="40640" y="436244"/>
                  </a:lnTo>
                  <a:lnTo>
                    <a:pt x="66865" y="491172"/>
                  </a:lnTo>
                  <a:lnTo>
                    <a:pt x="80323" y="515754"/>
                  </a:lnTo>
                  <a:lnTo>
                    <a:pt x="91948" y="543813"/>
                  </a:lnTo>
                  <a:lnTo>
                    <a:pt x="102548" y="576984"/>
                  </a:lnTo>
                  <a:lnTo>
                    <a:pt x="112744" y="613155"/>
                  </a:lnTo>
                  <a:lnTo>
                    <a:pt x="120415" y="650755"/>
                  </a:lnTo>
                  <a:lnTo>
                    <a:pt x="123444" y="688212"/>
                  </a:lnTo>
                  <a:lnTo>
                    <a:pt x="120415" y="725570"/>
                  </a:lnTo>
                  <a:lnTo>
                    <a:pt x="112744" y="763523"/>
                  </a:lnTo>
                  <a:lnTo>
                    <a:pt x="102548" y="801477"/>
                  </a:lnTo>
                  <a:lnTo>
                    <a:pt x="91948" y="838834"/>
                  </a:lnTo>
                  <a:lnTo>
                    <a:pt x="66119" y="909843"/>
                  </a:lnTo>
                  <a:lnTo>
                    <a:pt x="51889" y="945509"/>
                  </a:lnTo>
                  <a:lnTo>
                    <a:pt x="39243" y="983233"/>
                  </a:lnTo>
                  <a:lnTo>
                    <a:pt x="26539" y="1024570"/>
                  </a:lnTo>
                  <a:lnTo>
                    <a:pt x="13430" y="1068657"/>
                  </a:lnTo>
                  <a:lnTo>
                    <a:pt x="3417" y="1113053"/>
                  </a:lnTo>
                  <a:lnTo>
                    <a:pt x="0" y="1155318"/>
                  </a:lnTo>
                  <a:lnTo>
                    <a:pt x="5147" y="1195443"/>
                  </a:lnTo>
                  <a:lnTo>
                    <a:pt x="16224" y="1234566"/>
                  </a:lnTo>
                  <a:lnTo>
                    <a:pt x="30110" y="1271690"/>
                  </a:lnTo>
                  <a:lnTo>
                    <a:pt x="57030" y="1335635"/>
                  </a:lnTo>
                  <a:lnTo>
                    <a:pt x="71183" y="1362265"/>
                  </a:lnTo>
                  <a:lnTo>
                    <a:pt x="84764" y="1388324"/>
                  </a:lnTo>
                  <a:lnTo>
                    <a:pt x="105941" y="1448552"/>
                  </a:lnTo>
                  <a:lnTo>
                    <a:pt x="119895" y="1517318"/>
                  </a:lnTo>
                  <a:lnTo>
                    <a:pt x="123918" y="1575802"/>
                  </a:lnTo>
                  <a:lnTo>
                    <a:pt x="121427" y="1600628"/>
                  </a:lnTo>
                  <a:lnTo>
                    <a:pt x="111506" y="1646935"/>
                  </a:lnTo>
                  <a:lnTo>
                    <a:pt x="93360" y="1696021"/>
                  </a:lnTo>
                  <a:lnTo>
                    <a:pt x="83056" y="1718587"/>
                  </a:lnTo>
                  <a:lnTo>
                    <a:pt x="75311" y="1735962"/>
                  </a:lnTo>
                </a:path>
              </a:pathLst>
            </a:custGeom>
            <a:ln w="5715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6072" y="4308982"/>
              <a:ext cx="2272030" cy="836294"/>
            </a:xfrm>
            <a:custGeom>
              <a:avLst/>
              <a:gdLst/>
              <a:ahLst/>
              <a:cxnLst/>
              <a:rect l="l" t="t" r="r" b="b"/>
              <a:pathLst>
                <a:path w="2272029" h="836295">
                  <a:moveTo>
                    <a:pt x="0" y="3048"/>
                  </a:moveTo>
                  <a:lnTo>
                    <a:pt x="0" y="835787"/>
                  </a:lnTo>
                </a:path>
                <a:path w="2272029" h="836295">
                  <a:moveTo>
                    <a:pt x="2271649" y="0"/>
                  </a:moveTo>
                  <a:lnTo>
                    <a:pt x="2271649" y="832612"/>
                  </a:lnTo>
                </a:path>
              </a:pathLst>
            </a:custGeom>
            <a:ln w="38100">
              <a:solidFill>
                <a:srgbClr val="EDEDE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6072" y="5243067"/>
              <a:ext cx="2884805" cy="394970"/>
            </a:xfrm>
            <a:custGeom>
              <a:avLst/>
              <a:gdLst/>
              <a:ahLst/>
              <a:cxnLst/>
              <a:rect l="l" t="t" r="r" b="b"/>
              <a:pathLst>
                <a:path w="2884804" h="394970">
                  <a:moveTo>
                    <a:pt x="0" y="0"/>
                  </a:moveTo>
                  <a:lnTo>
                    <a:pt x="0" y="394804"/>
                  </a:lnTo>
                </a:path>
                <a:path w="2884804" h="394970">
                  <a:moveTo>
                    <a:pt x="626237" y="0"/>
                  </a:moveTo>
                  <a:lnTo>
                    <a:pt x="626237" y="394804"/>
                  </a:lnTo>
                </a:path>
                <a:path w="2884804" h="394970">
                  <a:moveTo>
                    <a:pt x="2884424" y="0"/>
                  </a:moveTo>
                  <a:lnTo>
                    <a:pt x="2884424" y="394804"/>
                  </a:lnTo>
                </a:path>
                <a:path w="2884804" h="394970">
                  <a:moveTo>
                    <a:pt x="2267204" y="0"/>
                  </a:moveTo>
                  <a:lnTo>
                    <a:pt x="2267204" y="394804"/>
                  </a:lnTo>
                </a:path>
              </a:pathLst>
            </a:custGeom>
            <a:ln w="3810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54249" y="2085975"/>
              <a:ext cx="1163955" cy="1024890"/>
            </a:xfrm>
            <a:custGeom>
              <a:avLst/>
              <a:gdLst/>
              <a:ahLst/>
              <a:cxnLst/>
              <a:rect l="l" t="t" r="r" b="b"/>
              <a:pathLst>
                <a:path w="1163954" h="1024889">
                  <a:moveTo>
                    <a:pt x="0" y="0"/>
                  </a:moveTo>
                  <a:lnTo>
                    <a:pt x="213741" y="0"/>
                  </a:lnTo>
                </a:path>
                <a:path w="1163954" h="1024889">
                  <a:moveTo>
                    <a:pt x="1163701" y="560704"/>
                  </a:moveTo>
                  <a:lnTo>
                    <a:pt x="775335" y="1024763"/>
                  </a:lnTo>
                </a:path>
              </a:pathLst>
            </a:custGeom>
            <a:ln w="28575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5207" y="5100827"/>
              <a:ext cx="440436" cy="38252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177288" y="51588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21738" y="1807336"/>
            <a:ext cx="6032500" cy="3356610"/>
            <a:chOff x="2221738" y="1807336"/>
            <a:chExt cx="6032500" cy="3356610"/>
          </a:xfrm>
        </p:grpSpPr>
        <p:sp>
          <p:nvSpPr>
            <p:cNvPr id="57" name="object 57"/>
            <p:cNvSpPr/>
            <p:nvPr/>
          </p:nvSpPr>
          <p:spPr>
            <a:xfrm>
              <a:off x="2254250" y="2085974"/>
              <a:ext cx="5472430" cy="3045460"/>
            </a:xfrm>
            <a:custGeom>
              <a:avLst/>
              <a:gdLst/>
              <a:ahLst/>
              <a:cxnLst/>
              <a:rect l="l" t="t" r="r" b="b"/>
              <a:pathLst>
                <a:path w="5472430" h="3045460">
                  <a:moveTo>
                    <a:pt x="0" y="27686"/>
                  </a:moveTo>
                  <a:lnTo>
                    <a:pt x="2261108" y="3032633"/>
                  </a:lnTo>
                  <a:lnTo>
                    <a:pt x="2261108" y="0"/>
                  </a:lnTo>
                  <a:lnTo>
                    <a:pt x="4522216" y="3044952"/>
                  </a:lnTo>
                  <a:lnTo>
                    <a:pt x="4522216" y="13842"/>
                  </a:lnTo>
                  <a:lnTo>
                    <a:pt x="5472049" y="129819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40788" y="1826386"/>
              <a:ext cx="5994400" cy="3318510"/>
            </a:xfrm>
            <a:custGeom>
              <a:avLst/>
              <a:gdLst/>
              <a:ahLst/>
              <a:cxnLst/>
              <a:rect l="l" t="t" r="r" b="b"/>
              <a:pathLst>
                <a:path w="5994400" h="3318510">
                  <a:moveTo>
                    <a:pt x="0" y="0"/>
                  </a:moveTo>
                  <a:lnTo>
                    <a:pt x="0" y="3318382"/>
                  </a:lnTo>
                  <a:lnTo>
                    <a:pt x="5994400" y="3318382"/>
                  </a:lnTo>
                </a:path>
              </a:pathLst>
            </a:custGeom>
            <a:ln w="381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640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INVENTORY MANAGEMENT</vt:lpstr>
      <vt:lpstr>Introduction</vt:lpstr>
      <vt:lpstr>PowerPoint Presentation</vt:lpstr>
      <vt:lpstr>PowerPoint Presentation</vt:lpstr>
      <vt:lpstr>PowerPoint Presentation</vt:lpstr>
      <vt:lpstr>Inventory Costs</vt:lpstr>
      <vt:lpstr>Inventory Control Systems</vt:lpstr>
      <vt:lpstr>Assumptions of Basic EOQ Model</vt:lpstr>
      <vt:lpstr>Inventory Order Cycle</vt:lpstr>
      <vt:lpstr>EOQ Cost Model</vt:lpstr>
      <vt:lpstr>PowerPoint Presentation</vt:lpstr>
      <vt:lpstr>EOQ Cost Model (cont.)</vt:lpstr>
      <vt:lpstr>Reorder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Dr. Rahul Goyal [MU - Jaipur]</dc:creator>
  <cp:lastModifiedBy>Dr. Rahul Goyal [MU - Jaipur]</cp:lastModifiedBy>
  <cp:revision>11</cp:revision>
  <dcterms:created xsi:type="dcterms:W3CDTF">2023-09-12T04:26:53Z</dcterms:created>
  <dcterms:modified xsi:type="dcterms:W3CDTF">2024-09-15T15:52:04Z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2023-09-12T00:00:00Z</vt:filetime>
  </property>
</Properties>
</file>