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7" r:id="rId7"/>
    <p:sldId id="278" r:id="rId8"/>
    <p:sldId id="263" r:id="rId9"/>
    <p:sldId id="264" r:id="rId10"/>
    <p:sldId id="258"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21A4-525E-17AC-61E8-2BD85B95BB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11CE1C-4A7D-F0FF-BC47-DA535BF1C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F3C49A-57E6-60D8-FBEC-389413FB4115}"/>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0E63A2C6-BCF9-DD1F-F328-1296F8F4C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ED6C7-90DE-0EDE-B6E6-5CB0EE173E8B}"/>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230119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92F8-55DC-19BD-61F6-C3D242CB83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B954AF-499B-FFEF-047A-B827EF85CA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EB78A-876A-5D3F-5607-D2E5D2615CC7}"/>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7FF9376A-1894-7152-9F88-C0A7554606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A791C-1127-77E3-1995-494904F571A5}"/>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106810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E0571C-B917-95CF-1AED-9981251B38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BDDCE-0D0D-68F1-58E7-25DFDDDAB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66B0D-0821-2CC9-141D-F12EA37096EB}"/>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A55A80E0-4555-2CC0-5B29-2DB52E130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BEF60-0D07-66D5-2AF2-6B9063A464AA}"/>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67226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57F6-8AC6-E433-3FFA-1B644AF5C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FEE71-92C1-4BF9-B5B6-4CD0FA1D8D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55D8A-D1A8-51B8-9BE1-0216C9B1AB6D}"/>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82F12909-5CB2-41EF-4EC6-9D3AF8EEB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D27B6-F21D-6D99-70BA-AD5F6C87EF2D}"/>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1999318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B535-ADE4-FBA3-9E03-74A8C55FB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CA4B26-B359-C27A-BEB5-54FD827717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013C94-EC58-7BD7-D069-A0E5F2157682}"/>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074DD0A5-121D-31FC-45AA-E45F200A9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39CEE-12DD-440D-4227-0135F5083C83}"/>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202477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9789-7222-303A-954B-FBE476254E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5133F-15EA-D6D7-9C9A-E52576887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2F708C-3589-EA58-F08C-D379F4295A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7488D-4DB4-6ADC-5EF5-80D205238EC1}"/>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6" name="Footer Placeholder 5">
            <a:extLst>
              <a:ext uri="{FF2B5EF4-FFF2-40B4-BE49-F238E27FC236}">
                <a16:creationId xmlns:a16="http://schemas.microsoft.com/office/drawing/2014/main" id="{4B797D8D-5BD5-06D6-BCF1-B14BE9636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D18AD2-248C-8867-E0BF-2BFA8D2B0B44}"/>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428871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333F-A020-7717-F251-962BD86A47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ABCA7-60EF-2CFF-C69B-B7F1A932F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A583F-9A67-6E5D-1694-F49A76B4C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A7BE5E-41D7-9D89-43BD-2CCD6F53F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4530-58B4-613B-39CA-04B22E801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62429D-CD99-5C07-FF0D-17A60D0AF3F7}"/>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8" name="Footer Placeholder 7">
            <a:extLst>
              <a:ext uri="{FF2B5EF4-FFF2-40B4-BE49-F238E27FC236}">
                <a16:creationId xmlns:a16="http://schemas.microsoft.com/office/drawing/2014/main" id="{29C8A006-0CFB-ED5E-BEE6-2CC485D2C8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B549AE-8DFC-14FC-109E-E3DFFD9B63DB}"/>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112435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49B25-858B-535A-566A-32D5B09F14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03D489-C082-5494-6195-FF9097E17F3D}"/>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4" name="Footer Placeholder 3">
            <a:extLst>
              <a:ext uri="{FF2B5EF4-FFF2-40B4-BE49-F238E27FC236}">
                <a16:creationId xmlns:a16="http://schemas.microsoft.com/office/drawing/2014/main" id="{0877E711-B808-9ECD-7A6B-C50061883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C682F9-CF53-36F9-943D-689855A73258}"/>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200810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FC5BC-D58B-CCBB-8912-58B803A7688E}"/>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3" name="Footer Placeholder 2">
            <a:extLst>
              <a:ext uri="{FF2B5EF4-FFF2-40B4-BE49-F238E27FC236}">
                <a16:creationId xmlns:a16="http://schemas.microsoft.com/office/drawing/2014/main" id="{C82D0803-898F-CD84-C56A-276BA3B13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A67220-38EA-A562-30A5-B9B5204E1487}"/>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143895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DCB0-98DA-8268-11AF-9101FC5AF4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03B709-A63D-3C0C-F038-31AEC2358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38FF82-E658-C7D8-4CF2-DCF4B25CB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C8C0F2-2297-E30F-D88A-E52070D92E7F}"/>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6" name="Footer Placeholder 5">
            <a:extLst>
              <a:ext uri="{FF2B5EF4-FFF2-40B4-BE49-F238E27FC236}">
                <a16:creationId xmlns:a16="http://schemas.microsoft.com/office/drawing/2014/main" id="{6A2AEA42-AEB7-02A8-C63D-6D51D4C3E5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D4E275-D580-DEEC-1014-6943090DFBA9}"/>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76280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A52F-3011-0CA7-110E-21525BAFAF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961910-A7F6-CBAA-5FD3-B7D338F902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BA4E2D-4DED-6EA8-C3ED-8347D7B78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1DFFC-AFD0-B101-B053-BE2B02FB659E}"/>
              </a:ext>
            </a:extLst>
          </p:cNvPr>
          <p:cNvSpPr>
            <a:spLocks noGrp="1"/>
          </p:cNvSpPr>
          <p:nvPr>
            <p:ph type="dt" sz="half" idx="10"/>
          </p:nvPr>
        </p:nvSpPr>
        <p:spPr/>
        <p:txBody>
          <a:bodyPr/>
          <a:lstStyle/>
          <a:p>
            <a:fld id="{ABE78AC3-821E-4C60-A6DF-EA060A72C790}" type="datetimeFigureOut">
              <a:rPr lang="en-IN" smtClean="0"/>
              <a:t>05-11-2024</a:t>
            </a:fld>
            <a:endParaRPr lang="en-IN"/>
          </a:p>
        </p:txBody>
      </p:sp>
      <p:sp>
        <p:nvSpPr>
          <p:cNvPr id="6" name="Footer Placeholder 5">
            <a:extLst>
              <a:ext uri="{FF2B5EF4-FFF2-40B4-BE49-F238E27FC236}">
                <a16:creationId xmlns:a16="http://schemas.microsoft.com/office/drawing/2014/main" id="{B742CEC2-C17C-4563-6199-A3C12B5554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7F185-3CE4-0CD1-37F5-E543FF995D99}"/>
              </a:ext>
            </a:extLst>
          </p:cNvPr>
          <p:cNvSpPr>
            <a:spLocks noGrp="1"/>
          </p:cNvSpPr>
          <p:nvPr>
            <p:ph type="sldNum" sz="quarter" idx="12"/>
          </p:nvPr>
        </p:nvSpPr>
        <p:spPr/>
        <p:txBody>
          <a:bodyPr/>
          <a:lstStyle/>
          <a:p>
            <a:fld id="{60601C97-473D-45DB-A877-AAEFEDFF9888}" type="slidenum">
              <a:rPr lang="en-IN" smtClean="0"/>
              <a:t>‹#›</a:t>
            </a:fld>
            <a:endParaRPr lang="en-IN"/>
          </a:p>
        </p:txBody>
      </p:sp>
    </p:spTree>
    <p:extLst>
      <p:ext uri="{BB962C8B-B14F-4D97-AF65-F5344CB8AC3E}">
        <p14:creationId xmlns:p14="http://schemas.microsoft.com/office/powerpoint/2010/main" val="242974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320EA-C000-0BEA-E3AE-FFD94BA93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4E067-3662-6F18-A8AE-AD9DCD483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2C769-7589-8D0C-B964-9CD76CE67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E78AC3-821E-4C60-A6DF-EA060A72C790}" type="datetimeFigureOut">
              <a:rPr lang="en-IN" smtClean="0"/>
              <a:t>05-11-2024</a:t>
            </a:fld>
            <a:endParaRPr lang="en-IN"/>
          </a:p>
        </p:txBody>
      </p:sp>
      <p:sp>
        <p:nvSpPr>
          <p:cNvPr id="5" name="Footer Placeholder 4">
            <a:extLst>
              <a:ext uri="{FF2B5EF4-FFF2-40B4-BE49-F238E27FC236}">
                <a16:creationId xmlns:a16="http://schemas.microsoft.com/office/drawing/2014/main" id="{F11DFEE2-C5BD-D757-FE00-39AFF714E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A64DF5-C4B8-5321-654D-E595173F7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601C97-473D-45DB-A877-AAEFEDFF9888}" type="slidenum">
              <a:rPr lang="en-IN" smtClean="0"/>
              <a:t>‹#›</a:t>
            </a:fld>
            <a:endParaRPr lang="en-IN"/>
          </a:p>
        </p:txBody>
      </p:sp>
    </p:spTree>
    <p:extLst>
      <p:ext uri="{BB962C8B-B14F-4D97-AF65-F5344CB8AC3E}">
        <p14:creationId xmlns:p14="http://schemas.microsoft.com/office/powerpoint/2010/main" val="1235521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742D-8BD2-8352-1022-7DB11C525278}"/>
              </a:ext>
            </a:extLst>
          </p:cNvPr>
          <p:cNvSpPr>
            <a:spLocks noGrp="1"/>
          </p:cNvSpPr>
          <p:nvPr>
            <p:ph type="ctrTitle"/>
          </p:nvPr>
        </p:nvSpPr>
        <p:spPr/>
        <p:txBody>
          <a:bodyPr/>
          <a:lstStyle/>
          <a:p>
            <a:r>
              <a:rPr lang="en-IN" sz="2800" dirty="0">
                <a:latin typeface="Times New Roman" panose="02020603050405020304" pitchFamily="18" charset="0"/>
                <a:cs typeface="Times New Roman" panose="02020603050405020304" pitchFamily="18" charset="0"/>
              </a:rPr>
              <a:t>Life Cycle Cost Methods, </a:t>
            </a:r>
            <a:r>
              <a:rPr lang="en-IN" sz="2800" dirty="0">
                <a:effectLst/>
                <a:latin typeface="Times New Roman" panose="02020603050405020304" pitchFamily="18" charset="0"/>
                <a:ea typeface="Aptos" panose="020B0004020202020204" pitchFamily="34" charset="0"/>
                <a:cs typeface="Times New Roman" panose="02020603050405020304" pitchFamily="18" charset="0"/>
              </a:rPr>
              <a:t>Project Financing Options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94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Methods of Financing</a:t>
            </a:r>
          </a:p>
        </p:txBody>
      </p:sp>
      <p:sp>
        <p:nvSpPr>
          <p:cNvPr id="3" name="Content Placeholder 2"/>
          <p:cNvSpPr>
            <a:spLocks noGrp="1"/>
          </p:cNvSpPr>
          <p:nvPr>
            <p:ph idx="1"/>
          </p:nvPr>
        </p:nvSpPr>
        <p:spPr/>
        <p:txBody>
          <a:bodyPr/>
          <a:lstStyle/>
          <a:p>
            <a:pPr marL="0" indent="0">
              <a:buNone/>
            </a:pPr>
            <a:r>
              <a:rPr dirty="0"/>
              <a:t>1. Debt Financing</a:t>
            </a:r>
          </a:p>
          <a:p>
            <a:pPr marL="0" indent="0">
              <a:buNone/>
            </a:pPr>
            <a:r>
              <a:rPr dirty="0"/>
              <a:t>2. Equity Financing</a:t>
            </a:r>
          </a:p>
          <a:p>
            <a:pPr marL="0" indent="0">
              <a:buNone/>
            </a:pPr>
            <a:r>
              <a:rPr dirty="0"/>
              <a:t>3. Hybrid Financing</a:t>
            </a:r>
          </a:p>
          <a:p>
            <a:pPr marL="0" indent="0">
              <a:buNone/>
            </a:pPr>
            <a:r>
              <a:rPr dirty="0"/>
              <a:t>4. Venture Capital</a:t>
            </a:r>
          </a:p>
          <a:p>
            <a:pPr marL="0" indent="0">
              <a:buNone/>
            </a:pPr>
            <a:r>
              <a:rPr dirty="0"/>
              <a:t>5. Leasing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Debt Financing</a:t>
            </a:r>
          </a:p>
        </p:txBody>
      </p:sp>
      <p:sp>
        <p:nvSpPr>
          <p:cNvPr id="3" name="Content Placeholder 2"/>
          <p:cNvSpPr>
            <a:spLocks noGrp="1"/>
          </p:cNvSpPr>
          <p:nvPr>
            <p:ph idx="1"/>
          </p:nvPr>
        </p:nvSpPr>
        <p:spPr/>
        <p:txBody>
          <a:bodyPr/>
          <a:lstStyle/>
          <a:p>
            <a:r>
              <a:rPr dirty="0"/>
              <a:t>Borrowing funds from a lender.</a:t>
            </a:r>
          </a:p>
          <a:p>
            <a:r>
              <a:rPr dirty="0"/>
              <a:t>Involves paying interest over a period of time.</a:t>
            </a:r>
          </a:p>
          <a:p>
            <a:r>
              <a:rPr dirty="0"/>
              <a:t>Examples include bank loans and bonds.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Equity Financing</a:t>
            </a:r>
          </a:p>
        </p:txBody>
      </p:sp>
      <p:sp>
        <p:nvSpPr>
          <p:cNvPr id="3" name="Content Placeholder 2"/>
          <p:cNvSpPr>
            <a:spLocks noGrp="1"/>
          </p:cNvSpPr>
          <p:nvPr>
            <p:ph idx="1"/>
          </p:nvPr>
        </p:nvSpPr>
        <p:spPr/>
        <p:txBody>
          <a:bodyPr/>
          <a:lstStyle/>
          <a:p>
            <a:r>
              <a:rPr dirty="0"/>
              <a:t>Raising capital by selling shares of the company.</a:t>
            </a:r>
          </a:p>
          <a:p>
            <a:r>
              <a:rPr dirty="0"/>
              <a:t>Investors gain ownership stake in the business.</a:t>
            </a:r>
          </a:p>
          <a:p>
            <a:r>
              <a:rPr dirty="0"/>
              <a:t>No repayment required, but owners share profits.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Hybrid Financing</a:t>
            </a:r>
          </a:p>
        </p:txBody>
      </p:sp>
      <p:sp>
        <p:nvSpPr>
          <p:cNvPr id="3" name="Content Placeholder 2"/>
          <p:cNvSpPr>
            <a:spLocks noGrp="1"/>
          </p:cNvSpPr>
          <p:nvPr>
            <p:ph idx="1"/>
          </p:nvPr>
        </p:nvSpPr>
        <p:spPr/>
        <p:txBody>
          <a:bodyPr/>
          <a:lstStyle/>
          <a:p>
            <a:r>
              <a:rPr dirty="0"/>
              <a:t>Combination of debt and equity financing.</a:t>
            </a:r>
          </a:p>
          <a:p>
            <a:r>
              <a:rPr dirty="0"/>
              <a:t>Examples include convertible bonds and preferred stocks.</a:t>
            </a:r>
          </a:p>
          <a:p>
            <a:r>
              <a:rPr dirty="0"/>
              <a:t>P</a:t>
            </a:r>
            <a:r>
              <a:rPr lang="en-IN" dirty="0"/>
              <a:t>r</a:t>
            </a:r>
            <a:r>
              <a:rPr dirty="0" err="1"/>
              <a:t>ovides</a:t>
            </a:r>
            <a:r>
              <a:rPr dirty="0"/>
              <a:t> flexibility for companies in managing capital.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Venture Capital</a:t>
            </a:r>
          </a:p>
        </p:txBody>
      </p:sp>
      <p:sp>
        <p:nvSpPr>
          <p:cNvPr id="3" name="Content Placeholder 2"/>
          <p:cNvSpPr>
            <a:spLocks noGrp="1"/>
          </p:cNvSpPr>
          <p:nvPr>
            <p:ph idx="1"/>
          </p:nvPr>
        </p:nvSpPr>
        <p:spPr/>
        <p:txBody>
          <a:bodyPr/>
          <a:lstStyle/>
          <a:p>
            <a:r>
              <a:rPr dirty="0"/>
              <a:t>A form of private equity investment.</a:t>
            </a:r>
          </a:p>
          <a:p>
            <a:r>
              <a:rPr dirty="0"/>
              <a:t>Provided by investors to startups and small businesses.</a:t>
            </a:r>
          </a:p>
          <a:p>
            <a:r>
              <a:rPr dirty="0"/>
              <a:t>High risk, but potential for high returns.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Leasing</a:t>
            </a:r>
          </a:p>
        </p:txBody>
      </p:sp>
      <p:sp>
        <p:nvSpPr>
          <p:cNvPr id="3" name="Content Placeholder 2"/>
          <p:cNvSpPr>
            <a:spLocks noGrp="1"/>
          </p:cNvSpPr>
          <p:nvPr>
            <p:ph idx="1"/>
          </p:nvPr>
        </p:nvSpPr>
        <p:spPr/>
        <p:txBody>
          <a:bodyPr/>
          <a:lstStyle/>
          <a:p>
            <a:r>
              <a:rPr dirty="0"/>
              <a:t>Allows businesses to use assets without buying them.</a:t>
            </a:r>
          </a:p>
          <a:p>
            <a:r>
              <a:rPr dirty="0"/>
              <a:t>Common for equipment and real estate.</a:t>
            </a:r>
          </a:p>
          <a:p>
            <a:r>
              <a:rPr dirty="0"/>
              <a:t>Flexible financing option with lower initial costs.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Valuation Methods</a:t>
            </a:r>
          </a:p>
        </p:txBody>
      </p:sp>
      <p:sp>
        <p:nvSpPr>
          <p:cNvPr id="3" name="Content Placeholder 2"/>
          <p:cNvSpPr>
            <a:spLocks noGrp="1"/>
          </p:cNvSpPr>
          <p:nvPr>
            <p:ph idx="1"/>
          </p:nvPr>
        </p:nvSpPr>
        <p:spPr/>
        <p:txBody>
          <a:bodyPr/>
          <a:lstStyle/>
          <a:p>
            <a:pPr marL="0" indent="0">
              <a:buNone/>
            </a:pPr>
            <a:r>
              <a:rPr dirty="0"/>
              <a:t>1. Discounted Cash Flow (DCF)</a:t>
            </a:r>
          </a:p>
          <a:p>
            <a:pPr marL="0" indent="0">
              <a:buNone/>
            </a:pPr>
            <a:r>
              <a:rPr dirty="0"/>
              <a:t>2. Comparable Company Analysis (CCA)</a:t>
            </a:r>
          </a:p>
          <a:p>
            <a:pPr marL="0" indent="0">
              <a:buNone/>
            </a:pPr>
            <a:r>
              <a:rPr dirty="0"/>
              <a:t>3. Precedent Transactions</a:t>
            </a:r>
          </a:p>
          <a:p>
            <a:pPr marL="0" indent="0">
              <a:buNone/>
            </a:pPr>
            <a:r>
              <a:rPr dirty="0"/>
              <a:t>4. Asset-Based Valuation</a:t>
            </a:r>
          </a:p>
          <a:p>
            <a:pPr marL="0" indent="0">
              <a:buNone/>
            </a:pPr>
            <a:r>
              <a:rPr dirty="0"/>
              <a:t>5. Market Capitalization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Discounted Cash Flow (DCF)</a:t>
            </a:r>
          </a:p>
        </p:txBody>
      </p:sp>
      <p:sp>
        <p:nvSpPr>
          <p:cNvPr id="3" name="Content Placeholder 2"/>
          <p:cNvSpPr>
            <a:spLocks noGrp="1"/>
          </p:cNvSpPr>
          <p:nvPr>
            <p:ph idx="1"/>
          </p:nvPr>
        </p:nvSpPr>
        <p:spPr/>
        <p:txBody>
          <a:bodyPr/>
          <a:lstStyle/>
          <a:p>
            <a:r>
              <a:rPr dirty="0"/>
              <a:t>Estimates the value of an investment based on its future cash flows.</a:t>
            </a:r>
          </a:p>
          <a:p>
            <a:r>
              <a:rPr dirty="0"/>
              <a:t>Cash flows are discounted back to present value using a discount rate.</a:t>
            </a:r>
          </a:p>
          <a:p>
            <a:r>
              <a:rPr dirty="0"/>
              <a:t>Commonly used for business and real estate valuation.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Comparable Company Analysis (CCA)</a:t>
            </a:r>
          </a:p>
        </p:txBody>
      </p:sp>
      <p:sp>
        <p:nvSpPr>
          <p:cNvPr id="3" name="Content Placeholder 2"/>
          <p:cNvSpPr>
            <a:spLocks noGrp="1"/>
          </p:cNvSpPr>
          <p:nvPr>
            <p:ph idx="1"/>
          </p:nvPr>
        </p:nvSpPr>
        <p:spPr/>
        <p:txBody>
          <a:bodyPr/>
          <a:lstStyle/>
          <a:p>
            <a:r>
              <a:rPr dirty="0"/>
              <a:t>Values a company by comparing it to similar businesses in the same industry.</a:t>
            </a:r>
          </a:p>
          <a:p>
            <a:r>
              <a:rPr dirty="0"/>
              <a:t>Looks at financial metrics like P/E ratio, revenue, and EBITDA.</a:t>
            </a:r>
          </a:p>
          <a:p>
            <a:r>
              <a:rPr dirty="0"/>
              <a:t>Useful for benchmarking and determining relative value.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Precedent Transactions</a:t>
            </a:r>
          </a:p>
        </p:txBody>
      </p:sp>
      <p:sp>
        <p:nvSpPr>
          <p:cNvPr id="3" name="Content Placeholder 2"/>
          <p:cNvSpPr>
            <a:spLocks noGrp="1"/>
          </p:cNvSpPr>
          <p:nvPr>
            <p:ph idx="1"/>
          </p:nvPr>
        </p:nvSpPr>
        <p:spPr/>
        <p:txBody>
          <a:bodyPr/>
          <a:lstStyle/>
          <a:p>
            <a:r>
              <a:rPr dirty="0"/>
              <a:t>Analyzes previous transactions in the same sector.</a:t>
            </a:r>
          </a:p>
          <a:p>
            <a:r>
              <a:rPr dirty="0"/>
              <a:t>Looks at acquisition prices of comparable companies.</a:t>
            </a:r>
          </a:p>
          <a:p>
            <a:r>
              <a:rPr dirty="0"/>
              <a:t>Provides insight into market trends and transaction premiums.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C5CD16-6313-D47C-C6D0-9FC139A92A73}"/>
              </a:ext>
            </a:extLst>
          </p:cNvPr>
          <p:cNvSpPr txBox="1"/>
          <p:nvPr/>
        </p:nvSpPr>
        <p:spPr>
          <a:xfrm>
            <a:off x="350196" y="452974"/>
            <a:ext cx="11293813" cy="923330"/>
          </a:xfrm>
          <a:prstGeom prst="rect">
            <a:avLst/>
          </a:prstGeom>
          <a:noFill/>
        </p:spPr>
        <p:txBody>
          <a:bodyPr wrap="square">
            <a:spAutoFit/>
          </a:bodyPr>
          <a:lstStyle/>
          <a:p>
            <a:pPr algn="just"/>
            <a:r>
              <a:rPr lang="en-IN" sz="1800" dirty="0">
                <a:effectLst/>
                <a:latin typeface="Times New Roman" panose="02020603050405020304" pitchFamily="18" charset="0"/>
                <a:ea typeface="Aptos" panose="020B0004020202020204" pitchFamily="34" charset="0"/>
                <a:cs typeface="Times New Roman" panose="02020603050405020304" pitchFamily="18" charset="0"/>
              </a:rPr>
              <a:t>The Life Cycle Cost (LCC) method is a comprehensive approach to evaluating the total cost of ownership of an asset, system, or project over its entire lifespan. It considers all costs associated with acquiring, operating, maintaining, and disposing of the asset.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B70B1A-F109-A57A-92AE-45353CA4367B}"/>
              </a:ext>
            </a:extLst>
          </p:cNvPr>
          <p:cNvSpPr txBox="1"/>
          <p:nvPr/>
        </p:nvSpPr>
        <p:spPr>
          <a:xfrm>
            <a:off x="390727" y="1463449"/>
            <a:ext cx="11410545" cy="2922018"/>
          </a:xfrm>
          <a:prstGeom prst="rect">
            <a:avLst/>
          </a:prstGeom>
          <a:noFill/>
        </p:spPr>
        <p:txBody>
          <a:bodyPr wrap="square">
            <a:spAutoFit/>
          </a:bodyPr>
          <a:lstStyle/>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Life Cycle Cost Components: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Initial Investment Costs: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Purchase price, installation, and commissioning.</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Operating Costs: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Energy, fuel, labour, and maintenance.</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Maintenance and Repair Costs: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Scheduled and unscheduled maintenance.</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Replacement Costs: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Cost of replacing parts or the entire asset.</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Salvage Value: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Residual value at the end of the asset's life.</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Disposal Costs: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Cost of disposing of the asset at the end of its life.</a:t>
            </a:r>
          </a:p>
        </p:txBody>
      </p:sp>
    </p:spTree>
    <p:extLst>
      <p:ext uri="{BB962C8B-B14F-4D97-AF65-F5344CB8AC3E}">
        <p14:creationId xmlns:p14="http://schemas.microsoft.com/office/powerpoint/2010/main" val="4149585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Asset-Based Valuation</a:t>
            </a:r>
          </a:p>
        </p:txBody>
      </p:sp>
      <p:sp>
        <p:nvSpPr>
          <p:cNvPr id="3" name="Content Placeholder 2"/>
          <p:cNvSpPr>
            <a:spLocks noGrp="1"/>
          </p:cNvSpPr>
          <p:nvPr>
            <p:ph idx="1"/>
          </p:nvPr>
        </p:nvSpPr>
        <p:spPr/>
        <p:txBody>
          <a:bodyPr/>
          <a:lstStyle/>
          <a:p>
            <a:r>
              <a:rPr dirty="0"/>
              <a:t>Determines a company's value based on the value of its assets.</a:t>
            </a:r>
          </a:p>
          <a:p>
            <a:r>
              <a:rPr dirty="0"/>
              <a:t>Net Asset Value (NAV) = Total Assets - Liabilities.</a:t>
            </a:r>
          </a:p>
          <a:p>
            <a:r>
              <a:rPr dirty="0"/>
              <a:t>Useful for valuing companies with significant tangible assets.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Market Capitalization</a:t>
            </a:r>
          </a:p>
        </p:txBody>
      </p:sp>
      <p:sp>
        <p:nvSpPr>
          <p:cNvPr id="3" name="Content Placeholder 2"/>
          <p:cNvSpPr>
            <a:spLocks noGrp="1"/>
          </p:cNvSpPr>
          <p:nvPr>
            <p:ph idx="1"/>
          </p:nvPr>
        </p:nvSpPr>
        <p:spPr/>
        <p:txBody>
          <a:bodyPr/>
          <a:lstStyle/>
          <a:p>
            <a:r>
              <a:rPr dirty="0"/>
              <a:t>Calculates the value of a publicly traded company.</a:t>
            </a:r>
          </a:p>
          <a:p>
            <a:r>
              <a:rPr dirty="0"/>
              <a:t>Market Cap = Share Price × Number of Outstanding Shares.</a:t>
            </a:r>
          </a:p>
          <a:p>
            <a:r>
              <a:rPr dirty="0"/>
              <a:t>Provides a quick estimate of a company's total 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algn="just"/>
            <a:r>
              <a:rPr dirty="0"/>
              <a:t>In conclusion, businesses have multiple options for financing, each with its benefits and risks. Valuation methods provide various approaches to determining the worth of a company or asset, aiding in informed financial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ycle cost analysis&#10;&#10;Description automatically generated">
            <a:extLst>
              <a:ext uri="{FF2B5EF4-FFF2-40B4-BE49-F238E27FC236}">
                <a16:creationId xmlns:a16="http://schemas.microsoft.com/office/drawing/2014/main" id="{F1BC6BAF-9C36-3835-A961-3CE18BED0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158" y="161722"/>
            <a:ext cx="8712740" cy="6534555"/>
          </a:xfrm>
          <a:prstGeom prst="rect">
            <a:avLst/>
          </a:prstGeom>
        </p:spPr>
      </p:pic>
    </p:spTree>
    <p:extLst>
      <p:ext uri="{BB962C8B-B14F-4D97-AF65-F5344CB8AC3E}">
        <p14:creationId xmlns:p14="http://schemas.microsoft.com/office/powerpoint/2010/main" val="218961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2E0E93-7178-A34D-DE85-0A83D6296D03}"/>
              </a:ext>
            </a:extLst>
          </p:cNvPr>
          <p:cNvSpPr txBox="1"/>
          <p:nvPr/>
        </p:nvSpPr>
        <p:spPr>
          <a:xfrm>
            <a:off x="710119" y="220454"/>
            <a:ext cx="6896911" cy="6188554"/>
          </a:xfrm>
          <a:prstGeom prst="rect">
            <a:avLst/>
          </a:prstGeom>
          <a:noFill/>
        </p:spPr>
        <p:txBody>
          <a:bodyPr wrap="square">
            <a:spAutoFit/>
          </a:bodyPr>
          <a:lstStyle/>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Example: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Suppose you're evaluating two air conditioning systems:</a:t>
            </a: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System A:</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Initial cost: ₹1,00,000</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Operating cost: ₹30,000/year</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Maintenance cost: ₹10,000/year</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Lifespan: 10 years</a:t>
            </a: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System B:</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Initial cost: ₹1,50,000</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Operating cost: ₹20,000/year</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Maintenance cost: ₹5,000/year</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Lifespan: 15 years</a:t>
            </a: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LCC Calculation: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System A: ₹1,00,000 + (₹30,000 x 10) + (₹10,000 x 10) = ₹4,00,000</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System B: ₹1,50,000 + (₹20,000 x 15) + (₹5,000 x 15) = ₹4,25,000</a:t>
            </a:r>
          </a:p>
        </p:txBody>
      </p:sp>
      <p:sp>
        <p:nvSpPr>
          <p:cNvPr id="6" name="TextBox 5">
            <a:extLst>
              <a:ext uri="{FF2B5EF4-FFF2-40B4-BE49-F238E27FC236}">
                <a16:creationId xmlns:a16="http://schemas.microsoft.com/office/drawing/2014/main" id="{8871E0B5-FE46-1AA2-9D13-FF795BC4668E}"/>
              </a:ext>
            </a:extLst>
          </p:cNvPr>
          <p:cNvSpPr txBox="1"/>
          <p:nvPr/>
        </p:nvSpPr>
        <p:spPr>
          <a:xfrm>
            <a:off x="8062608" y="3514640"/>
            <a:ext cx="3680298" cy="2804357"/>
          </a:xfrm>
          <a:prstGeom prst="rect">
            <a:avLst/>
          </a:prstGeom>
          <a:noFill/>
        </p:spPr>
        <p:txBody>
          <a:bodyPr wrap="square" rtlCol="0">
            <a:spAutoFit/>
          </a:bodyPr>
          <a:lstStyle/>
          <a:p>
            <a:pPr algn="just">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Conclusion:</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Although System B has a higher initial cost, its lower operating and maintenance costs result in a similar LCC. Consider factors like energy efficiency, reliability, and performance when making a decision.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08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9BAC23-6899-A74C-F6EB-06D911383C4B}"/>
              </a:ext>
            </a:extLst>
          </p:cNvPr>
          <p:cNvSpPr txBox="1"/>
          <p:nvPr/>
        </p:nvSpPr>
        <p:spPr>
          <a:xfrm>
            <a:off x="732006" y="333356"/>
            <a:ext cx="11223288" cy="3764300"/>
          </a:xfrm>
          <a:prstGeom prst="rect">
            <a:avLst/>
          </a:prstGeom>
          <a:noFill/>
        </p:spPr>
        <p:txBody>
          <a:bodyPr wrap="square">
            <a:spAutoFit/>
          </a:bodyPr>
          <a:lstStyle/>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Benefits of LCC Analysis: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Informed Decision-Making: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Consider all costs.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Cost Reduction: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Identify areas for cost savings.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Optimized Asset Management: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Plan maintenance and replacement.</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Improved Budgeting: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Accurate cost forecasting.</a:t>
            </a:r>
          </a:p>
          <a:p>
            <a:pP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Limitations: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Estimation Uncertainty: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Difficulty predicting future costs.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Discount Rate: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Sensitivity to discount rate assumptions.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Inflation: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Impact of inflation on costs.</a:t>
            </a:r>
          </a:p>
        </p:txBody>
      </p:sp>
    </p:spTree>
    <p:extLst>
      <p:ext uri="{BB962C8B-B14F-4D97-AF65-F5344CB8AC3E}">
        <p14:creationId xmlns:p14="http://schemas.microsoft.com/office/powerpoint/2010/main" val="1004663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6540B1-8FD4-719E-779C-F1F15C20DC11}"/>
              </a:ext>
            </a:extLst>
          </p:cNvPr>
          <p:cNvSpPr txBox="1"/>
          <p:nvPr/>
        </p:nvSpPr>
        <p:spPr>
          <a:xfrm>
            <a:off x="236706" y="554959"/>
            <a:ext cx="11699132" cy="6186309"/>
          </a:xfrm>
          <a:prstGeom prst="rect">
            <a:avLst/>
          </a:prstGeom>
          <a:noFill/>
        </p:spPr>
        <p:txBody>
          <a:bodyPr wrap="square">
            <a:spAutoFit/>
          </a:bodyPr>
          <a:lstStyle/>
          <a:p>
            <a:r>
              <a:rPr lang="en-IN" dirty="0"/>
              <a:t>To calculate the Life Cycle Cost (LCC) of a software, we need to account for all costs involved throughout its life span. These typically include:</a:t>
            </a:r>
          </a:p>
          <a:p>
            <a:endParaRPr lang="en-IN" dirty="0"/>
          </a:p>
          <a:p>
            <a:r>
              <a:rPr lang="en-IN" dirty="0"/>
              <a:t>1. Initial Development Costs (IDC) : Costs incurred to design, develop, and implement the software.</a:t>
            </a:r>
          </a:p>
          <a:p>
            <a:r>
              <a:rPr lang="en-IN" dirty="0"/>
              <a:t>2. Operation and Maintenance Costs (O&amp;M) : Recurring costs of running the software, including bug fixes, support, and updates.</a:t>
            </a:r>
          </a:p>
          <a:p>
            <a:r>
              <a:rPr lang="en-IN" dirty="0"/>
              <a:t>3. Training Costs (T) : Costs for training employees to use the software.</a:t>
            </a:r>
          </a:p>
          <a:p>
            <a:r>
              <a:rPr lang="en-IN" dirty="0"/>
              <a:t>4. Hardware Costs (H) : Costs of hardware required to run the software.</a:t>
            </a:r>
          </a:p>
          <a:p>
            <a:r>
              <a:rPr lang="en-IN" dirty="0"/>
              <a:t>5. Disposal Costs (D) : Costs to retire or dispose of the software at the end of its useful life.</a:t>
            </a:r>
          </a:p>
          <a:p>
            <a:endParaRPr lang="en-IN" dirty="0"/>
          </a:p>
          <a:p>
            <a:r>
              <a:rPr lang="en-IN" dirty="0"/>
              <a:t>The formula to calculate Life Cycle Cost (LCC) is:</a:t>
            </a:r>
          </a:p>
          <a:p>
            <a:r>
              <a:rPr lang="en-IN" dirty="0"/>
              <a:t>LCC = IDC + O&amp;M + T + H + D</a:t>
            </a:r>
          </a:p>
          <a:p>
            <a:r>
              <a:rPr lang="en-IN" dirty="0"/>
              <a:t>Example:</a:t>
            </a:r>
          </a:p>
          <a:p>
            <a:endParaRPr lang="en-IN" dirty="0"/>
          </a:p>
          <a:p>
            <a:r>
              <a:rPr lang="en-IN" dirty="0"/>
              <a:t>Let’s calculate the life cycle cost for a software with the following data:</a:t>
            </a:r>
          </a:p>
          <a:p>
            <a:endParaRPr lang="en-IN" dirty="0"/>
          </a:p>
          <a:p>
            <a:r>
              <a:rPr lang="en-IN" dirty="0"/>
              <a:t>- Initial Development Costs (IDC) = $200,000</a:t>
            </a:r>
          </a:p>
          <a:p>
            <a:r>
              <a:rPr lang="en-IN" dirty="0"/>
              <a:t>- Operation and Maintenance Costs (O&amp;M) = $30,000 per year for 5 years</a:t>
            </a:r>
          </a:p>
          <a:p>
            <a:r>
              <a:rPr lang="en-IN" dirty="0"/>
              <a:t>- Training Costs (T) = $10,000</a:t>
            </a:r>
          </a:p>
          <a:p>
            <a:r>
              <a:rPr lang="en-IN" dirty="0"/>
              <a:t>- Hardware Costs (H) = $50,000</a:t>
            </a:r>
          </a:p>
          <a:p>
            <a:r>
              <a:rPr lang="en-IN" dirty="0"/>
              <a:t>- Disposal Costs (D) = $5,000</a:t>
            </a:r>
          </a:p>
          <a:p>
            <a:endParaRPr lang="en-IN" dirty="0"/>
          </a:p>
        </p:txBody>
      </p:sp>
    </p:spTree>
    <p:extLst>
      <p:ext uri="{BB962C8B-B14F-4D97-AF65-F5344CB8AC3E}">
        <p14:creationId xmlns:p14="http://schemas.microsoft.com/office/powerpoint/2010/main" val="425679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42E90-09DA-927F-7177-8FE8749BF25C}"/>
              </a:ext>
            </a:extLst>
          </p:cNvPr>
          <p:cNvSpPr txBox="1"/>
          <p:nvPr/>
        </p:nvSpPr>
        <p:spPr>
          <a:xfrm>
            <a:off x="624191" y="2356886"/>
            <a:ext cx="10943617" cy="3970318"/>
          </a:xfrm>
          <a:prstGeom prst="rect">
            <a:avLst/>
          </a:prstGeom>
          <a:noFill/>
        </p:spPr>
        <p:txBody>
          <a:bodyPr wrap="square">
            <a:spAutoFit/>
          </a:bodyPr>
          <a:lstStyle/>
          <a:p>
            <a:endParaRPr lang="en-IN" dirty="0"/>
          </a:p>
          <a:p>
            <a:r>
              <a:rPr lang="en-IN" dirty="0"/>
              <a:t>Now, applying the formula:</a:t>
            </a:r>
          </a:p>
          <a:p>
            <a:r>
              <a:rPr lang="en-IN" dirty="0"/>
              <a:t>LCC = IDC + O&amp;M + T + H + D</a:t>
            </a:r>
          </a:p>
          <a:p>
            <a:endParaRPr lang="en-IN" dirty="0"/>
          </a:p>
          <a:p>
            <a:r>
              <a:rPr lang="en-IN" dirty="0"/>
              <a:t>LCC = 200,000 + 150,000 + 10,000 + 50,000 + 5,000</a:t>
            </a:r>
          </a:p>
          <a:p>
            <a:endParaRPr lang="en-IN" dirty="0"/>
          </a:p>
          <a:p>
            <a:r>
              <a:rPr lang="en-IN" dirty="0"/>
              <a:t>LCC = $ 415,000</a:t>
            </a:r>
          </a:p>
          <a:p>
            <a:endParaRPr lang="en-IN" dirty="0"/>
          </a:p>
          <a:p>
            <a:r>
              <a:rPr lang="en-IN" dirty="0"/>
              <a:t>Final Life Cycle Cost:</a:t>
            </a:r>
          </a:p>
          <a:p>
            <a:endParaRPr lang="en-IN" dirty="0"/>
          </a:p>
          <a:p>
            <a:r>
              <a:rPr lang="en-IN" dirty="0"/>
              <a:t>The total Life Cycle Cost (LCC) of the software is $415,000.</a:t>
            </a:r>
          </a:p>
          <a:p>
            <a:endParaRPr lang="en-IN" dirty="0"/>
          </a:p>
          <a:p>
            <a:r>
              <a:rPr lang="en-IN" dirty="0"/>
              <a:t>This is a simplified model, but in practice, you could also account for discount rates if considering the time value of money.</a:t>
            </a:r>
          </a:p>
        </p:txBody>
      </p:sp>
      <p:sp>
        <p:nvSpPr>
          <p:cNvPr id="7" name="TextBox 6">
            <a:extLst>
              <a:ext uri="{FF2B5EF4-FFF2-40B4-BE49-F238E27FC236}">
                <a16:creationId xmlns:a16="http://schemas.microsoft.com/office/drawing/2014/main" id="{855114BC-D9C9-F3E8-0609-F8066B55911F}"/>
              </a:ext>
            </a:extLst>
          </p:cNvPr>
          <p:cNvSpPr txBox="1"/>
          <p:nvPr/>
        </p:nvSpPr>
        <p:spPr>
          <a:xfrm>
            <a:off x="624191" y="222302"/>
            <a:ext cx="9521758" cy="2031325"/>
          </a:xfrm>
          <a:prstGeom prst="rect">
            <a:avLst/>
          </a:prstGeom>
          <a:noFill/>
        </p:spPr>
        <p:txBody>
          <a:bodyPr wrap="square">
            <a:spAutoFit/>
          </a:bodyPr>
          <a:lstStyle/>
          <a:p>
            <a:r>
              <a:rPr lang="en-IN" dirty="0"/>
              <a:t>Solution:</a:t>
            </a:r>
          </a:p>
          <a:p>
            <a:endParaRPr lang="en-IN" dirty="0"/>
          </a:p>
          <a:p>
            <a:r>
              <a:rPr lang="en-IN" dirty="0"/>
              <a:t>1. IDC: $200,000</a:t>
            </a:r>
          </a:p>
          <a:p>
            <a:r>
              <a:rPr lang="en-IN" dirty="0"/>
              <a:t>2. O&amp;M: $30,000 per year for 5 years = $30,000 × 5 = $150,000</a:t>
            </a:r>
          </a:p>
          <a:p>
            <a:r>
              <a:rPr lang="en-IN" dirty="0"/>
              <a:t>3. T: $10,000</a:t>
            </a:r>
          </a:p>
          <a:p>
            <a:r>
              <a:rPr lang="en-IN" dirty="0"/>
              <a:t>4. H =  $50,000</a:t>
            </a:r>
          </a:p>
          <a:p>
            <a:r>
              <a:rPr lang="en-IN" dirty="0"/>
              <a:t>5. D = $5,000</a:t>
            </a:r>
          </a:p>
        </p:txBody>
      </p:sp>
    </p:spTree>
    <p:extLst>
      <p:ext uri="{BB962C8B-B14F-4D97-AF65-F5344CB8AC3E}">
        <p14:creationId xmlns:p14="http://schemas.microsoft.com/office/powerpoint/2010/main" val="420572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Methods of Financing and Valuation</a:t>
            </a:r>
          </a:p>
        </p:txBody>
      </p:sp>
      <p:sp>
        <p:nvSpPr>
          <p:cNvPr id="3" name="Subtitle 2"/>
          <p:cNvSpPr>
            <a:spLocks noGrp="1"/>
          </p:cNvSpPr>
          <p:nvPr>
            <p:ph type="subTitle" idx="1"/>
          </p:nvPr>
        </p:nvSpPr>
        <p:spPr/>
        <p:txBody>
          <a:bodyPr/>
          <a:lstStyle/>
          <a:p>
            <a:r>
              <a:t>An Overview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 this presentation, we will explore the various methods of financing available to businesses and investors, as well as the techniques used for valuation of assets and companies.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TotalTime>
  <Words>1148</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Symbol</vt:lpstr>
      <vt:lpstr>Times New Roman</vt:lpstr>
      <vt:lpstr>Office Theme</vt:lpstr>
      <vt:lpstr>Life Cycle Cost Methods, Project Financing Options</vt:lpstr>
      <vt:lpstr>PowerPoint Presentation</vt:lpstr>
      <vt:lpstr>PowerPoint Presentation</vt:lpstr>
      <vt:lpstr>PowerPoint Presentation</vt:lpstr>
      <vt:lpstr>PowerPoint Presentation</vt:lpstr>
      <vt:lpstr>PowerPoint Presentation</vt:lpstr>
      <vt:lpstr>PowerPoint Presentation</vt:lpstr>
      <vt:lpstr>Methods of Financing and Valuation</vt:lpstr>
      <vt:lpstr>Introduction</vt:lpstr>
      <vt:lpstr>Methods of Financing</vt:lpstr>
      <vt:lpstr>Debt Financing</vt:lpstr>
      <vt:lpstr>Equity Financing</vt:lpstr>
      <vt:lpstr>Hybrid Financing</vt:lpstr>
      <vt:lpstr>Venture Capital</vt:lpstr>
      <vt:lpstr>Leasing</vt:lpstr>
      <vt:lpstr>Valuation Methods</vt:lpstr>
      <vt:lpstr>Discounted Cash Flow (DCF)</vt:lpstr>
      <vt:lpstr>Comparable Company Analysis (CCA)</vt:lpstr>
      <vt:lpstr>Precedent Transactions</vt:lpstr>
      <vt:lpstr>Asset-Based Valuation</vt:lpstr>
      <vt:lpstr>Market Capitalization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Anurag Joshi [MU - Jaipur]</dc:creator>
  <cp:lastModifiedBy>Anurag Joshi [MU - Jaipur]</cp:lastModifiedBy>
  <cp:revision>13</cp:revision>
  <dcterms:created xsi:type="dcterms:W3CDTF">2024-10-30T07:51:26Z</dcterms:created>
  <dcterms:modified xsi:type="dcterms:W3CDTF">2024-11-05T10:35:38Z</dcterms:modified>
</cp:coreProperties>
</file>