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7" r:id="rId8"/>
    <p:sldId id="278"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689"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0056DC-11CD-835B-FBE2-1ABB39EE4F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44C6E9C-BEED-FC03-3B0E-4CB336438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231BD05-AA8A-4592-1602-4F34F0C14DFB}"/>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5" name="Footer Placeholder 4">
            <a:extLst>
              <a:ext uri="{FF2B5EF4-FFF2-40B4-BE49-F238E27FC236}">
                <a16:creationId xmlns="" xmlns:a16="http://schemas.microsoft.com/office/drawing/2014/main" id="{90BCB894-9439-4775-9867-68412A5879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DE512F4-7E2B-A8C1-1F75-98B4A6D09923}"/>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74897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B85E7F-E4C1-64F9-E7A4-0341C7EF45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FCD23E0-3AD3-3777-25F0-B165A290F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325F65-48E3-B461-343F-D42222F810F4}"/>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5" name="Footer Placeholder 4">
            <a:extLst>
              <a:ext uri="{FF2B5EF4-FFF2-40B4-BE49-F238E27FC236}">
                <a16:creationId xmlns="" xmlns:a16="http://schemas.microsoft.com/office/drawing/2014/main" id="{2817B420-1F96-59FB-012F-37994D01C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5F215E8-ED74-1ED7-B030-2A259727B126}"/>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41232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DDFB828-0156-247E-47CD-2DE3F21D24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AD1E8E5-87F9-BF90-9A44-69FE310D6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F6C3460-C10B-3B77-16AF-5A197EFBA763}"/>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5" name="Footer Placeholder 4">
            <a:extLst>
              <a:ext uri="{FF2B5EF4-FFF2-40B4-BE49-F238E27FC236}">
                <a16:creationId xmlns="" xmlns:a16="http://schemas.microsoft.com/office/drawing/2014/main" id="{67D8F1F6-F9F8-3400-93AE-37286E608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C2A37-DCAA-E97F-138D-6C048DE696E6}"/>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366649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8A471-9DCC-58DD-B118-6DA64328A5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FCFD41E-2FB9-FDB1-C1B3-771EAAE2C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D2F8AB6-3E36-EADF-3126-FA803CBEAC0C}"/>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5" name="Footer Placeholder 4">
            <a:extLst>
              <a:ext uri="{FF2B5EF4-FFF2-40B4-BE49-F238E27FC236}">
                <a16:creationId xmlns="" xmlns:a16="http://schemas.microsoft.com/office/drawing/2014/main" id="{12B25C1C-BF7E-FC1A-9D1D-06F8434D5D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EFCE1DD-EDFD-7C9E-C913-481E589A2852}"/>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232085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03892E-5699-2AC8-BA0C-FFF9F535A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0816060-85B5-5BDC-5D0E-3C442A196D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8695DD0-C579-B2B7-0141-529437A1E4D7}"/>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5" name="Footer Placeholder 4">
            <a:extLst>
              <a:ext uri="{FF2B5EF4-FFF2-40B4-BE49-F238E27FC236}">
                <a16:creationId xmlns="" xmlns:a16="http://schemas.microsoft.com/office/drawing/2014/main" id="{76D56117-510F-9BF8-8957-4951D3CCF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9BFFFE9-9F31-9D23-0F1A-44A31F11D995}"/>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4251266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6F02E6-ACEC-3F68-308D-87C529183B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99896B5-EB46-2E9C-F722-FAA7A060A8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BA4F1E9-559C-2BE1-3747-4C858C2B62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94CAD2E-94B6-231A-8CCB-9A7A963ABB2F}"/>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6" name="Footer Placeholder 5">
            <a:extLst>
              <a:ext uri="{FF2B5EF4-FFF2-40B4-BE49-F238E27FC236}">
                <a16:creationId xmlns="" xmlns:a16="http://schemas.microsoft.com/office/drawing/2014/main" id="{46CDB0FB-9B93-8C74-C34F-3FF678E1A0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D120F30-C4D8-4787-B0F1-8178E0833281}"/>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392144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DEAA0-05D1-9C42-C5B9-5FB130EAA8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F27FEF4-4E8C-BE93-D255-FD1C7932C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6093FA2-FBCF-7574-700F-0D37809B19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12BF96E-3B9C-70E9-1C16-7392F3DB7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4CD8112-9343-608E-3673-47684119D6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F9D8B4F-9B0A-4F32-7C12-2275E313272C}"/>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8" name="Footer Placeholder 7">
            <a:extLst>
              <a:ext uri="{FF2B5EF4-FFF2-40B4-BE49-F238E27FC236}">
                <a16:creationId xmlns="" xmlns:a16="http://schemas.microsoft.com/office/drawing/2014/main" id="{4BDD9C76-4C73-FE53-42EC-3FB9AE61F0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742F938-F8F6-00CC-39F8-C9D26F5B21DA}"/>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368056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A92F66-1C74-66D3-E46C-E4AA46F40C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A2D3DAD-83D8-5BFE-F00D-48259658213C}"/>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4" name="Footer Placeholder 3">
            <a:extLst>
              <a:ext uri="{FF2B5EF4-FFF2-40B4-BE49-F238E27FC236}">
                <a16:creationId xmlns="" xmlns:a16="http://schemas.microsoft.com/office/drawing/2014/main" id="{E8357258-128E-36D0-7C68-A6D3FB17E4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9C67751-E521-C94D-2C45-E0D1DEF1693C}"/>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164733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84EB625-3B26-1718-B7B1-63537EE7CA26}"/>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3" name="Footer Placeholder 2">
            <a:extLst>
              <a:ext uri="{FF2B5EF4-FFF2-40B4-BE49-F238E27FC236}">
                <a16:creationId xmlns="" xmlns:a16="http://schemas.microsoft.com/office/drawing/2014/main" id="{88D8E43F-8083-2880-8034-E710EB98BD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03ACA583-43D3-4CD5-A7AA-9DC7FBB475C3}"/>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219179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019E34-D9DF-E401-0E56-ABF9F9AF9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95A6E2F-3260-25DE-7BD7-18F6D38A1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316318D-3AE5-6522-9BBD-58DCF13DC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89748A2-9079-B23D-3207-92756E00F539}"/>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6" name="Footer Placeholder 5">
            <a:extLst>
              <a:ext uri="{FF2B5EF4-FFF2-40B4-BE49-F238E27FC236}">
                <a16:creationId xmlns="" xmlns:a16="http://schemas.microsoft.com/office/drawing/2014/main" id="{754D9162-8581-8EF6-55FB-CA559CCF42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C570878-0839-8F8F-754B-466A287F9156}"/>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132385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CC17DF-AD83-BC5D-F670-83CAD733E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FBBA830-32D2-3408-15B8-16228851A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B28961DE-3CC4-F3B8-5BE6-46423EFCB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988911E-6E27-782B-AD46-C3D188195F78}"/>
              </a:ext>
            </a:extLst>
          </p:cNvPr>
          <p:cNvSpPr>
            <a:spLocks noGrp="1"/>
          </p:cNvSpPr>
          <p:nvPr>
            <p:ph type="dt" sz="half" idx="10"/>
          </p:nvPr>
        </p:nvSpPr>
        <p:spPr/>
        <p:txBody>
          <a:bodyPr/>
          <a:lstStyle/>
          <a:p>
            <a:fld id="{3D407370-E076-476C-9EE9-FBC86D1C1286}" type="datetimeFigureOut">
              <a:rPr lang="en-IN" smtClean="0"/>
              <a:t>03-11-2023</a:t>
            </a:fld>
            <a:endParaRPr lang="en-IN"/>
          </a:p>
        </p:txBody>
      </p:sp>
      <p:sp>
        <p:nvSpPr>
          <p:cNvPr id="6" name="Footer Placeholder 5">
            <a:extLst>
              <a:ext uri="{FF2B5EF4-FFF2-40B4-BE49-F238E27FC236}">
                <a16:creationId xmlns="" xmlns:a16="http://schemas.microsoft.com/office/drawing/2014/main" id="{D7E05137-0256-70FC-E2B4-C056CECE3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DCDC81B-5527-51CA-630A-2AC1870E285A}"/>
              </a:ext>
            </a:extLst>
          </p:cNvPr>
          <p:cNvSpPr>
            <a:spLocks noGrp="1"/>
          </p:cNvSpPr>
          <p:nvPr>
            <p:ph type="sldNum" sz="quarter" idx="12"/>
          </p:nvPr>
        </p:nvSpPr>
        <p:spPr/>
        <p:txBody>
          <a:bodyPr/>
          <a:lstStyle/>
          <a:p>
            <a:fld id="{E6D86526-2A8C-40FB-82B9-BE536BE58E65}" type="slidenum">
              <a:rPr lang="en-IN" smtClean="0"/>
              <a:t>‹#›</a:t>
            </a:fld>
            <a:endParaRPr lang="en-IN"/>
          </a:p>
        </p:txBody>
      </p:sp>
    </p:spTree>
    <p:extLst>
      <p:ext uri="{BB962C8B-B14F-4D97-AF65-F5344CB8AC3E}">
        <p14:creationId xmlns:p14="http://schemas.microsoft.com/office/powerpoint/2010/main" val="2006099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3DC197-9D69-F3E2-F952-F5DFAC52E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07F031E-5489-97CD-14F2-225E57E82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BFF57C3-90CD-E614-AD6A-CDECF168E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07370-E076-476C-9EE9-FBC86D1C1286}" type="datetimeFigureOut">
              <a:rPr lang="en-IN" smtClean="0"/>
              <a:t>03-11-2023</a:t>
            </a:fld>
            <a:endParaRPr lang="en-IN"/>
          </a:p>
        </p:txBody>
      </p:sp>
      <p:sp>
        <p:nvSpPr>
          <p:cNvPr id="5" name="Footer Placeholder 4">
            <a:extLst>
              <a:ext uri="{FF2B5EF4-FFF2-40B4-BE49-F238E27FC236}">
                <a16:creationId xmlns="" xmlns:a16="http://schemas.microsoft.com/office/drawing/2014/main" id="{A4C4298F-0E6F-9CDB-DF91-6C413E436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FBF536F-A11A-F9C2-EB5C-59233C08F0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86526-2A8C-40FB-82B9-BE536BE58E65}" type="slidenum">
              <a:rPr lang="en-IN" smtClean="0"/>
              <a:t>‹#›</a:t>
            </a:fld>
            <a:endParaRPr lang="en-IN"/>
          </a:p>
        </p:txBody>
      </p:sp>
    </p:spTree>
    <p:extLst>
      <p:ext uri="{BB962C8B-B14F-4D97-AF65-F5344CB8AC3E}">
        <p14:creationId xmlns:p14="http://schemas.microsoft.com/office/powerpoint/2010/main" val="3910253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DC9B341-59DC-6A9C-EC8F-B40CE67FE328}"/>
              </a:ext>
            </a:extLst>
          </p:cNvPr>
          <p:cNvSpPr txBox="1"/>
          <p:nvPr/>
        </p:nvSpPr>
        <p:spPr>
          <a:xfrm>
            <a:off x="3657599" y="2237362"/>
            <a:ext cx="9085634" cy="523220"/>
          </a:xfrm>
          <a:prstGeom prst="rect">
            <a:avLst/>
          </a:prstGeom>
          <a:noFill/>
        </p:spPr>
        <p:txBody>
          <a:bodyPr wrap="square" rtlCol="0">
            <a:spAutoFit/>
          </a:bodyPr>
          <a:lstStyle/>
          <a:p>
            <a:r>
              <a:rPr lang="en-IN" sz="2800" dirty="0"/>
              <a:t>Risk and Risk Vs Returns</a:t>
            </a:r>
          </a:p>
        </p:txBody>
      </p:sp>
    </p:spTree>
    <p:extLst>
      <p:ext uri="{BB962C8B-B14F-4D97-AF65-F5344CB8AC3E}">
        <p14:creationId xmlns:p14="http://schemas.microsoft.com/office/powerpoint/2010/main" val="165648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3A38AD-70E3-D59E-44C8-0FD8F8CC8816}"/>
              </a:ext>
            </a:extLst>
          </p:cNvPr>
          <p:cNvSpPr>
            <a:spLocks noGrp="1"/>
          </p:cNvSpPr>
          <p:nvPr>
            <p:ph type="title"/>
          </p:nvPr>
        </p:nvSpPr>
        <p:spPr/>
        <p:txBody>
          <a:bodyPr/>
          <a:lstStyle/>
          <a:p>
            <a:r>
              <a:rPr lang="en-IN" dirty="0"/>
              <a:t>Risk Vs Returns</a:t>
            </a:r>
          </a:p>
        </p:txBody>
      </p:sp>
      <p:sp>
        <p:nvSpPr>
          <p:cNvPr id="4" name="TextBox 3">
            <a:extLst>
              <a:ext uri="{FF2B5EF4-FFF2-40B4-BE49-F238E27FC236}">
                <a16:creationId xmlns="" xmlns:a16="http://schemas.microsoft.com/office/drawing/2014/main" id="{3DE79A3C-FDA7-AF10-68B4-4441DBED11BF}"/>
              </a:ext>
            </a:extLst>
          </p:cNvPr>
          <p:cNvSpPr txBox="1"/>
          <p:nvPr/>
        </p:nvSpPr>
        <p:spPr>
          <a:xfrm>
            <a:off x="914400" y="2178996"/>
            <a:ext cx="10291864" cy="3539430"/>
          </a:xfrm>
          <a:prstGeom prst="rect">
            <a:avLst/>
          </a:prstGeom>
          <a:noFill/>
        </p:spPr>
        <p:txBody>
          <a:bodyPr wrap="square" rtlCol="0">
            <a:spAutoFit/>
          </a:bodyPr>
          <a:lstStyle/>
          <a:p>
            <a:pPr algn="just"/>
            <a:r>
              <a:rPr lang="en-IN" sz="3200" kern="100" dirty="0">
                <a:effectLst/>
                <a:latin typeface="Calibri" panose="020F0502020204030204" pitchFamily="34" charset="0"/>
                <a:ea typeface="Calibri" panose="020F0502020204030204" pitchFamily="34" charset="0"/>
                <a:cs typeface="Times New Roman" panose="02020603050405020304" pitchFamily="18" charset="0"/>
              </a:rPr>
              <a:t>In engineering economics, the concept of risk versus return is essential in making decisions about investments, projects, and resource allocation. This concept revolves around the trade-off between the potential for higher returns and the associated level of risk. Let's explore how risk and returns are interconnected in engineering economics:</a:t>
            </a:r>
          </a:p>
          <a:p>
            <a:pPr algn="just"/>
            <a:endParaRPr lang="en-IN" sz="3200" dirty="0"/>
          </a:p>
        </p:txBody>
      </p:sp>
    </p:spTree>
    <p:extLst>
      <p:ext uri="{BB962C8B-B14F-4D97-AF65-F5344CB8AC3E}">
        <p14:creationId xmlns:p14="http://schemas.microsoft.com/office/powerpoint/2010/main" val="1081756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B143644-25BE-9CEF-A881-C463442B2112}"/>
              </a:ext>
            </a:extLst>
          </p:cNvPr>
          <p:cNvSpPr txBox="1"/>
          <p:nvPr/>
        </p:nvSpPr>
        <p:spPr>
          <a:xfrm>
            <a:off x="622570" y="817123"/>
            <a:ext cx="10710153" cy="5321521"/>
          </a:xfrm>
          <a:prstGeom prst="rect">
            <a:avLst/>
          </a:prstGeom>
          <a:noFill/>
        </p:spPr>
        <p:txBody>
          <a:bodyPr wrap="square" rtlCol="0">
            <a:spAutoFit/>
          </a:bodyPr>
          <a:lstStyle/>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Risk:</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Definition</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Risk refers to the uncertainty and variability associated with the outcomes of an investment or project. It encompasses the possibility of not achieving the expected results, which can lead to financial losses or project failure.</a:t>
            </a:r>
          </a:p>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Types of Risk</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As mentioned earlier, there are various types of risk in engineering economics, including business risk, technical risk, operational risk, financial risk, political and regulatory risk, and environmental and social risk.</a:t>
            </a:r>
          </a:p>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Sources of Risk</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Risks can originate from factors such as economic conditions, technology, project complexity, market competition, and external factors like changes in laws and regulations.</a:t>
            </a:r>
          </a:p>
          <a:p>
            <a:pPr algn="just"/>
            <a:endParaRPr lang="en-IN" sz="2400" dirty="0"/>
          </a:p>
        </p:txBody>
      </p:sp>
    </p:spTree>
    <p:extLst>
      <p:ext uri="{BB962C8B-B14F-4D97-AF65-F5344CB8AC3E}">
        <p14:creationId xmlns:p14="http://schemas.microsoft.com/office/powerpoint/2010/main" val="57811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74AC64A-8663-5664-D20F-0701F0CC887D}"/>
              </a:ext>
            </a:extLst>
          </p:cNvPr>
          <p:cNvSpPr txBox="1"/>
          <p:nvPr/>
        </p:nvSpPr>
        <p:spPr>
          <a:xfrm>
            <a:off x="700391" y="865762"/>
            <a:ext cx="11011711" cy="4980210"/>
          </a:xfrm>
          <a:prstGeom prst="rect">
            <a:avLst/>
          </a:prstGeom>
          <a:noFill/>
        </p:spPr>
        <p:txBody>
          <a:bodyPr wrap="square" rtlCol="0">
            <a:spAutoFit/>
          </a:bodyPr>
          <a:lstStyle/>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Returns</a:t>
            </a:r>
            <a:r>
              <a:rPr lang="en-IN" sz="2800" kern="1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Definition</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Returns represent the financial benefits or gains generated from an investment or project. In engineering economics, returns can include revenues, cost savings, increased efficiency, and other financial benefits.</a:t>
            </a:r>
          </a:p>
          <a:p>
            <a:pPr>
              <a:lnSpc>
                <a:spcPct val="107000"/>
              </a:lnSpc>
              <a:spcAft>
                <a:spcPts val="800"/>
              </a:spcAft>
            </a:pPr>
            <a:r>
              <a:rPr lang="en-IN" sz="2800" kern="100" dirty="0" smtClean="0">
                <a:effectLst/>
                <a:latin typeface="Calibri" panose="020F0502020204030204" pitchFamily="34" charset="0"/>
                <a:ea typeface="Calibri" panose="020F0502020204030204" pitchFamily="34" charset="0"/>
                <a:cs typeface="Times New Roman" panose="02020603050405020304" pitchFamily="18" charset="0"/>
              </a:rPr>
              <a:t>Depending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on the nature of the investment or project, returns can be </a:t>
            </a:r>
            <a:r>
              <a:rPr lang="en-IN" sz="2800" kern="100" dirty="0" smtClean="0">
                <a:latin typeface="Calibri" panose="020F0502020204030204" pitchFamily="34" charset="0"/>
                <a:ea typeface="Calibri" panose="020F0502020204030204" pitchFamily="34" charset="0"/>
                <a:cs typeface="Times New Roman" panose="02020603050405020304" pitchFamily="18" charset="0"/>
              </a:rPr>
              <a:t>calculated</a:t>
            </a:r>
            <a:r>
              <a:rPr lang="en-IN" sz="2800" kern="100" dirty="0" smtClean="0">
                <a:latin typeface="Calibri" panose="020F0502020204030204" pitchFamily="34" charset="0"/>
                <a:ea typeface="Calibri" panose="020F0502020204030204" pitchFamily="34" charset="0"/>
                <a:cs typeface="Times New Roman" panose="02020603050405020304" pitchFamily="18" charset="0"/>
              </a:rPr>
              <a:t> </a:t>
            </a:r>
            <a:r>
              <a:rPr lang="en-IN" sz="2800" kern="100" dirty="0" smtClean="0">
                <a:latin typeface="Calibri" panose="020F0502020204030204" pitchFamily="34" charset="0"/>
                <a:ea typeface="Calibri" panose="020F0502020204030204" pitchFamily="34" charset="0"/>
                <a:cs typeface="Times New Roman" panose="02020603050405020304" pitchFamily="18" charset="0"/>
              </a:rPr>
              <a:t>using various methods</a:t>
            </a:r>
            <a:r>
              <a:rPr lang="en-IN" sz="2800" kern="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including </a:t>
            </a: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net present value (NPV), internal rate of return (IRR), return on investment (ROI), and payback period.</a:t>
            </a:r>
          </a:p>
          <a:p>
            <a:r>
              <a:rPr lang="en-IN" sz="2800" dirty="0" smtClean="0"/>
              <a:t>`</a:t>
            </a:r>
            <a:endParaRPr lang="en-IN" sz="2800" dirty="0"/>
          </a:p>
        </p:txBody>
      </p:sp>
    </p:spTree>
    <p:extLst>
      <p:ext uri="{BB962C8B-B14F-4D97-AF65-F5344CB8AC3E}">
        <p14:creationId xmlns:p14="http://schemas.microsoft.com/office/powerpoint/2010/main" val="38374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0B4CBB2-4A14-6F19-210A-E438EAE1515C}"/>
              </a:ext>
            </a:extLst>
          </p:cNvPr>
          <p:cNvSpPr txBox="1"/>
          <p:nvPr/>
        </p:nvSpPr>
        <p:spPr>
          <a:xfrm>
            <a:off x="745787" y="301557"/>
            <a:ext cx="10700426" cy="6468437"/>
          </a:xfrm>
          <a:prstGeom prst="rect">
            <a:avLst/>
          </a:prstGeom>
          <a:noFill/>
        </p:spPr>
        <p:txBody>
          <a:bodyPr wrap="square" rtlCol="0">
            <a:spAutoFit/>
          </a:bodyPr>
          <a:lstStyle/>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Risk-Return Relationship</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There is generally a positive correlation between risk and potential returns in engineering economics. This means that investments or projects with higher levels of risk often have the potential for greater returns, and vice versa.</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Higher-risk projects typically offer the possibility of higher financial rewards, but they also come with a greater chance of financial loss or failure.</a:t>
            </a:r>
          </a:p>
          <a:p>
            <a:pPr algn="just"/>
            <a:endParaRPr lang="en-IN" sz="2000" dirty="0"/>
          </a:p>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Balancing Risk and Return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Engineering economists and project managers must carefully balance risk and return when making decisions. The goal is to optimize the risk-return trade-off to maximize the overall value or benefit of a project or investment.</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appropriate balance between risk and return depends on various factors, including the organization's risk tolerance, financial constraints, strategic objectives, and the specific characteristics of the project or investment.</a:t>
            </a:r>
          </a:p>
          <a:p>
            <a:pPr algn="just"/>
            <a:endParaRPr lang="en-IN" sz="2000" dirty="0"/>
          </a:p>
        </p:txBody>
      </p:sp>
    </p:spTree>
    <p:extLst>
      <p:ext uri="{BB962C8B-B14F-4D97-AF65-F5344CB8AC3E}">
        <p14:creationId xmlns:p14="http://schemas.microsoft.com/office/powerpoint/2010/main" val="154468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FE6137B-319E-D498-F4DC-845D58AFC218}"/>
              </a:ext>
            </a:extLst>
          </p:cNvPr>
          <p:cNvSpPr txBox="1"/>
          <p:nvPr/>
        </p:nvSpPr>
        <p:spPr>
          <a:xfrm>
            <a:off x="505838" y="428017"/>
            <a:ext cx="11225719" cy="6058069"/>
          </a:xfrm>
          <a:prstGeom prst="rect">
            <a:avLst/>
          </a:prstGeom>
          <a:noFill/>
        </p:spPr>
        <p:txBody>
          <a:bodyPr wrap="square" rtlCol="0">
            <a:spAutoFit/>
          </a:bodyPr>
          <a:lstStyle/>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Risk Management:</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Engineering economics involves not only assessing and understanding risk but also implementing risk management strategies. This includes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risk mitigation, risk transfer, risk financing, and risk acceptance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Effective risk management can help reduce the negative impact of unforeseen events and uncertainties on the financial outcomes of engineering projects or investments.</a:t>
            </a:r>
          </a:p>
          <a:p>
            <a:pPr algn="just">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Decision-Making:</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 engineering economics, decision-making often involves evaluating multiple options and selecting the one that offers the most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favorable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risk-return profile. This can be done through techniques such as NPV analysis, IRR analysis, and sensitivity analysis, which consider both the potential returns and the associated risks.</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 summary, engineering economics recognizes that risk and returns are interrelated. Higher-risk projects can offer the potential for higher returns, but they also carry a greater chance of financial setbacks.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Therefore, engineering economists and project managers must carefully assess, manage, and balance these factors to make informed decisions that align with the organization's goals and risk tolerance.</a:t>
            </a:r>
          </a:p>
          <a:p>
            <a:pPr algn="just"/>
            <a:endParaRPr lang="en-IN" sz="2000" dirty="0"/>
          </a:p>
        </p:txBody>
      </p:sp>
    </p:spTree>
    <p:extLst>
      <p:ext uri="{BB962C8B-B14F-4D97-AF65-F5344CB8AC3E}">
        <p14:creationId xmlns:p14="http://schemas.microsoft.com/office/powerpoint/2010/main" val="242703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F0109BC-7ED2-E103-B48C-2837DE88CB95}"/>
              </a:ext>
            </a:extLst>
          </p:cNvPr>
          <p:cNvSpPr txBox="1"/>
          <p:nvPr/>
        </p:nvSpPr>
        <p:spPr>
          <a:xfrm>
            <a:off x="342089" y="155524"/>
            <a:ext cx="11507821" cy="6702476"/>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Example: Renewable Energy Investment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Imagine a utility company is considering two different investment options for expanding its energy generation capacity:</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Option A: Solar Power Plant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option involves building a solar power plant with photovoltaic panels to generate electricity.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technology is well-established and has a proven track record.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investment is expected to have a moderate upfront cost.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returns are relatively stable and predictable due to consistent sunlight levels in the region.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risk associated with this investment is considered low</a:t>
            </a:r>
          </a:p>
          <a:p>
            <a:endParaRPr lang="en-IN" dirty="0">
              <a:latin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Option B: Experimental Tidal Energy Project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option involves developing an experimental tidal energy project using cutting-edge technology to harness energy from ocean tides.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technology is relatively untested on a large scale, and there is limited historical data available.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upfront investment cost is significantly higher than Option A.</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returns are potentially high if the technology succeeds and becomes a breakthrough in renewable energy.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risk associated with this investment is considered high due to the uncertainty surrounding the technology's performance, regulatory challenges, and construction difficulties related to the marine environment.</a:t>
            </a:r>
          </a:p>
          <a:p>
            <a:endParaRPr lang="en-IN" dirty="0"/>
          </a:p>
        </p:txBody>
      </p:sp>
    </p:spTree>
    <p:extLst>
      <p:ext uri="{BB962C8B-B14F-4D97-AF65-F5344CB8AC3E}">
        <p14:creationId xmlns:p14="http://schemas.microsoft.com/office/powerpoint/2010/main" val="312869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CF2040F-2F73-9045-A5CB-5D2D0C4F8BCE}"/>
              </a:ext>
            </a:extLst>
          </p:cNvPr>
          <p:cNvSpPr txBox="1"/>
          <p:nvPr/>
        </p:nvSpPr>
        <p:spPr>
          <a:xfrm>
            <a:off x="787940" y="554477"/>
            <a:ext cx="11186809" cy="5048562"/>
          </a:xfrm>
          <a:prstGeom prst="rect">
            <a:avLst/>
          </a:prstGeom>
          <a:noFill/>
        </p:spPr>
        <p:txBody>
          <a:bodyPr wrap="square" rtlCol="0">
            <a:spAutoFit/>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Risk versus Return Analysis:</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Option A (Solar Power Plant):</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Return: Predictable and moderate returns over time with a relatively low risk of significant financial loss.</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Risk: Low due to the established technology and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favorable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environmental conditions.</a:t>
            </a:r>
          </a:p>
          <a:p>
            <a:pPr algn="just">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Option B (Experimental Tidal Energy Project):</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Return: Potentially high returns if the project succeeds and becomes a game-changer in renewable energy.</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Risk: High due to the experimental nature of the technology, uncertainty about its performance, and the substantial upfront investment.</a:t>
            </a:r>
          </a:p>
          <a:p>
            <a:pPr algn="just"/>
            <a:endParaRPr lang="en-IN" sz="2000" dirty="0"/>
          </a:p>
        </p:txBody>
      </p:sp>
    </p:spTree>
    <p:extLst>
      <p:ext uri="{BB962C8B-B14F-4D97-AF65-F5344CB8AC3E}">
        <p14:creationId xmlns:p14="http://schemas.microsoft.com/office/powerpoint/2010/main" val="819650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085C421-DD24-911D-9BFB-0256A2566C27}"/>
              </a:ext>
            </a:extLst>
          </p:cNvPr>
          <p:cNvSpPr txBox="1"/>
          <p:nvPr/>
        </p:nvSpPr>
        <p:spPr>
          <a:xfrm>
            <a:off x="350196" y="486383"/>
            <a:ext cx="11391089" cy="6592574"/>
          </a:xfrm>
          <a:prstGeom prst="rect">
            <a:avLst/>
          </a:prstGeom>
          <a:noFill/>
        </p:spPr>
        <p:txBody>
          <a:bodyPr wrap="square" rtlCol="0">
            <a:spAutoFit/>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Decision-Making:</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utility company must carefully evaluate the risk-return trade-off when deciding between Option A and Option B:</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If the company has a high-risk tolerance, a long-term perspective, and the financial resources to absorb potential losses, it might choose Option B in the hope of reaping substantial rewards if the experimental technology succeeds.</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If the company prioritizes stability, a lower level of risk, and a quicker return on investment, it might opt for Option A, which offers a more predictable and established path to returns.</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 this example, the utility company's decision hinges on its risk appetite, financial capacity, and strategic objectives. It illustrates the fundamental principle that higher potential returns often come with higher associated risks, and engineering economists must carefully consider this trade-off when making investment decisions in the field of renewable energy or any other engineering project.</a:t>
            </a:r>
          </a:p>
          <a:p>
            <a:pPr algn="just"/>
            <a:endParaRPr lang="en-IN" sz="2000" dirty="0"/>
          </a:p>
        </p:txBody>
      </p:sp>
    </p:spTree>
    <p:extLst>
      <p:ext uri="{BB962C8B-B14F-4D97-AF65-F5344CB8AC3E}">
        <p14:creationId xmlns:p14="http://schemas.microsoft.com/office/powerpoint/2010/main" val="85323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CF419D5-9DF5-1168-EEE4-77C38485CA8E}"/>
              </a:ext>
            </a:extLst>
          </p:cNvPr>
          <p:cNvSpPr txBox="1"/>
          <p:nvPr/>
        </p:nvSpPr>
        <p:spPr>
          <a:xfrm>
            <a:off x="184826" y="554477"/>
            <a:ext cx="11692646" cy="5904565"/>
          </a:xfrm>
          <a:prstGeom prst="rect">
            <a:avLst/>
          </a:prstGeom>
          <a:noFill/>
        </p:spPr>
        <p:txBody>
          <a:bodyPr wrap="square" rtlCol="0">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Problem 1: Calculating Net Present Value (NPV) and Risk Assessment</a:t>
            </a:r>
          </a:p>
          <a:p>
            <a:endParaRPr lang="en-IN" dirty="0"/>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You are considering two investment projects for your engineering company. Project A involves a conventional manufacturing process with a moderate level of risk, while Project B involves a new and innovative technology with a higher level of risk. The expected cash flows for both projects are as follows: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Project A:</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Initial Investment: 5,00,000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1 Cash Flow: 1,50,000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2 Cash Flow: 2,00,000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3 Cash Flow: 2,50,000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4 Cash Flow: 3,00,000</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Both projects have a discount rate of 10%. Calculate the NPV for each project and provide a risk assessment.</a:t>
            </a:r>
          </a:p>
          <a:p>
            <a:endParaRPr lang="en-IN" dirty="0"/>
          </a:p>
        </p:txBody>
      </p:sp>
      <p:sp>
        <p:nvSpPr>
          <p:cNvPr id="5" name="TextBox 4">
            <a:extLst>
              <a:ext uri="{FF2B5EF4-FFF2-40B4-BE49-F238E27FC236}">
                <a16:creationId xmlns="" xmlns:a16="http://schemas.microsoft.com/office/drawing/2014/main" id="{97C868A0-F091-DBE5-42AA-9D901FBF2A01}"/>
              </a:ext>
            </a:extLst>
          </p:cNvPr>
          <p:cNvSpPr txBox="1"/>
          <p:nvPr/>
        </p:nvSpPr>
        <p:spPr>
          <a:xfrm>
            <a:off x="4620638" y="2446302"/>
            <a:ext cx="2821021" cy="2763064"/>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Project B:</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Initial Investment: 7,50,000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1 Cash Flow: 1,00,000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2 Cash Flow: 3,00,000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3 Cash Flow: 5,00,000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 4 Cash Flow: 7,00,000</a:t>
            </a:r>
          </a:p>
          <a:p>
            <a:endParaRPr lang="en-IN" dirty="0"/>
          </a:p>
        </p:txBody>
      </p:sp>
    </p:spTree>
    <p:extLst>
      <p:ext uri="{BB962C8B-B14F-4D97-AF65-F5344CB8AC3E}">
        <p14:creationId xmlns:p14="http://schemas.microsoft.com/office/powerpoint/2010/main" val="399146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EDA5D88-A52B-715D-A03E-9D208D93E502}"/>
              </a:ext>
            </a:extLst>
          </p:cNvPr>
          <p:cNvSpPr txBox="1"/>
          <p:nvPr/>
        </p:nvSpPr>
        <p:spPr>
          <a:xfrm>
            <a:off x="768485" y="768485"/>
            <a:ext cx="10778247" cy="4757841"/>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Solution: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First, calculate the NPV for both projects using the given cash flows and the discount rate (r = 0.10):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NPV of Project A:</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NPV_A = -500000 + 150000/(1+0.10) + 200000/(1+0.10)^2 + 250000/(1+0.10)^3 + 300000/(1+0.10)^4</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NPV_A ≈ 139917.35</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NPV of Project B:</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NPV_B = -750000 + 100000/(1+0.10) + 300000/(1+0.10)^2 + 500000/(1+0.10)^3 + 700000/(1+0.10)^4</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NPV_B ≈ 147230.99</a:t>
            </a:r>
          </a:p>
          <a:p>
            <a:endParaRPr lang="en-IN" dirty="0"/>
          </a:p>
        </p:txBody>
      </p:sp>
    </p:spTree>
    <p:extLst>
      <p:ext uri="{BB962C8B-B14F-4D97-AF65-F5344CB8AC3E}">
        <p14:creationId xmlns:p14="http://schemas.microsoft.com/office/powerpoint/2010/main" val="239857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AE48836-E515-23FD-002E-A689DADE0F14}"/>
              </a:ext>
            </a:extLst>
          </p:cNvPr>
          <p:cNvSpPr txBox="1"/>
          <p:nvPr/>
        </p:nvSpPr>
        <p:spPr>
          <a:xfrm>
            <a:off x="622570" y="525294"/>
            <a:ext cx="10992256" cy="5016758"/>
          </a:xfrm>
          <a:prstGeom prst="rect">
            <a:avLst/>
          </a:prstGeom>
          <a:noFill/>
        </p:spPr>
        <p:txBody>
          <a:bodyPr wrap="square" rtlCol="0">
            <a:spAutoFit/>
          </a:bodyPr>
          <a:lstStyle/>
          <a:p>
            <a:pPr algn="just"/>
            <a:endParaRPr lang="en-IN" sz="32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3200" kern="100" dirty="0">
              <a:latin typeface="Calibri" panose="020F0502020204030204" pitchFamily="34" charset="0"/>
              <a:ea typeface="Calibri" panose="020F0502020204030204" pitchFamily="34" charset="0"/>
              <a:cs typeface="Times New Roman" panose="02020603050405020304" pitchFamily="18" charset="0"/>
            </a:endParaRPr>
          </a:p>
          <a:p>
            <a:pPr algn="just"/>
            <a:r>
              <a:rPr lang="en-IN" sz="3200" kern="100" dirty="0" smtClean="0">
                <a:effectLst/>
                <a:latin typeface="Calibri" panose="020F0502020204030204" pitchFamily="34" charset="0"/>
                <a:ea typeface="Calibri" panose="020F0502020204030204" pitchFamily="34" charset="0"/>
                <a:cs typeface="Times New Roman" panose="02020603050405020304" pitchFamily="18" charset="0"/>
              </a:rPr>
              <a:t>Risk </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is a fundamental concept in engineering economics. It refers to the uncertainty and variability associated with the outcomes of engineering projects, investments, or decisions. Understanding and managing risk is crucial in making </a:t>
            </a:r>
            <a:r>
              <a:rPr lang="en-IN" sz="3200" kern="100" dirty="0" smtClean="0">
                <a:effectLst/>
                <a:latin typeface="Calibri" panose="020F0502020204030204" pitchFamily="34" charset="0"/>
                <a:ea typeface="Calibri" panose="020F0502020204030204" pitchFamily="34" charset="0"/>
                <a:cs typeface="Times New Roman" panose="02020603050405020304" pitchFamily="18" charset="0"/>
              </a:rPr>
              <a:t>informed </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and responsible economic decisions in engineering. Here, we'll explain in detail the various aspects of risk related to engineering economics.</a:t>
            </a:r>
          </a:p>
          <a:p>
            <a:pPr algn="just"/>
            <a:endParaRPr lang="en-IN" sz="3200" dirty="0"/>
          </a:p>
          <a:p>
            <a:pPr algn="just"/>
            <a:endParaRPr lang="en-IN" sz="3200" dirty="0"/>
          </a:p>
        </p:txBody>
      </p:sp>
    </p:spTree>
    <p:extLst>
      <p:ext uri="{BB962C8B-B14F-4D97-AF65-F5344CB8AC3E}">
        <p14:creationId xmlns:p14="http://schemas.microsoft.com/office/powerpoint/2010/main" val="1042788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4A44A32-F12A-B8B3-517F-0E407A8C2D1C}"/>
              </a:ext>
            </a:extLst>
          </p:cNvPr>
          <p:cNvSpPr txBox="1"/>
          <p:nvPr/>
        </p:nvSpPr>
        <p:spPr>
          <a:xfrm>
            <a:off x="826851" y="865762"/>
            <a:ext cx="10204315" cy="4033412"/>
          </a:xfrm>
          <a:prstGeom prst="rect">
            <a:avLst/>
          </a:prstGeom>
          <a:noFill/>
        </p:spPr>
        <p:txBody>
          <a:bodyPr wrap="square" rtlCol="0">
            <a:spAutoFit/>
          </a:bodyPr>
          <a:lstStyle/>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Now, let's assess the risk:</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Project A has a lower initial investment and more predictable cash flows, resulting in a positive NPV. It is considered a lower-risk project.</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Project B has a higher initial investment and larger variability in cash flows, which could result in a negative NPV if the expected cash flows are not realized. It is considered a higher-risk project due to the uncertainty associated with the new technology.</a:t>
            </a:r>
          </a:p>
          <a:p>
            <a:pPr algn="just"/>
            <a:endParaRPr lang="en-IN" sz="2400" dirty="0"/>
          </a:p>
        </p:txBody>
      </p:sp>
    </p:spTree>
    <p:extLst>
      <p:ext uri="{BB962C8B-B14F-4D97-AF65-F5344CB8AC3E}">
        <p14:creationId xmlns:p14="http://schemas.microsoft.com/office/powerpoint/2010/main" val="3606347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11A4D4A-7E84-4AFA-4FC7-3A62AAD761F6}"/>
              </a:ext>
            </a:extLst>
          </p:cNvPr>
          <p:cNvSpPr txBox="1"/>
          <p:nvPr/>
        </p:nvSpPr>
        <p:spPr>
          <a:xfrm>
            <a:off x="836579" y="680936"/>
            <a:ext cx="10525327" cy="4058162"/>
          </a:xfrm>
          <a:prstGeom prst="rect">
            <a:avLst/>
          </a:prstGeom>
          <a:noFill/>
        </p:spPr>
        <p:txBody>
          <a:bodyPr wrap="square" rtlCol="0">
            <a:spAutoFit/>
          </a:bodyPr>
          <a:lstStyle/>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Problem 2: Sensitivity Analysis for a Project</a:t>
            </a:r>
          </a:p>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You are evaluating an engineering project with an initial investment of 10,00,000 and expected cash flows of 3,00,000 per year for five years. The discount rate is 12%. Perform a sensitivity analysis to determine the project's NPV under different discount rates (r = 10%, 12%, and 14%).</a:t>
            </a:r>
          </a:p>
          <a:p>
            <a:pPr algn="just"/>
            <a:endParaRPr lang="en-IN" sz="2800" dirty="0"/>
          </a:p>
        </p:txBody>
      </p:sp>
    </p:spTree>
    <p:extLst>
      <p:ext uri="{BB962C8B-B14F-4D97-AF65-F5344CB8AC3E}">
        <p14:creationId xmlns:p14="http://schemas.microsoft.com/office/powerpoint/2010/main" val="2898488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2747AA7-14E1-EB56-CF04-2EB4D9B2A683}"/>
              </a:ext>
            </a:extLst>
          </p:cNvPr>
          <p:cNvSpPr txBox="1"/>
          <p:nvPr/>
        </p:nvSpPr>
        <p:spPr>
          <a:xfrm>
            <a:off x="778213" y="612843"/>
            <a:ext cx="10622604" cy="6139117"/>
          </a:xfrm>
          <a:prstGeom prst="rect">
            <a:avLst/>
          </a:prstGeom>
          <a:noFill/>
        </p:spPr>
        <p:txBody>
          <a:bodyPr wrap="square" rtlCol="0">
            <a:spAutoFit/>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Solution:</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Calculate the NPV for the project under each discount rate:</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NPV (r = 10%):</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NPV_10% = -1000000 + 300,000/(1+0.10) + 300000/(1+0.10)^2 + 300000/(1+0.10)^3 + 300000/(1+0.10)^4 + 300000/(1+0.10)^5</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NPV_10% ≈ 89319.47</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NPV (r = 12%):</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NPV_12% = -1000000 + 300,000/(1+0.12) + 300000/(1+0.12)^2 + 300000/(1+0.12)^3 + 300000/(1+0.12)^4 + 300000/(1+0.12)^5</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NPV_12% ≈ 44516.53</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NPV (r = 14%):</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NPV_14% = -1000000 + 300000/(1+0.14) + 300000/(1+0.14)^2 + 300000/(1+0.14)^3 + 300000/(1+0.14)^4 + 300000/(1+0.14)^5</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NPV_14% ≈ -2526.62</a:t>
            </a:r>
          </a:p>
          <a:p>
            <a:pPr algn="just"/>
            <a:endParaRPr lang="en-IN" sz="2000" dirty="0"/>
          </a:p>
        </p:txBody>
      </p:sp>
    </p:spTree>
    <p:extLst>
      <p:ext uri="{BB962C8B-B14F-4D97-AF65-F5344CB8AC3E}">
        <p14:creationId xmlns:p14="http://schemas.microsoft.com/office/powerpoint/2010/main" val="4270666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EA80A21-6B19-2F42-99BA-547060521F91}"/>
              </a:ext>
            </a:extLst>
          </p:cNvPr>
          <p:cNvSpPr txBox="1"/>
          <p:nvPr/>
        </p:nvSpPr>
        <p:spPr>
          <a:xfrm>
            <a:off x="875489" y="749030"/>
            <a:ext cx="10272409" cy="2677656"/>
          </a:xfrm>
          <a:prstGeom prst="rect">
            <a:avLst/>
          </a:prstGeom>
          <a:noFill/>
        </p:spPr>
        <p:txBody>
          <a:bodyPr wrap="square" rtlCol="0">
            <a:spAutoFit/>
          </a:bodyPr>
          <a:lstStyle/>
          <a:p>
            <a:pPr algn="just"/>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 this sensitivity analysis, you can see how changes in the discount rate impact the project's NPV. At a discount rate of 12%, the project has a positive NPV, indicating its economic viability. However, at a higher discount rate of 14%, the NPV becomes negative, suggesting that the project may not be financially feasible. This analysis helps in understanding how sensitive the project's profitability is to changes in the discount rate, which is a crucial risk factor.</a:t>
            </a:r>
          </a:p>
          <a:p>
            <a:pPr algn="just"/>
            <a:endParaRPr lang="en-IN" sz="2400" dirty="0"/>
          </a:p>
        </p:txBody>
      </p:sp>
    </p:spTree>
    <p:extLst>
      <p:ext uri="{BB962C8B-B14F-4D97-AF65-F5344CB8AC3E}">
        <p14:creationId xmlns:p14="http://schemas.microsoft.com/office/powerpoint/2010/main" val="61102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E650C7C-64A9-892E-CD1C-E1BB62F6B92D}"/>
              </a:ext>
            </a:extLst>
          </p:cNvPr>
          <p:cNvSpPr txBox="1"/>
          <p:nvPr/>
        </p:nvSpPr>
        <p:spPr>
          <a:xfrm>
            <a:off x="350196" y="389106"/>
            <a:ext cx="11537004" cy="6489982"/>
          </a:xfrm>
          <a:prstGeom prst="rect">
            <a:avLst/>
          </a:prstGeom>
          <a:noFill/>
        </p:spPr>
        <p:txBody>
          <a:bodyPr wrap="square" rtlCol="0">
            <a:spAutoFit/>
          </a:bodyPr>
          <a:lstStyle/>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Types of Risk:</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Business Risk</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This arises from the inherent uncertainty in the market and industry conditions. Economic fluctuations, changes in demand, and competitive pressures can all affect the financial performance of engineering projects.</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b.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Technical Risk</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Technical challenges, such as unexpected design flaws, technological obsolescence, or equipment failures, can lead to cost overruns or project delays.</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Operational Risk</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This encompasses risks related to the day-to-day operations of a project, including factors like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labor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strikes, supply chain disruptions, and regulatory changes.</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Financial Risk</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Financial risk refers to the potential impact of market fluctuations on project financing, interest rates, and currency exchange rates.</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Political and Regulatory Risk</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Changes in government policies, regulations, or political instability can affect engineering projects significantly, especially in sectors like energy, infrastructure, and construction.</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Environmental and Social Risk</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Increasingly, engineering projects are scrutinized for their environmental and social impact. Failure to address these concerns can lead to reputational damage, legal liabilities, or project cancellations.</a:t>
            </a:r>
          </a:p>
          <a:p>
            <a:pPr algn="just"/>
            <a:endParaRPr lang="en-IN" sz="2000" dirty="0"/>
          </a:p>
        </p:txBody>
      </p:sp>
    </p:spTree>
    <p:extLst>
      <p:ext uri="{BB962C8B-B14F-4D97-AF65-F5344CB8AC3E}">
        <p14:creationId xmlns:p14="http://schemas.microsoft.com/office/powerpoint/2010/main" val="333187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F50D997-65FF-3B6C-1FB2-213B18A2A282}"/>
              </a:ext>
            </a:extLst>
          </p:cNvPr>
          <p:cNvSpPr txBox="1"/>
          <p:nvPr/>
        </p:nvSpPr>
        <p:spPr>
          <a:xfrm>
            <a:off x="573932" y="642026"/>
            <a:ext cx="11157625" cy="6712222"/>
          </a:xfrm>
          <a:prstGeom prst="rect">
            <a:avLst/>
          </a:prstGeom>
          <a:noFill/>
        </p:spPr>
        <p:txBody>
          <a:bodyPr wrap="square" rtlCol="0">
            <a:spAutoFit/>
          </a:bodyPr>
          <a:lstStyle/>
          <a:p>
            <a:pPr algn="just">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Assessing Risk:</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smtClean="0">
                <a:effectLst/>
                <a:latin typeface="Calibri" panose="020F0502020204030204" pitchFamily="34" charset="0"/>
                <a:ea typeface="Calibri" panose="020F0502020204030204" pitchFamily="34" charset="0"/>
                <a:cs typeface="Times New Roman" panose="02020603050405020304" pitchFamily="18" charset="0"/>
              </a:rPr>
              <a:t>a. </a:t>
            </a:r>
            <a:r>
              <a:rPr lang="en-IN" sz="2400" b="1" kern="100" dirty="0" smtClean="0">
                <a:effectLst/>
                <a:latin typeface="Calibri" panose="020F0502020204030204" pitchFamily="34" charset="0"/>
                <a:ea typeface="Calibri" panose="020F0502020204030204" pitchFamily="34" charset="0"/>
                <a:cs typeface="Times New Roman" panose="02020603050405020304" pitchFamily="18" charset="0"/>
              </a:rPr>
              <a:t>Probability and Impact</a:t>
            </a:r>
            <a:r>
              <a:rPr lang="en-IN" sz="2400" kern="100" dirty="0" smtClean="0">
                <a:effectLst/>
                <a:latin typeface="Calibri" panose="020F0502020204030204" pitchFamily="34" charset="0"/>
                <a:ea typeface="Calibri" panose="020F0502020204030204" pitchFamily="34" charset="0"/>
                <a:cs typeface="Times New Roman" panose="02020603050405020304" pitchFamily="18" charset="0"/>
              </a:rPr>
              <a:t>: Risk assessment involves estimating the probability of various risks occurring and evaluating their potential impact on project outcomes. This can be done through quantitative methods, such as Monte Carlo simulations, or qualitative methods, like expert judgment.</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b.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Sensitivity Analysis</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Engineers often conduct sensitivity analyses to understand how changes in key variables, like project cost or revenue, can impact the project's financial viability.</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Risk Registers</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Maintaining a risk register helps in systematically identifying, assessing, and managing risks throughout the project lifecycle. Each risk is typically assigned a probability and impact rating.</a:t>
            </a:r>
          </a:p>
          <a:p>
            <a:pPr algn="just"/>
            <a:endParaRPr lang="en-IN" sz="2400" dirty="0"/>
          </a:p>
        </p:txBody>
      </p:sp>
    </p:spTree>
    <p:extLst>
      <p:ext uri="{BB962C8B-B14F-4D97-AF65-F5344CB8AC3E}">
        <p14:creationId xmlns:p14="http://schemas.microsoft.com/office/powerpoint/2010/main" val="98367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0B950A9-7036-17B3-2240-1306E469A871}"/>
              </a:ext>
            </a:extLst>
          </p:cNvPr>
          <p:cNvSpPr txBox="1"/>
          <p:nvPr/>
        </p:nvSpPr>
        <p:spPr>
          <a:xfrm>
            <a:off x="544749" y="583660"/>
            <a:ext cx="11167353" cy="5752793"/>
          </a:xfrm>
          <a:prstGeom prst="rect">
            <a:avLst/>
          </a:prstGeom>
          <a:noFill/>
        </p:spPr>
        <p:txBody>
          <a:bodyPr wrap="square" rtlCol="0">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Managing Risk</a:t>
            </a:r>
            <a:r>
              <a:rPr lang="en-IN" sz="2000" b="1" kern="100"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smtClean="0">
                <a:effectLst/>
                <a:latin typeface="Calibri" panose="020F0502020204030204" pitchFamily="34" charset="0"/>
                <a:ea typeface="Calibri" panose="020F0502020204030204" pitchFamily="34" charset="0"/>
                <a:cs typeface="Times New Roman" panose="02020603050405020304" pitchFamily="18" charset="0"/>
              </a:rPr>
              <a:t>a</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Risk Mitigation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This involves taking proactive steps to reduce the probability or impact of identified risks. Strategies can include design </a:t>
            </a:r>
            <a:r>
              <a:rPr lang="en-IN" sz="2000" kern="100" dirty="0" smtClean="0">
                <a:effectLst/>
                <a:latin typeface="Calibri" panose="020F0502020204030204" pitchFamily="34" charset="0"/>
                <a:ea typeface="Calibri" panose="020F0502020204030204" pitchFamily="34" charset="0"/>
                <a:cs typeface="Times New Roman" panose="02020603050405020304" pitchFamily="18" charset="0"/>
              </a:rPr>
              <a:t>improvements,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diversification, and contingency planning.</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b.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Risk Transfer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Sometimes, risks can be transferred to other parties through contracts, insurance, or partnerships. For example, a construction company might transfer construction-related risks to a subcontractor</a:t>
            </a:r>
            <a:r>
              <a:rPr lang="en-IN" sz="2000" kern="100"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Risk Financing</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Engineering projects may involve setting aside financial reserves or establishing contingency budgets to cover unexpected costs associated with risk events</a:t>
            </a:r>
            <a:r>
              <a:rPr lang="en-IN" sz="2000" kern="100"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Risk Acceptance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In some cases, risks may be deemed acceptable, especially if their probability and impact are low, and the cost of mitigation outweighs the potential losses.</a:t>
            </a:r>
          </a:p>
          <a:p>
            <a:endParaRPr lang="en-IN" sz="2000" dirty="0"/>
          </a:p>
        </p:txBody>
      </p:sp>
    </p:spTree>
    <p:extLst>
      <p:ext uri="{BB962C8B-B14F-4D97-AF65-F5344CB8AC3E}">
        <p14:creationId xmlns:p14="http://schemas.microsoft.com/office/powerpoint/2010/main" val="111272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BE2D6BA-8A37-2F55-78A5-F5DAA7C9536B}"/>
              </a:ext>
            </a:extLst>
          </p:cNvPr>
          <p:cNvSpPr txBox="1"/>
          <p:nvPr/>
        </p:nvSpPr>
        <p:spPr>
          <a:xfrm>
            <a:off x="535021" y="583660"/>
            <a:ext cx="11264630" cy="6368475"/>
          </a:xfrm>
          <a:prstGeom prst="rect">
            <a:avLst/>
          </a:prstGeom>
          <a:noFill/>
        </p:spPr>
        <p:txBody>
          <a:bodyPr wrap="square" rtlCol="0">
            <a:spAutoFit/>
          </a:bodyPr>
          <a:lstStyle/>
          <a:p>
            <a:pPr algn="just">
              <a:lnSpc>
                <a:spcPct val="107000"/>
              </a:lnSpc>
              <a:spcAft>
                <a:spcPts val="800"/>
              </a:spcAft>
            </a:pPr>
            <a:r>
              <a:rPr lang="en-IN" sz="2400" b="1" kern="100" dirty="0" smtClean="0">
                <a:effectLst/>
                <a:latin typeface="Calibri" panose="020F0502020204030204" pitchFamily="34" charset="0"/>
                <a:ea typeface="Calibri" panose="020F0502020204030204" pitchFamily="34" charset="0"/>
                <a:cs typeface="Times New Roman" panose="02020603050405020304" pitchFamily="18" charset="0"/>
              </a:rPr>
              <a:t>Decision-Making Under Risk:</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smtClean="0">
                <a:effectLst/>
                <a:latin typeface="Calibri" panose="020F0502020204030204" pitchFamily="34" charset="0"/>
                <a:ea typeface="Calibri" panose="020F0502020204030204" pitchFamily="34" charset="0"/>
                <a:cs typeface="Times New Roman" panose="02020603050405020304" pitchFamily="18" charset="0"/>
              </a:rPr>
              <a:t>a</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Expected Value Analysis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Engineers often use expected value analysis to make decisions when faced with multiple possible outcomes and their associated probabilities. This approach helps in selecting the option with the highest expected value.</a:t>
            </a:r>
          </a:p>
          <a:p>
            <a:r>
              <a:rPr lang="en-US" sz="2000" b="1" dirty="0" smtClean="0"/>
              <a:t>Example</a:t>
            </a:r>
            <a:r>
              <a:rPr lang="en-US" sz="2000" b="1" dirty="0"/>
              <a:t> </a:t>
            </a:r>
            <a:r>
              <a:rPr lang="en-US" sz="2000" b="1" dirty="0" smtClean="0"/>
              <a:t>to calculate expected value:</a:t>
            </a:r>
            <a:endParaRPr lang="en-US" sz="2000" dirty="0" smtClean="0"/>
          </a:p>
          <a:p>
            <a:r>
              <a:rPr lang="en-US" sz="2000" dirty="0"/>
              <a:t>E</a:t>
            </a:r>
            <a:r>
              <a:rPr lang="en-US" sz="2000" dirty="0" smtClean="0"/>
              <a:t>stimated  </a:t>
            </a:r>
            <a:r>
              <a:rPr lang="en-US" sz="2000" dirty="0"/>
              <a:t>potential profits for the new product line under two different scenarios: </a:t>
            </a:r>
            <a:endParaRPr lang="en-US" sz="2000" dirty="0" smtClean="0"/>
          </a:p>
          <a:p>
            <a:pPr marL="457200" indent="-457200">
              <a:buAutoNum type="arabicParenR"/>
            </a:pPr>
            <a:r>
              <a:rPr lang="en-US" sz="2000" dirty="0"/>
              <a:t> 90% chance of moderate demand, which would result in an </a:t>
            </a:r>
            <a:r>
              <a:rPr lang="en-US" sz="2000" dirty="0" err="1"/>
              <a:t>Rs</a:t>
            </a:r>
            <a:r>
              <a:rPr lang="en-US" sz="2000" dirty="0"/>
              <a:t>. 50,000/- </a:t>
            </a:r>
            <a:r>
              <a:rPr lang="en-US" sz="2000" dirty="0" smtClean="0"/>
              <a:t>profit </a:t>
            </a:r>
          </a:p>
          <a:p>
            <a:pPr marL="457200" indent="-457200">
              <a:buAutoNum type="arabicParenR"/>
            </a:pPr>
            <a:r>
              <a:rPr lang="en-US" sz="2000" dirty="0" smtClean="0"/>
              <a:t>10</a:t>
            </a:r>
            <a:r>
              <a:rPr lang="en-US" sz="2000" dirty="0"/>
              <a:t>% chance of low demand, which would result in an </a:t>
            </a:r>
            <a:r>
              <a:rPr lang="en-US" sz="2000" dirty="0" err="1"/>
              <a:t>Rs</a:t>
            </a:r>
            <a:r>
              <a:rPr lang="en-US" sz="2000" dirty="0"/>
              <a:t>. 10,000/- </a:t>
            </a:r>
            <a:r>
              <a:rPr lang="en-US" sz="2000" dirty="0" smtClean="0"/>
              <a:t>profit</a:t>
            </a:r>
            <a:r>
              <a:rPr lang="en-US" sz="2000" dirty="0" smtClean="0"/>
              <a:t>.</a:t>
            </a:r>
            <a:endParaRPr lang="en-US" sz="2000" dirty="0" smtClean="0"/>
          </a:p>
          <a:p>
            <a:endParaRPr lang="en-US" sz="2000" dirty="0" smtClean="0"/>
          </a:p>
          <a:p>
            <a:r>
              <a:rPr lang="en-US" sz="2000" dirty="0" smtClean="0"/>
              <a:t>To </a:t>
            </a:r>
            <a:r>
              <a:rPr lang="en-US" sz="2000" dirty="0"/>
              <a:t>use </a:t>
            </a:r>
            <a:r>
              <a:rPr lang="en-US" sz="2000" dirty="0" smtClean="0"/>
              <a:t>the </a:t>
            </a:r>
            <a:r>
              <a:rPr lang="en-US" sz="2000" dirty="0"/>
              <a:t>Expected Value strategy, you would multiply each scenario's potential profit or loss by </a:t>
            </a:r>
            <a:r>
              <a:rPr lang="en-US" sz="2000" dirty="0" smtClean="0"/>
              <a:t>its probability </a:t>
            </a:r>
            <a:r>
              <a:rPr lang="en-US" sz="2000" dirty="0"/>
              <a:t>and add them together. In this case, the expected value of launching the new product line would be</a:t>
            </a:r>
            <a:r>
              <a:rPr lang="en-US" sz="2000" dirty="0" smtClean="0"/>
              <a:t>:</a:t>
            </a:r>
          </a:p>
          <a:p>
            <a:endParaRPr lang="en-US" sz="2000" dirty="0"/>
          </a:p>
          <a:p>
            <a:r>
              <a:rPr lang="en-US" sz="2000" dirty="0"/>
              <a:t>Expected Value = (0.90 x </a:t>
            </a:r>
            <a:r>
              <a:rPr lang="en-US" sz="2000" dirty="0" err="1"/>
              <a:t>Rs</a:t>
            </a:r>
            <a:r>
              <a:rPr lang="en-US" sz="2000" dirty="0"/>
              <a:t>. 50,000) + (0.10 x </a:t>
            </a:r>
            <a:r>
              <a:rPr lang="en-US" sz="2000" dirty="0" err="1"/>
              <a:t>Rs</a:t>
            </a:r>
            <a:r>
              <a:rPr lang="en-US" sz="2000" dirty="0"/>
              <a:t>. 10,000) Expected Value = </a:t>
            </a:r>
            <a:r>
              <a:rPr lang="en-US" sz="2000" dirty="0" err="1"/>
              <a:t>Rs</a:t>
            </a:r>
            <a:r>
              <a:rPr lang="en-US" sz="2000" dirty="0"/>
              <a:t>. 46,000/- </a:t>
            </a:r>
          </a:p>
          <a:p>
            <a:r>
              <a:rPr lang="en-US" sz="2000" dirty="0"/>
              <a:t>The expected value of launching the new product line is </a:t>
            </a:r>
            <a:r>
              <a:rPr lang="en-US" sz="2000" dirty="0" err="1"/>
              <a:t>Rs</a:t>
            </a:r>
            <a:r>
              <a:rPr lang="en-US" sz="2000" dirty="0"/>
              <a:t>. 46,000/-, which is the sum of the potential profits and losses weighted by their probabilities. </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289143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303"/>
          </a:xfrm>
        </p:spPr>
        <p:txBody>
          <a:bodyPr>
            <a:normAutofit/>
          </a:bodyPr>
          <a:lstStyle/>
          <a:p>
            <a:pPr>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Decision-Making Under Risk:</a:t>
            </a:r>
          </a:p>
        </p:txBody>
      </p:sp>
      <p:sp>
        <p:nvSpPr>
          <p:cNvPr id="3" name="Content Placeholder 2"/>
          <p:cNvSpPr>
            <a:spLocks noGrp="1"/>
          </p:cNvSpPr>
          <p:nvPr>
            <p:ph idx="1"/>
          </p:nvPr>
        </p:nvSpPr>
        <p:spPr>
          <a:xfrm>
            <a:off x="838200" y="1226916"/>
            <a:ext cx="10515600" cy="4950047"/>
          </a:xfrm>
        </p:spPr>
        <p:txBody>
          <a:bodyPr>
            <a:normAutofit/>
          </a:bodyPr>
          <a:lstStyle/>
          <a:p>
            <a:r>
              <a:rPr lang="en-IN" sz="2000" b="1" kern="100" dirty="0" smtClean="0">
                <a:latin typeface="Calibri" panose="020F0502020204030204" pitchFamily="34" charset="0"/>
                <a:ea typeface="Calibri" panose="020F0502020204030204" pitchFamily="34" charset="0"/>
                <a:cs typeface="Times New Roman" panose="02020603050405020304" pitchFamily="18" charset="0"/>
              </a:rPr>
              <a:t>b) Decision Trees: </a:t>
            </a:r>
            <a:r>
              <a:rPr lang="en-IN" sz="2000" kern="100" dirty="0" smtClean="0">
                <a:latin typeface="Calibri" panose="020F0502020204030204" pitchFamily="34" charset="0"/>
                <a:ea typeface="Calibri" panose="020F0502020204030204" pitchFamily="34" charset="0"/>
                <a:cs typeface="Times New Roman" panose="02020603050405020304" pitchFamily="18" charset="0"/>
              </a:rPr>
              <a:t>Decision </a:t>
            </a:r>
            <a:r>
              <a:rPr lang="en-IN" sz="2000" kern="100" dirty="0">
                <a:latin typeface="Calibri" panose="020F0502020204030204" pitchFamily="34" charset="0"/>
                <a:ea typeface="Calibri" panose="020F0502020204030204" pitchFamily="34" charset="0"/>
                <a:cs typeface="Times New Roman" panose="02020603050405020304" pitchFamily="18" charset="0"/>
              </a:rPr>
              <a:t>trees are graphical representations of decision-making processes that incorporate various decision points and potential outcomes, including risks and uncertainties.</a:t>
            </a:r>
          </a:p>
          <a:p>
            <a:pPr marL="0" indent="0">
              <a:buNone/>
            </a:pPr>
            <a:endParaRPr lang="en-IN" sz="2400" dirty="0"/>
          </a:p>
        </p:txBody>
      </p:sp>
      <p:pic>
        <p:nvPicPr>
          <p:cNvPr id="1026" name="Picture 2" descr="Decision Tree Analysi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497" y="2505919"/>
            <a:ext cx="7217498" cy="366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07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BE2D6BA-8A37-2F55-78A5-F5DAA7C9536B}"/>
              </a:ext>
            </a:extLst>
          </p:cNvPr>
          <p:cNvSpPr txBox="1"/>
          <p:nvPr/>
        </p:nvSpPr>
        <p:spPr>
          <a:xfrm>
            <a:off x="535021" y="583660"/>
            <a:ext cx="11264630" cy="5479833"/>
          </a:xfrm>
          <a:prstGeom prst="rect">
            <a:avLst/>
          </a:prstGeom>
          <a:noFill/>
        </p:spPr>
        <p:txBody>
          <a:bodyPr wrap="square" rtlCol="0">
            <a:spAutoFit/>
          </a:bodyPr>
          <a:lstStyle/>
          <a:p>
            <a:pPr algn="just">
              <a:lnSpc>
                <a:spcPct val="107000"/>
              </a:lnSpc>
              <a:spcAft>
                <a:spcPts val="800"/>
              </a:spcAft>
            </a:pPr>
            <a:r>
              <a:rPr lang="en-IN" sz="2400" b="1" kern="100" dirty="0" smtClean="0">
                <a:effectLst/>
                <a:latin typeface="Calibri" panose="020F0502020204030204" pitchFamily="34" charset="0"/>
                <a:ea typeface="Calibri" panose="020F0502020204030204" pitchFamily="34" charset="0"/>
                <a:cs typeface="Times New Roman" panose="02020603050405020304" pitchFamily="18" charset="0"/>
              </a:rPr>
              <a:t>Decision-Making Under Risk:</a:t>
            </a:r>
          </a:p>
          <a:p>
            <a:pPr algn="just">
              <a:lnSpc>
                <a:spcPct val="107000"/>
              </a:lnSpc>
              <a:spcAft>
                <a:spcPts val="800"/>
              </a:spcAft>
            </a:pPr>
            <a:r>
              <a:rPr lang="en-IN" sz="2400" kern="100" dirty="0" smtClean="0">
                <a:effectLst/>
                <a:latin typeface="Calibri" panose="020F0502020204030204" pitchFamily="34" charset="0"/>
                <a:ea typeface="Calibri" panose="020F0502020204030204" pitchFamily="34" charset="0"/>
                <a:cs typeface="Times New Roman" panose="02020603050405020304" pitchFamily="18" charset="0"/>
              </a:rPr>
              <a:t>c</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Real Options Analysis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This approach extends decision-making to consider the flexibility to adjust or abandon a project in response to changing conditions, allowing for more adaptive responses to risk</a:t>
            </a:r>
            <a:r>
              <a:rPr lang="en-IN" sz="2000" kern="100" dirty="0" smtClean="0">
                <a:effectLst/>
                <a:latin typeface="Calibri" panose="020F0502020204030204" pitchFamily="34" charset="0"/>
                <a:ea typeface="Calibri" panose="020F0502020204030204" pitchFamily="34" charset="0"/>
                <a:cs typeface="Times New Roman" panose="02020603050405020304" pitchFamily="18" charset="0"/>
              </a:rPr>
              <a:t>.</a:t>
            </a:r>
          </a:p>
          <a:p>
            <a:pPr algn="just"/>
            <a:r>
              <a:rPr lang="en-IN" sz="2000" b="1" dirty="0" smtClean="0"/>
              <a:t>Example:</a:t>
            </a:r>
          </a:p>
          <a:p>
            <a:pPr algn="just"/>
            <a:r>
              <a:rPr lang="en-US" sz="2000" dirty="0" smtClean="0"/>
              <a:t>A </a:t>
            </a:r>
            <a:r>
              <a:rPr lang="en-US" sz="2000" dirty="0"/>
              <a:t>company is considering investing in the development of a new product. However, there is uncertainty about the market demand for this product</a:t>
            </a:r>
            <a:r>
              <a:rPr lang="en-US" sz="2000" dirty="0" smtClean="0"/>
              <a:t>.</a:t>
            </a:r>
          </a:p>
          <a:p>
            <a:pPr algn="just"/>
            <a:endParaRPr lang="en-US" sz="2000" dirty="0" smtClean="0"/>
          </a:p>
          <a:p>
            <a:pPr algn="just"/>
            <a:r>
              <a:rPr lang="en-US" sz="2000" b="1" dirty="0"/>
              <a:t>Option to Expand: </a:t>
            </a:r>
            <a:r>
              <a:rPr lang="en-US" sz="2000" dirty="0"/>
              <a:t>The company has the option to expand production and marketing if the product proves to be successful and demand increases. </a:t>
            </a:r>
            <a:endParaRPr lang="en-US" sz="2000" dirty="0" smtClean="0"/>
          </a:p>
          <a:p>
            <a:pPr algn="just"/>
            <a:endParaRPr lang="en-US" sz="2000" dirty="0" smtClean="0"/>
          </a:p>
          <a:p>
            <a:pPr algn="just"/>
            <a:r>
              <a:rPr lang="en-US" sz="2000" b="1" dirty="0"/>
              <a:t>Option to Abandon: </a:t>
            </a:r>
            <a:r>
              <a:rPr lang="en-US" sz="2000" dirty="0"/>
              <a:t>If the product's demand is lower than expected, the company can choose to abandon the project, saving the remaining investment costs</a:t>
            </a:r>
            <a:r>
              <a:rPr lang="en-US" sz="2000" dirty="0" smtClean="0"/>
              <a:t>.</a:t>
            </a:r>
          </a:p>
          <a:p>
            <a:pPr algn="just"/>
            <a:endParaRPr lang="en-US" sz="2000" dirty="0" smtClean="0"/>
          </a:p>
          <a:p>
            <a:pPr algn="just"/>
            <a:r>
              <a:rPr lang="en-US" sz="2000" dirty="0"/>
              <a:t>In real option analysis, the company would consider the flexibility to expand or abandon based on the actual market conditions that unfold over time. </a:t>
            </a:r>
          </a:p>
          <a:p>
            <a:pPr algn="just"/>
            <a:endParaRPr lang="en-IN" sz="2400" dirty="0"/>
          </a:p>
        </p:txBody>
      </p:sp>
    </p:spTree>
    <p:extLst>
      <p:ext uri="{BB962C8B-B14F-4D97-AF65-F5344CB8AC3E}">
        <p14:creationId xmlns:p14="http://schemas.microsoft.com/office/powerpoint/2010/main" val="397784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21856A0-28EC-3638-C585-5EBA7A2D1E30}"/>
              </a:ext>
            </a:extLst>
          </p:cNvPr>
          <p:cNvSpPr txBox="1"/>
          <p:nvPr/>
        </p:nvSpPr>
        <p:spPr>
          <a:xfrm>
            <a:off x="486383" y="593387"/>
            <a:ext cx="11138170" cy="6712222"/>
          </a:xfrm>
          <a:prstGeom prst="rect">
            <a:avLst/>
          </a:prstGeom>
          <a:noFill/>
        </p:spPr>
        <p:txBody>
          <a:bodyPr wrap="square" rtlCol="0">
            <a:spAutoFit/>
          </a:bodyPr>
          <a:lstStyle/>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Monitoring and Controlling Risk:</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Continuous Monitoring</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Risks should be continuously monitored throughout the project's lifecycle. Regular reviews and updates to risk assessments and mitigation plans are essential.</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b.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Risk Reporting</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Transparent and regular communication of risk status to stakeholders is crucial for maintaining trust and ensuring timely decision-making.</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 conclusion, risk is a multifaceted aspect of engineering economics that engineers and project managers must diligently assess, manage, and incorporate into decision-making processes. It requires a combination of quantitative analysis, qualitative judgment, and strategic planning to ensure the economic success and sustainability of engineering projects.</a:t>
            </a:r>
          </a:p>
          <a:p>
            <a:endParaRPr lang="en-IN" sz="2400" dirty="0"/>
          </a:p>
        </p:txBody>
      </p:sp>
    </p:spTree>
    <p:extLst>
      <p:ext uri="{BB962C8B-B14F-4D97-AF65-F5344CB8AC3E}">
        <p14:creationId xmlns:p14="http://schemas.microsoft.com/office/powerpoint/2010/main" val="2774001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2239</TotalTime>
  <Words>1178</Words>
  <Application>Microsoft Office PowerPoint</Application>
  <PresentationFormat>Custom</PresentationFormat>
  <Paragraphs>168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Decision-Making Under Risk:</vt:lpstr>
      <vt:lpstr>PowerPoint Presentation</vt:lpstr>
      <vt:lpstr>PowerPoint Presentation</vt:lpstr>
      <vt:lpstr>Risk Vs Returns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Joshi [MU - Jaipur]</dc:creator>
  <cp:lastModifiedBy>Jyoti Jain</cp:lastModifiedBy>
  <cp:revision>24</cp:revision>
  <dcterms:created xsi:type="dcterms:W3CDTF">2023-09-12T05:15:13Z</dcterms:created>
  <dcterms:modified xsi:type="dcterms:W3CDTF">2023-11-04T04:25:01Z</dcterms:modified>
</cp:coreProperties>
</file>