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1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Priyas%20Expense%20Summar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Priyas%20Expense%20Summary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Priyas%20Expense%20Summar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Priyas%20Expense%20Summary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Priyas%20Expense%20Summary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ownloads\Priyas%20Expense%20Summar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'[Priyas Expense Summary.xlsx]Expense and answer'!$F$9:$H$9</c:f>
              <c:strCache>
                <c:ptCount val="3"/>
                <c:pt idx="0">
                  <c:v>online</c:v>
                </c:pt>
                <c:pt idx="1">
                  <c:v>ordering food</c:v>
                </c:pt>
                <c:pt idx="2">
                  <c:v>Gifts</c:v>
                </c:pt>
              </c:strCache>
            </c:strRef>
          </c:cat>
          <c:val>
            <c:numRef>
              <c:f>'[Priyas Expense Summary.xlsx]Expense and answer'!$F$10:$H$10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solidFill>
          <a:schemeClr val="bg1">
            <a:lumMod val="95000"/>
            <a:lumOff val="5000"/>
          </a:schemeClr>
        </a:solidFill>
      </c:spPr>
    </c:plotArea>
    <c:legend>
      <c:legendPos val="r"/>
      <c:layout/>
      <c:overlay val="0"/>
      <c:txPr>
        <a:bodyPr/>
        <a:lstStyle/>
        <a:p>
          <a:pPr>
            <a:defRPr b="1">
              <a:solidFill>
                <a:schemeClr val="bg1">
                  <a:lumMod val="95000"/>
                  <a:lumOff val="5000"/>
                </a:schemeClr>
              </a:solidFill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2">
        <a:lumMod val="20000"/>
        <a:lumOff val="80000"/>
      </a:schemeClr>
    </a:solidFill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1.6315181987793696E-2"/>
          <c:y val="0.14046463762335534"/>
          <c:w val="0.91315276855453309"/>
          <c:h val="0.72760682288898071"/>
        </c:manualLayout>
      </c:layout>
      <c:pie3DChart>
        <c:varyColors val="1"/>
        <c:ser>
          <c:idx val="0"/>
          <c:order val="0"/>
          <c:tx>
            <c:strRef>
              <c:f>'[Priyas Expense Summary.xlsx]Expense and answer'!$G$14</c:f>
              <c:strCache>
                <c:ptCount val="1"/>
                <c:pt idx="0">
                  <c:v>Expense</c:v>
                </c:pt>
              </c:strCache>
            </c:strRef>
          </c:tx>
          <c:explosion val="20"/>
          <c:dPt>
            <c:idx val="1"/>
            <c:bubble3D val="0"/>
            <c:explosion val="30"/>
          </c:dPt>
          <c:dLbls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'[Priyas Expense Summary.xlsx]Expense and answer'!$F$15:$F$25</c:f>
              <c:strCache>
                <c:ptCount val="11"/>
                <c:pt idx="0">
                  <c:v>Mobile Bill Payment</c:v>
                </c:pt>
                <c:pt idx="1">
                  <c:v>Fish &amp; Chicken</c:v>
                </c:pt>
                <c:pt idx="2">
                  <c:v>Cab to office</c:v>
                </c:pt>
                <c:pt idx="3">
                  <c:v>Movie with friends</c:v>
                </c:pt>
                <c:pt idx="4">
                  <c:v>Other essential items</c:v>
                </c:pt>
                <c:pt idx="5">
                  <c:v>Ordering food</c:v>
                </c:pt>
                <c:pt idx="6">
                  <c:v>Medicine</c:v>
                </c:pt>
                <c:pt idx="7">
                  <c:v>Online shopping</c:v>
                </c:pt>
                <c:pt idx="8">
                  <c:v>Gifts</c:v>
                </c:pt>
                <c:pt idx="9">
                  <c:v>Vegetables &amp; Fruit</c:v>
                </c:pt>
                <c:pt idx="10">
                  <c:v>Trip</c:v>
                </c:pt>
              </c:strCache>
            </c:strRef>
          </c:cat>
          <c:val>
            <c:numRef>
              <c:f>'[Priyas Expense Summary.xlsx]Expense and answer'!$G$15:$G$25</c:f>
              <c:numCache>
                <c:formatCode>General</c:formatCode>
                <c:ptCount val="11"/>
                <c:pt idx="0">
                  <c:v>1411.26</c:v>
                </c:pt>
                <c:pt idx="1">
                  <c:v>3342</c:v>
                </c:pt>
                <c:pt idx="2">
                  <c:v>1510.91</c:v>
                </c:pt>
                <c:pt idx="3">
                  <c:v>2586</c:v>
                </c:pt>
                <c:pt idx="4">
                  <c:v>10194.1</c:v>
                </c:pt>
                <c:pt idx="5">
                  <c:v>1857</c:v>
                </c:pt>
                <c:pt idx="6">
                  <c:v>7775</c:v>
                </c:pt>
                <c:pt idx="7">
                  <c:v>7464</c:v>
                </c:pt>
                <c:pt idx="8">
                  <c:v>5688</c:v>
                </c:pt>
                <c:pt idx="9">
                  <c:v>3217</c:v>
                </c:pt>
                <c:pt idx="10">
                  <c:v>12000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solidFill>
      <a:schemeClr val="bg2">
        <a:lumMod val="50000"/>
      </a:schemeClr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'[Priyas Expense Summary.xlsx]Expense and answer'!$G$31</c:f>
              <c:strCache>
                <c:ptCount val="1"/>
                <c:pt idx="0">
                  <c:v>Expense</c:v>
                </c:pt>
              </c:strCache>
            </c:strRef>
          </c:tx>
          <c:invertIfNegative val="0"/>
          <c:cat>
            <c:strRef>
              <c:f>'[Priyas Expense Summary.xlsx]Expense and answer'!$F$32:$F$42</c:f>
              <c:strCache>
                <c:ptCount val="11"/>
                <c:pt idx="0">
                  <c:v>Vegetables &amp; Fruit</c:v>
                </c:pt>
                <c:pt idx="1">
                  <c:v>Trip</c:v>
                </c:pt>
                <c:pt idx="2">
                  <c:v>Other essential items</c:v>
                </c:pt>
                <c:pt idx="3">
                  <c:v>Ordering food</c:v>
                </c:pt>
                <c:pt idx="4">
                  <c:v>Online shopping</c:v>
                </c:pt>
                <c:pt idx="5">
                  <c:v>Movie with friends</c:v>
                </c:pt>
                <c:pt idx="6">
                  <c:v>Mobile Bill Payment</c:v>
                </c:pt>
                <c:pt idx="7">
                  <c:v>Medicine</c:v>
                </c:pt>
                <c:pt idx="8">
                  <c:v>Gifts</c:v>
                </c:pt>
                <c:pt idx="9">
                  <c:v>Fish &amp; Chicken</c:v>
                </c:pt>
                <c:pt idx="10">
                  <c:v>Cab to office</c:v>
                </c:pt>
              </c:strCache>
            </c:strRef>
          </c:cat>
          <c:val>
            <c:numRef>
              <c:f>'[Priyas Expense Summary.xlsx]Expense and answer'!$G$32:$G$42</c:f>
              <c:numCache>
                <c:formatCode>General</c:formatCode>
                <c:ptCount val="11"/>
                <c:pt idx="0">
                  <c:v>3217</c:v>
                </c:pt>
                <c:pt idx="1">
                  <c:v>12000</c:v>
                </c:pt>
                <c:pt idx="2">
                  <c:v>4220</c:v>
                </c:pt>
                <c:pt idx="3">
                  <c:v>1054</c:v>
                </c:pt>
                <c:pt idx="4">
                  <c:v>4167</c:v>
                </c:pt>
                <c:pt idx="5">
                  <c:v>1466</c:v>
                </c:pt>
                <c:pt idx="6">
                  <c:v>470</c:v>
                </c:pt>
                <c:pt idx="7">
                  <c:v>1075</c:v>
                </c:pt>
                <c:pt idx="8">
                  <c:v>3050</c:v>
                </c:pt>
                <c:pt idx="9">
                  <c:v>2100</c:v>
                </c:pt>
                <c:pt idx="10">
                  <c:v>830.05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4917120"/>
        <c:axId val="155398144"/>
      </c:barChart>
      <c:catAx>
        <c:axId val="154917120"/>
        <c:scaling>
          <c:orientation val="minMax"/>
        </c:scaling>
        <c:delete val="0"/>
        <c:axPos val="b"/>
        <c:majorTickMark val="out"/>
        <c:minorTickMark val="none"/>
        <c:tickLblPos val="nextTo"/>
        <c:crossAx val="155398144"/>
        <c:crosses val="autoZero"/>
        <c:auto val="1"/>
        <c:lblAlgn val="ctr"/>
        <c:lblOffset val="100"/>
        <c:noMultiLvlLbl val="0"/>
      </c:catAx>
      <c:valAx>
        <c:axId val="1553981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4917120"/>
        <c:crosses val="autoZero"/>
        <c:crossBetween val="between"/>
      </c:valAx>
      <c:spPr>
        <a:solidFill>
          <a:schemeClr val="bg2">
            <a:lumMod val="10000"/>
          </a:schemeClr>
        </a:solidFill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accent2">
        <a:lumMod val="20000"/>
        <a:lumOff val="80000"/>
      </a:schemeClr>
    </a:solidFill>
    <a:ln>
      <a:solidFill>
        <a:schemeClr val="accent1"/>
      </a:solidFill>
    </a:ln>
  </c:spPr>
  <c:txPr>
    <a:bodyPr/>
    <a:lstStyle/>
    <a:p>
      <a:pPr>
        <a:defRPr>
          <a:solidFill>
            <a:schemeClr val="bg1">
              <a:lumMod val="95000"/>
              <a:lumOff val="5000"/>
            </a:schemeClr>
          </a:solidFill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'[Priyas Expense Summary.xlsx]Expense and answer'!$G$31</c:f>
              <c:strCache>
                <c:ptCount val="1"/>
                <c:pt idx="0">
                  <c:v>Expense</c:v>
                </c:pt>
              </c:strCache>
            </c:strRef>
          </c:tx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'[Priyas Expense Summary.xlsx]Expense and answer'!$F$32:$F$42</c:f>
              <c:strCache>
                <c:ptCount val="11"/>
                <c:pt idx="0">
                  <c:v>Vegetables &amp; Fruit</c:v>
                </c:pt>
                <c:pt idx="1">
                  <c:v>Trip</c:v>
                </c:pt>
                <c:pt idx="2">
                  <c:v>Other essential items</c:v>
                </c:pt>
                <c:pt idx="3">
                  <c:v>Ordering food</c:v>
                </c:pt>
                <c:pt idx="4">
                  <c:v>Online shopping</c:v>
                </c:pt>
                <c:pt idx="5">
                  <c:v>Movie with friends</c:v>
                </c:pt>
                <c:pt idx="6">
                  <c:v>Mobile Bill Payment</c:v>
                </c:pt>
                <c:pt idx="7">
                  <c:v>Medicine</c:v>
                </c:pt>
                <c:pt idx="8">
                  <c:v>Gifts</c:v>
                </c:pt>
                <c:pt idx="9">
                  <c:v>Fish &amp; Chicken</c:v>
                </c:pt>
                <c:pt idx="10">
                  <c:v>Cab to office</c:v>
                </c:pt>
              </c:strCache>
            </c:strRef>
          </c:cat>
          <c:val>
            <c:numRef>
              <c:f>'[Priyas Expense Summary.xlsx]Expense and answer'!$G$32:$G$42</c:f>
              <c:numCache>
                <c:formatCode>General</c:formatCode>
                <c:ptCount val="11"/>
                <c:pt idx="0">
                  <c:v>3217</c:v>
                </c:pt>
                <c:pt idx="1">
                  <c:v>12000</c:v>
                </c:pt>
                <c:pt idx="2">
                  <c:v>4220</c:v>
                </c:pt>
                <c:pt idx="3">
                  <c:v>1054</c:v>
                </c:pt>
                <c:pt idx="4">
                  <c:v>4167</c:v>
                </c:pt>
                <c:pt idx="5">
                  <c:v>1466</c:v>
                </c:pt>
                <c:pt idx="6">
                  <c:v>470</c:v>
                </c:pt>
                <c:pt idx="7">
                  <c:v>1075</c:v>
                </c:pt>
                <c:pt idx="8">
                  <c:v>3050</c:v>
                </c:pt>
                <c:pt idx="9">
                  <c:v>2100</c:v>
                </c:pt>
                <c:pt idx="10">
                  <c:v>830.05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plotVisOnly val="1"/>
    <c:dispBlanksAs val="gap"/>
    <c:showDLblsOverMax val="0"/>
  </c:chart>
  <c:spPr>
    <a:solidFill>
      <a:schemeClr val="bg1">
        <a:lumMod val="95000"/>
        <a:lumOff val="5000"/>
      </a:schemeClr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'[Priyas Expense Summary.xlsx]Expense and answer'!$H$63</c:f>
              <c:strCache>
                <c:ptCount val="1"/>
                <c:pt idx="0">
                  <c:v>Expense</c:v>
                </c:pt>
              </c:strCache>
            </c:strRef>
          </c:tx>
          <c:marker>
            <c:symbol val="none"/>
          </c:marker>
          <c:cat>
            <c:multiLvlStrRef>
              <c:f>'[Priyas Expense Summary.xlsx]Expense and answer'!$F$64:$G$113</c:f>
              <c:multiLvlStrCache>
                <c:ptCount val="50"/>
                <c:lvl>
                  <c:pt idx="0">
                    <c:v>Mobile Bill Payment</c:v>
                  </c:pt>
                  <c:pt idx="1">
                    <c:v>Fish &amp; Chicken</c:v>
                  </c:pt>
                  <c:pt idx="2">
                    <c:v>Cab to office</c:v>
                  </c:pt>
                  <c:pt idx="3">
                    <c:v>Movie with friends</c:v>
                  </c:pt>
                  <c:pt idx="4">
                    <c:v>Mobile Bill Payment</c:v>
                  </c:pt>
                  <c:pt idx="5">
                    <c:v>Fish &amp; Chicken</c:v>
                  </c:pt>
                  <c:pt idx="6">
                    <c:v>Other essential items</c:v>
                  </c:pt>
                  <c:pt idx="7">
                    <c:v>Movie with friends</c:v>
                  </c:pt>
                  <c:pt idx="8">
                    <c:v>Ordering food</c:v>
                  </c:pt>
                  <c:pt idx="9">
                    <c:v>Medicine</c:v>
                  </c:pt>
                  <c:pt idx="10">
                    <c:v>Medicine</c:v>
                  </c:pt>
                  <c:pt idx="11">
                    <c:v>Ordering food</c:v>
                  </c:pt>
                  <c:pt idx="12">
                    <c:v>Online shopping</c:v>
                  </c:pt>
                  <c:pt idx="13">
                    <c:v>Gifts</c:v>
                  </c:pt>
                  <c:pt idx="14">
                    <c:v>Other essential items</c:v>
                  </c:pt>
                  <c:pt idx="15">
                    <c:v>Other essential items</c:v>
                  </c:pt>
                  <c:pt idx="16">
                    <c:v>Online shopping</c:v>
                  </c:pt>
                  <c:pt idx="17">
                    <c:v>Vegetables &amp; Fruit</c:v>
                  </c:pt>
                  <c:pt idx="18">
                    <c:v>Other essential items</c:v>
                  </c:pt>
                  <c:pt idx="19">
                    <c:v>Vegetables &amp; Fruit</c:v>
                  </c:pt>
                  <c:pt idx="20">
                    <c:v>Cab to office</c:v>
                  </c:pt>
                  <c:pt idx="21">
                    <c:v>Gifts</c:v>
                  </c:pt>
                  <c:pt idx="22">
                    <c:v>Medicine</c:v>
                  </c:pt>
                  <c:pt idx="23">
                    <c:v>Online Shopping</c:v>
                  </c:pt>
                  <c:pt idx="24">
                    <c:v>Movie with friends</c:v>
                  </c:pt>
                  <c:pt idx="25">
                    <c:v>Gifts</c:v>
                  </c:pt>
                  <c:pt idx="26">
                    <c:v>Movie with friends</c:v>
                  </c:pt>
                  <c:pt idx="27">
                    <c:v>Vegetables &amp; Fruit</c:v>
                  </c:pt>
                  <c:pt idx="28">
                    <c:v>Medicine</c:v>
                  </c:pt>
                  <c:pt idx="29">
                    <c:v>Fish &amp; Chicken</c:v>
                  </c:pt>
                  <c:pt idx="30">
                    <c:v>Vegetables &amp; Fruit</c:v>
                  </c:pt>
                  <c:pt idx="31">
                    <c:v>Ordering food</c:v>
                  </c:pt>
                  <c:pt idx="32">
                    <c:v>Other essential items</c:v>
                  </c:pt>
                  <c:pt idx="33">
                    <c:v>Other essential items</c:v>
                  </c:pt>
                  <c:pt idx="34">
                    <c:v>Fish &amp; Chicken</c:v>
                  </c:pt>
                  <c:pt idx="35">
                    <c:v>Online shopping</c:v>
                  </c:pt>
                  <c:pt idx="36">
                    <c:v>Vegetables &amp; Fruit</c:v>
                  </c:pt>
                  <c:pt idx="37">
                    <c:v>Online Shopping</c:v>
                  </c:pt>
                  <c:pt idx="38">
                    <c:v>Fish &amp; Chicken</c:v>
                  </c:pt>
                  <c:pt idx="39">
                    <c:v>Trip</c:v>
                  </c:pt>
                  <c:pt idx="40">
                    <c:v>Online shopping</c:v>
                  </c:pt>
                  <c:pt idx="41">
                    <c:v>Cab to office</c:v>
                  </c:pt>
                  <c:pt idx="42">
                    <c:v>Mobile Bill Payment</c:v>
                  </c:pt>
                  <c:pt idx="43">
                    <c:v>Fish &amp; Chicken</c:v>
                  </c:pt>
                  <c:pt idx="44">
                    <c:v>Cab to office</c:v>
                  </c:pt>
                  <c:pt idx="45">
                    <c:v>Gifts</c:v>
                  </c:pt>
                  <c:pt idx="46">
                    <c:v>Ordering food</c:v>
                  </c:pt>
                  <c:pt idx="47">
                    <c:v>Vegetables &amp; Fruit</c:v>
                  </c:pt>
                  <c:pt idx="48">
                    <c:v>Ordering food</c:v>
                  </c:pt>
                  <c:pt idx="49">
                    <c:v>Movie with friends</c:v>
                  </c:pt>
                </c:lvl>
                <c:lvl>
                  <c:pt idx="0">
                    <c:v>01-10-2021</c:v>
                  </c:pt>
                  <c:pt idx="1">
                    <c:v>01-10-2021</c:v>
                  </c:pt>
                  <c:pt idx="2">
                    <c:v>01-10-2021</c:v>
                  </c:pt>
                  <c:pt idx="3">
                    <c:v>04-10-2021</c:v>
                  </c:pt>
                  <c:pt idx="4">
                    <c:v>04-10-2021</c:v>
                  </c:pt>
                  <c:pt idx="5">
                    <c:v>07-10-2021</c:v>
                  </c:pt>
                  <c:pt idx="6">
                    <c:v>08-10-2021</c:v>
                  </c:pt>
                  <c:pt idx="7">
                    <c:v>15-10-2021</c:v>
                  </c:pt>
                  <c:pt idx="8">
                    <c:v>16-10-2021</c:v>
                  </c:pt>
                  <c:pt idx="9">
                    <c:v>18-10-2021</c:v>
                  </c:pt>
                  <c:pt idx="10">
                    <c:v>18-10-2021</c:v>
                  </c:pt>
                  <c:pt idx="11">
                    <c:v>19-10-2021</c:v>
                  </c:pt>
                  <c:pt idx="12">
                    <c:v>22-10-2021</c:v>
                  </c:pt>
                  <c:pt idx="13">
                    <c:v>22-10-2021</c:v>
                  </c:pt>
                  <c:pt idx="14">
                    <c:v>25-10-2021</c:v>
                  </c:pt>
                  <c:pt idx="15">
                    <c:v>27-10-2021</c:v>
                  </c:pt>
                  <c:pt idx="16">
                    <c:v>27-10-2021</c:v>
                  </c:pt>
                  <c:pt idx="17">
                    <c:v>28-10-2021</c:v>
                  </c:pt>
                  <c:pt idx="18">
                    <c:v>29-10-2021</c:v>
                  </c:pt>
                  <c:pt idx="19">
                    <c:v>30-10-2021</c:v>
                  </c:pt>
                  <c:pt idx="20">
                    <c:v>01-11-2021</c:v>
                  </c:pt>
                  <c:pt idx="21">
                    <c:v>02-11-2021</c:v>
                  </c:pt>
                  <c:pt idx="22">
                    <c:v>04-11-2021</c:v>
                  </c:pt>
                  <c:pt idx="23">
                    <c:v>05-11-2021</c:v>
                  </c:pt>
                  <c:pt idx="24">
                    <c:v>08-11-2021</c:v>
                  </c:pt>
                  <c:pt idx="25">
                    <c:v>09-11-2021</c:v>
                  </c:pt>
                  <c:pt idx="26">
                    <c:v>12-11-2021</c:v>
                  </c:pt>
                  <c:pt idx="27">
                    <c:v>15-11-2021</c:v>
                  </c:pt>
                  <c:pt idx="28">
                    <c:v>15-11-2021</c:v>
                  </c:pt>
                  <c:pt idx="29">
                    <c:v>15-11-2021</c:v>
                  </c:pt>
                  <c:pt idx="30">
                    <c:v>17-11-2021</c:v>
                  </c:pt>
                  <c:pt idx="31">
                    <c:v>17-11-2021</c:v>
                  </c:pt>
                  <c:pt idx="32">
                    <c:v>18-11-2021</c:v>
                  </c:pt>
                  <c:pt idx="33">
                    <c:v>19-11-2021</c:v>
                  </c:pt>
                  <c:pt idx="34">
                    <c:v>22-11-2021</c:v>
                  </c:pt>
                  <c:pt idx="35">
                    <c:v>24-11-2021</c:v>
                  </c:pt>
                  <c:pt idx="36">
                    <c:v>25-11-2021</c:v>
                  </c:pt>
                  <c:pt idx="37">
                    <c:v>26-11-2021</c:v>
                  </c:pt>
                  <c:pt idx="38">
                    <c:v>26-11-2021</c:v>
                  </c:pt>
                  <c:pt idx="39">
                    <c:v>29-11-2021</c:v>
                  </c:pt>
                  <c:pt idx="40">
                    <c:v>30-11-2021</c:v>
                  </c:pt>
                  <c:pt idx="41">
                    <c:v>01-12-2021</c:v>
                  </c:pt>
                  <c:pt idx="42">
                    <c:v>04-12-2021</c:v>
                  </c:pt>
                  <c:pt idx="43">
                    <c:v>07-12-2021</c:v>
                  </c:pt>
                  <c:pt idx="44">
                    <c:v>09-12-2021</c:v>
                  </c:pt>
                  <c:pt idx="45">
                    <c:v>15-12-2021</c:v>
                  </c:pt>
                  <c:pt idx="46">
                    <c:v>17-12-2021</c:v>
                  </c:pt>
                  <c:pt idx="47">
                    <c:v>20-12-2021</c:v>
                  </c:pt>
                  <c:pt idx="48">
                    <c:v>23-12-2021</c:v>
                  </c:pt>
                  <c:pt idx="49">
                    <c:v>23-12-2021</c:v>
                  </c:pt>
                </c:lvl>
              </c:multiLvlStrCache>
            </c:multiLvlStrRef>
          </c:cat>
          <c:val>
            <c:numRef>
              <c:f>'[Priyas Expense Summary.xlsx]Expense and answer'!$H$64:$H$113</c:f>
              <c:numCache>
                <c:formatCode>General</c:formatCode>
                <c:ptCount val="50"/>
                <c:pt idx="0" formatCode="#,##0">
                  <c:v>470.63</c:v>
                </c:pt>
                <c:pt idx="1">
                  <c:v>702</c:v>
                </c:pt>
                <c:pt idx="2" formatCode="0">
                  <c:v>358.22</c:v>
                </c:pt>
                <c:pt idx="3">
                  <c:v>620</c:v>
                </c:pt>
                <c:pt idx="4" formatCode="0">
                  <c:v>470.63</c:v>
                </c:pt>
                <c:pt idx="5">
                  <c:v>540</c:v>
                </c:pt>
                <c:pt idx="6" formatCode="#,##0">
                  <c:v>2500</c:v>
                </c:pt>
                <c:pt idx="7">
                  <c:v>500</c:v>
                </c:pt>
                <c:pt idx="8">
                  <c:v>314</c:v>
                </c:pt>
                <c:pt idx="9">
                  <c:v>2100</c:v>
                </c:pt>
                <c:pt idx="10">
                  <c:v>2300</c:v>
                </c:pt>
                <c:pt idx="11">
                  <c:v>489</c:v>
                </c:pt>
                <c:pt idx="12">
                  <c:v>2327</c:v>
                </c:pt>
                <c:pt idx="13">
                  <c:v>1500</c:v>
                </c:pt>
                <c:pt idx="14" formatCode="#,##0">
                  <c:v>1600</c:v>
                </c:pt>
                <c:pt idx="15">
                  <c:v>300</c:v>
                </c:pt>
                <c:pt idx="16">
                  <c:v>970</c:v>
                </c:pt>
                <c:pt idx="17">
                  <c:v>450</c:v>
                </c:pt>
                <c:pt idx="18" formatCode="#,##0">
                  <c:v>1574.1</c:v>
                </c:pt>
                <c:pt idx="19">
                  <c:v>600</c:v>
                </c:pt>
                <c:pt idx="20" formatCode="0">
                  <c:v>322.64</c:v>
                </c:pt>
                <c:pt idx="21" formatCode="#,##0">
                  <c:v>1138</c:v>
                </c:pt>
                <c:pt idx="22">
                  <c:v>2300</c:v>
                </c:pt>
                <c:pt idx="23">
                  <c:v>500</c:v>
                </c:pt>
                <c:pt idx="24">
                  <c:v>520</c:v>
                </c:pt>
                <c:pt idx="25" formatCode="#,##0">
                  <c:v>1900</c:v>
                </c:pt>
                <c:pt idx="26">
                  <c:v>428</c:v>
                </c:pt>
                <c:pt idx="27">
                  <c:v>300</c:v>
                </c:pt>
                <c:pt idx="28" formatCode="#,##0">
                  <c:v>1075</c:v>
                </c:pt>
                <c:pt idx="29">
                  <c:v>640</c:v>
                </c:pt>
                <c:pt idx="30">
                  <c:v>710</c:v>
                </c:pt>
                <c:pt idx="31">
                  <c:v>337</c:v>
                </c:pt>
                <c:pt idx="32" formatCode="#,##0">
                  <c:v>1720</c:v>
                </c:pt>
                <c:pt idx="33" formatCode="#,##0">
                  <c:v>2500</c:v>
                </c:pt>
                <c:pt idx="34">
                  <c:v>150</c:v>
                </c:pt>
                <c:pt idx="35" formatCode="#,##0">
                  <c:v>2000</c:v>
                </c:pt>
                <c:pt idx="36">
                  <c:v>710</c:v>
                </c:pt>
                <c:pt idx="37">
                  <c:v>900</c:v>
                </c:pt>
                <c:pt idx="38">
                  <c:v>550</c:v>
                </c:pt>
                <c:pt idx="39">
                  <c:v>12000</c:v>
                </c:pt>
                <c:pt idx="40">
                  <c:v>767</c:v>
                </c:pt>
                <c:pt idx="41" formatCode="0">
                  <c:v>407.05</c:v>
                </c:pt>
                <c:pt idx="42">
                  <c:v>470</c:v>
                </c:pt>
                <c:pt idx="43">
                  <c:v>760</c:v>
                </c:pt>
                <c:pt idx="44">
                  <c:v>423</c:v>
                </c:pt>
                <c:pt idx="45">
                  <c:v>1150</c:v>
                </c:pt>
                <c:pt idx="46">
                  <c:v>450</c:v>
                </c:pt>
                <c:pt idx="47">
                  <c:v>447</c:v>
                </c:pt>
                <c:pt idx="48">
                  <c:v>267</c:v>
                </c:pt>
                <c:pt idx="49">
                  <c:v>518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455872"/>
        <c:axId val="155457408"/>
      </c:lineChart>
      <c:catAx>
        <c:axId val="15545587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ln w="0">
            <a:noFill/>
          </a:ln>
        </c:spPr>
        <c:crossAx val="155457408"/>
        <c:crosses val="autoZero"/>
        <c:auto val="1"/>
        <c:lblAlgn val="ctr"/>
        <c:lblOffset val="100"/>
        <c:noMultiLvlLbl val="1"/>
      </c:catAx>
      <c:valAx>
        <c:axId val="155457408"/>
        <c:scaling>
          <c:orientation val="minMax"/>
        </c:scaling>
        <c:delete val="0"/>
        <c:axPos val="l"/>
        <c:majorGridlines/>
        <c:numFmt formatCode="#,##0" sourceLinked="1"/>
        <c:majorTickMark val="out"/>
        <c:minorTickMark val="none"/>
        <c:tickLblPos val="nextTo"/>
        <c:crossAx val="155455872"/>
        <c:crosses val="autoZero"/>
        <c:crossBetween val="between"/>
      </c:valAx>
      <c:spPr>
        <a:solidFill>
          <a:schemeClr val="bg1">
            <a:lumMod val="95000"/>
            <a:lumOff val="5000"/>
          </a:schemeClr>
        </a:solidFill>
      </c:spPr>
    </c:plotArea>
    <c:plotVisOnly val="1"/>
    <c:dispBlanksAs val="gap"/>
    <c:showDLblsOverMax val="0"/>
  </c:chart>
  <c:spPr>
    <a:solidFill>
      <a:schemeClr val="accent5">
        <a:lumMod val="50000"/>
      </a:schemeClr>
    </a:solidFill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'[Priyas Expense Summary.xlsx]Expense and answer'!$G$143</c:f>
              <c:strCache>
                <c:ptCount val="1"/>
                <c:pt idx="0">
                  <c:v>Expense</c:v>
                </c:pt>
              </c:strCache>
            </c:strRef>
          </c:tx>
          <c:marker>
            <c:symbol val="none"/>
          </c:marker>
          <c:cat>
            <c:strRef>
              <c:f>'[Priyas Expense Summary.xlsx]Expense and answer'!$F$144:$F$189</c:f>
              <c:strCache>
                <c:ptCount val="46"/>
                <c:pt idx="0">
                  <c:v>Trip</c:v>
                </c:pt>
                <c:pt idx="1">
                  <c:v>Other essential items</c:v>
                </c:pt>
                <c:pt idx="2">
                  <c:v>Online shopping</c:v>
                </c:pt>
                <c:pt idx="3">
                  <c:v>Medicine</c:v>
                </c:pt>
                <c:pt idx="4">
                  <c:v>Medicine</c:v>
                </c:pt>
                <c:pt idx="5">
                  <c:v>Online shopping</c:v>
                </c:pt>
                <c:pt idx="6">
                  <c:v>Gifts</c:v>
                </c:pt>
                <c:pt idx="7">
                  <c:v>Other essential items</c:v>
                </c:pt>
                <c:pt idx="8">
                  <c:v>Other essential items</c:v>
                </c:pt>
                <c:pt idx="9">
                  <c:v>Other essential items</c:v>
                </c:pt>
                <c:pt idx="10">
                  <c:v>Gifts</c:v>
                </c:pt>
                <c:pt idx="11">
                  <c:v>Gifts</c:v>
                </c:pt>
                <c:pt idx="12">
                  <c:v>Gifts</c:v>
                </c:pt>
                <c:pt idx="13">
                  <c:v>Medicine</c:v>
                </c:pt>
                <c:pt idx="14">
                  <c:v>Online shopping</c:v>
                </c:pt>
                <c:pt idx="15">
                  <c:v>Online Shopping</c:v>
                </c:pt>
                <c:pt idx="16">
                  <c:v>Online shopping</c:v>
                </c:pt>
                <c:pt idx="17">
                  <c:v>Fish &amp; Chicken</c:v>
                </c:pt>
                <c:pt idx="18">
                  <c:v>Vegetables &amp; Fruit</c:v>
                </c:pt>
                <c:pt idx="19">
                  <c:v>Fish &amp; Chicken</c:v>
                </c:pt>
                <c:pt idx="20">
                  <c:v>Fish &amp; Chicken</c:v>
                </c:pt>
                <c:pt idx="21">
                  <c:v>Movie with friends</c:v>
                </c:pt>
                <c:pt idx="22">
                  <c:v>Vegetables &amp; Fruit</c:v>
                </c:pt>
                <c:pt idx="23">
                  <c:v>Fish &amp; Chicken</c:v>
                </c:pt>
                <c:pt idx="24">
                  <c:v>Fish &amp; Chicken</c:v>
                </c:pt>
                <c:pt idx="25">
                  <c:v>Movie with friends</c:v>
                </c:pt>
                <c:pt idx="26">
                  <c:v>Movie with friends</c:v>
                </c:pt>
                <c:pt idx="27">
                  <c:v>Movie with friends</c:v>
                </c:pt>
                <c:pt idx="28">
                  <c:v>Online Shopping</c:v>
                </c:pt>
                <c:pt idx="29">
                  <c:v>Ordering food</c:v>
                </c:pt>
                <c:pt idx="30">
                  <c:v>Mobile Bill Payment</c:v>
                </c:pt>
                <c:pt idx="31">
                  <c:v>Mobile Bill Payment</c:v>
                </c:pt>
                <c:pt idx="32">
                  <c:v>Vegetables &amp; Fruit</c:v>
                </c:pt>
                <c:pt idx="33">
                  <c:v>Ordering food</c:v>
                </c:pt>
                <c:pt idx="34">
                  <c:v>Vegetables &amp; Fruit</c:v>
                </c:pt>
                <c:pt idx="35">
                  <c:v>Movie with friends</c:v>
                </c:pt>
                <c:pt idx="36">
                  <c:v>Cab to office</c:v>
                </c:pt>
                <c:pt idx="37">
                  <c:v>Cab to office</c:v>
                </c:pt>
                <c:pt idx="38">
                  <c:v>Cab to office</c:v>
                </c:pt>
                <c:pt idx="39">
                  <c:v>Ordering food</c:v>
                </c:pt>
                <c:pt idx="40">
                  <c:v>Cab to office</c:v>
                </c:pt>
                <c:pt idx="41">
                  <c:v>Ordering food</c:v>
                </c:pt>
                <c:pt idx="42">
                  <c:v>Other essential items</c:v>
                </c:pt>
                <c:pt idx="43">
                  <c:v>Vegetables &amp; Fruit</c:v>
                </c:pt>
                <c:pt idx="44">
                  <c:v>Ordering food</c:v>
                </c:pt>
                <c:pt idx="45">
                  <c:v>Fish &amp; Chicken</c:v>
                </c:pt>
              </c:strCache>
            </c:strRef>
          </c:cat>
          <c:val>
            <c:numRef>
              <c:f>'[Priyas Expense Summary.xlsx]Expense and answer'!$G$144:$G$189</c:f>
              <c:numCache>
                <c:formatCode>#,##0.00</c:formatCode>
                <c:ptCount val="46"/>
                <c:pt idx="0" formatCode="General">
                  <c:v>12000</c:v>
                </c:pt>
                <c:pt idx="1">
                  <c:v>2500</c:v>
                </c:pt>
                <c:pt idx="2">
                  <c:v>2327</c:v>
                </c:pt>
                <c:pt idx="3" formatCode="General">
                  <c:v>2300</c:v>
                </c:pt>
                <c:pt idx="4" formatCode="General">
                  <c:v>2100</c:v>
                </c:pt>
                <c:pt idx="5">
                  <c:v>2000</c:v>
                </c:pt>
                <c:pt idx="6">
                  <c:v>1900</c:v>
                </c:pt>
                <c:pt idx="7">
                  <c:v>1720</c:v>
                </c:pt>
                <c:pt idx="8">
                  <c:v>1600</c:v>
                </c:pt>
                <c:pt idx="9">
                  <c:v>1574.1</c:v>
                </c:pt>
                <c:pt idx="10" formatCode="General">
                  <c:v>1500</c:v>
                </c:pt>
                <c:pt idx="11" formatCode="General">
                  <c:v>1150</c:v>
                </c:pt>
                <c:pt idx="12">
                  <c:v>1138</c:v>
                </c:pt>
                <c:pt idx="13">
                  <c:v>1075</c:v>
                </c:pt>
                <c:pt idx="14" formatCode="General">
                  <c:v>970</c:v>
                </c:pt>
                <c:pt idx="15" formatCode="General">
                  <c:v>900</c:v>
                </c:pt>
                <c:pt idx="16" formatCode="General">
                  <c:v>767</c:v>
                </c:pt>
                <c:pt idx="17" formatCode="General">
                  <c:v>760</c:v>
                </c:pt>
                <c:pt idx="18" formatCode="General">
                  <c:v>710</c:v>
                </c:pt>
                <c:pt idx="19" formatCode="General">
                  <c:v>702</c:v>
                </c:pt>
                <c:pt idx="20" formatCode="General">
                  <c:v>640</c:v>
                </c:pt>
                <c:pt idx="21" formatCode="General">
                  <c:v>620</c:v>
                </c:pt>
                <c:pt idx="22" formatCode="General">
                  <c:v>600</c:v>
                </c:pt>
                <c:pt idx="23" formatCode="General">
                  <c:v>550</c:v>
                </c:pt>
                <c:pt idx="24" formatCode="General">
                  <c:v>540</c:v>
                </c:pt>
                <c:pt idx="25" formatCode="General">
                  <c:v>520</c:v>
                </c:pt>
                <c:pt idx="26" formatCode="General">
                  <c:v>518</c:v>
                </c:pt>
                <c:pt idx="27" formatCode="General">
                  <c:v>500</c:v>
                </c:pt>
                <c:pt idx="28" formatCode="General">
                  <c:v>500</c:v>
                </c:pt>
                <c:pt idx="29" formatCode="General">
                  <c:v>489</c:v>
                </c:pt>
                <c:pt idx="30" formatCode="General">
                  <c:v>470.63</c:v>
                </c:pt>
                <c:pt idx="31" formatCode="General">
                  <c:v>470</c:v>
                </c:pt>
                <c:pt idx="32" formatCode="General">
                  <c:v>450</c:v>
                </c:pt>
                <c:pt idx="33" formatCode="General">
                  <c:v>450</c:v>
                </c:pt>
                <c:pt idx="34" formatCode="General">
                  <c:v>447</c:v>
                </c:pt>
                <c:pt idx="35" formatCode="General">
                  <c:v>428</c:v>
                </c:pt>
                <c:pt idx="36" formatCode="General">
                  <c:v>423</c:v>
                </c:pt>
                <c:pt idx="37" formatCode="General">
                  <c:v>407.05</c:v>
                </c:pt>
                <c:pt idx="38" formatCode="General">
                  <c:v>358.22</c:v>
                </c:pt>
                <c:pt idx="39" formatCode="General">
                  <c:v>337</c:v>
                </c:pt>
                <c:pt idx="40" formatCode="General">
                  <c:v>322.64</c:v>
                </c:pt>
                <c:pt idx="41" formatCode="General">
                  <c:v>314</c:v>
                </c:pt>
                <c:pt idx="42" formatCode="General">
                  <c:v>300</c:v>
                </c:pt>
                <c:pt idx="43" formatCode="General">
                  <c:v>300</c:v>
                </c:pt>
                <c:pt idx="44" formatCode="General">
                  <c:v>267</c:v>
                </c:pt>
                <c:pt idx="45" formatCode="General">
                  <c:v>150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5495040"/>
        <c:axId val="155496832"/>
      </c:lineChart>
      <c:catAx>
        <c:axId val="155495040"/>
        <c:scaling>
          <c:orientation val="minMax"/>
        </c:scaling>
        <c:delete val="0"/>
        <c:axPos val="b"/>
        <c:majorTickMark val="out"/>
        <c:minorTickMark val="none"/>
        <c:tickLblPos val="nextTo"/>
        <c:crossAx val="155496832"/>
        <c:crosses val="autoZero"/>
        <c:auto val="1"/>
        <c:lblAlgn val="ctr"/>
        <c:lblOffset val="100"/>
        <c:noMultiLvlLbl val="0"/>
      </c:catAx>
      <c:valAx>
        <c:axId val="15549683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5495040"/>
        <c:crosses val="autoZero"/>
        <c:crossBetween val="between"/>
      </c:valAx>
      <c:spPr>
        <a:solidFill>
          <a:schemeClr val="bg1">
            <a:lumMod val="95000"/>
            <a:lumOff val="5000"/>
          </a:schemeClr>
        </a:solidFill>
      </c:spPr>
    </c:plotArea>
    <c:legend>
      <c:legendPos val="r"/>
      <c:layout/>
      <c:overlay val="0"/>
    </c:legend>
    <c:plotVisOnly val="1"/>
    <c:dispBlanksAs val="gap"/>
    <c:showDLblsOverMax val="0"/>
  </c:chart>
  <c:spPr>
    <a:solidFill>
      <a:schemeClr val="accent6">
        <a:lumMod val="50000"/>
      </a:schemeClr>
    </a:solidFill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C067A-8BE2-46EA-B50A-B979D7CE93D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2216C-4D83-48DD-83C0-E6B55F77B0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30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C2216C-4D83-48DD-83C0-E6B55F77B05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833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0E805CA3-BF9B-4277-AA9F-E193D77B8A65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C256E1F-5138-40DF-9019-4098C105B4EE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116632"/>
            <a:ext cx="7772400" cy="1470025"/>
          </a:xfrm>
        </p:spPr>
        <p:txBody>
          <a:bodyPr/>
          <a:lstStyle/>
          <a:p>
            <a:pPr algn="ctr"/>
            <a:r>
              <a:rPr lang="en-IN" sz="4400" b="1" dirty="0" smtClean="0">
                <a:solidFill>
                  <a:srgbClr val="FF0000"/>
                </a:solidFill>
              </a:rPr>
              <a:t>Excel projects </a:t>
            </a:r>
            <a:endParaRPr lang="en-IN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3356992"/>
            <a:ext cx="6028184" cy="1008112"/>
          </a:xfrm>
        </p:spPr>
        <p:txBody>
          <a:bodyPr/>
          <a:lstStyle/>
          <a:p>
            <a:r>
              <a:rPr lang="en-IN" sz="4000" b="1" dirty="0" err="1" smtClean="0">
                <a:solidFill>
                  <a:srgbClr val="FF0000"/>
                </a:solidFill>
              </a:rPr>
              <a:t>Priya's</a:t>
            </a:r>
            <a:r>
              <a:rPr lang="en-IN" sz="4000" b="1" dirty="0" smtClean="0">
                <a:solidFill>
                  <a:srgbClr val="FF0000"/>
                </a:solidFill>
              </a:rPr>
              <a:t> </a:t>
            </a:r>
            <a:r>
              <a:rPr lang="en-IN" sz="4000" b="1" dirty="0" err="1">
                <a:solidFill>
                  <a:srgbClr val="FF0000"/>
                </a:solidFill>
              </a:rPr>
              <a:t>Expences</a:t>
            </a:r>
            <a:r>
              <a:rPr lang="en-IN" sz="4000" b="1" dirty="0">
                <a:solidFill>
                  <a:srgbClr val="FF0000"/>
                </a:solidFill>
              </a:rPr>
              <a:t> 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50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763" y="116632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many times has </a:t>
            </a:r>
            <a:r>
              <a:rPr lang="en-US" dirty="0" err="1" smtClean="0"/>
              <a:t>Priya</a:t>
            </a:r>
            <a:r>
              <a:rPr lang="en-US" dirty="0" smtClean="0"/>
              <a:t> done transactions on online shopping, ordering food and gifts?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4308430"/>
              </p:ext>
            </p:extLst>
          </p:nvPr>
        </p:nvGraphicFramePr>
        <p:xfrm>
          <a:off x="683568" y="836712"/>
          <a:ext cx="4248472" cy="20882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/>
          <p:cNvSpPr/>
          <p:nvPr/>
        </p:nvSpPr>
        <p:spPr>
          <a:xfrm>
            <a:off x="235496" y="3068960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Calculate the total expenses against each distinct item.</a:t>
            </a:r>
            <a:endParaRPr lang="en-IN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4161422"/>
              </p:ext>
            </p:extLst>
          </p:nvPr>
        </p:nvGraphicFramePr>
        <p:xfrm>
          <a:off x="539552" y="3573016"/>
          <a:ext cx="6324600" cy="2938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010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712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Arrange the item-wise total expense in descending order.</a:t>
            </a:r>
            <a:endParaRPr lang="en-IN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1887322"/>
              </p:ext>
            </p:extLst>
          </p:nvPr>
        </p:nvGraphicFramePr>
        <p:xfrm>
          <a:off x="971600" y="836712"/>
          <a:ext cx="6264696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1750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8569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Present the item-wise total expense through a chart that shows the expense of each item as a percentage of the total expense. Don’t take trip expenses into consideration.</a:t>
            </a:r>
            <a:endParaRPr lang="en-IN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629423"/>
              </p:ext>
            </p:extLst>
          </p:nvPr>
        </p:nvGraphicFramePr>
        <p:xfrm>
          <a:off x="539552" y="1196752"/>
          <a:ext cx="7704856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406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188640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Present the expense pattern visually over 3 months</a:t>
            </a:r>
            <a:endParaRPr lang="en-IN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555619"/>
              </p:ext>
            </p:extLst>
          </p:nvPr>
        </p:nvGraphicFramePr>
        <p:xfrm>
          <a:off x="467544" y="692696"/>
          <a:ext cx="8352928" cy="6048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121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2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Add a new column to the data table, name it as “Category” and apply data validation with drop-down fields as “Essentials” and “Non-essentials”. Fill in the column.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410560"/>
              </p:ext>
            </p:extLst>
          </p:nvPr>
        </p:nvGraphicFramePr>
        <p:xfrm>
          <a:off x="899592" y="1412776"/>
          <a:ext cx="7056784" cy="36004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3670"/>
                <a:gridCol w="2943114"/>
              </a:tblGrid>
              <a:tr h="459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essential</a:t>
                      </a:r>
                      <a:endParaRPr lang="en-IN" sz="24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non-essential</a:t>
                      </a:r>
                      <a:endParaRPr lang="en-IN" sz="24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</a:tr>
              <a:tr h="842647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Mobile Bill Payment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Movie with friends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9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Vegetables &amp; Fruit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Ordering food</a:t>
                      </a:r>
                      <a:endParaRPr lang="en-IN" sz="1100" b="1" i="0" u="none" strike="noStrike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9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Medicine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Trip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9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Cab to office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Gifts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9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Fish &amp; Chicken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4596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Other essential items</a:t>
                      </a:r>
                      <a:endParaRPr lang="en-IN" sz="1100" b="1" i="0" u="none" strike="noStrike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84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88640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the expense is more than 2000, tag it as “Over budget”, else, tag it as “Within budget”.</a:t>
            </a:r>
            <a:endParaRPr lang="en-I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164922"/>
              </p:ext>
            </p:extLst>
          </p:nvPr>
        </p:nvGraphicFramePr>
        <p:xfrm>
          <a:off x="755576" y="1268754"/>
          <a:ext cx="7272808" cy="4680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39599"/>
                <a:gridCol w="3033209"/>
              </a:tblGrid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Expense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 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1411.26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within 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3342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overbudget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1510.91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within budget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2586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overbudget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10194.1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overbudget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1857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within budget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7775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overbudget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7464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overbudget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5688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overbudget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3217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overbudget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  <a:tr h="39004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12000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 err="1">
                          <a:effectLst/>
                        </a:rPr>
                        <a:t>overbudget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806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1520" y="332656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Mention the ways how </a:t>
            </a:r>
            <a:r>
              <a:rPr lang="en-US" dirty="0" err="1" smtClean="0"/>
              <a:t>Priya</a:t>
            </a:r>
            <a:r>
              <a:rPr lang="en-US" dirty="0" smtClean="0"/>
              <a:t> can reduce her expenses. Justify each point.</a:t>
            </a:r>
            <a:endParaRPr lang="en-IN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812669"/>
              </p:ext>
            </p:extLst>
          </p:nvPr>
        </p:nvGraphicFramePr>
        <p:xfrm>
          <a:off x="395536" y="724300"/>
          <a:ext cx="7704856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467544" y="5661248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Priya</a:t>
            </a:r>
            <a:r>
              <a:rPr lang="en-US" dirty="0" smtClean="0"/>
              <a:t> can stop buying some unnecessary things like online </a:t>
            </a:r>
            <a:r>
              <a:rPr lang="en-US" dirty="0" err="1" smtClean="0"/>
              <a:t>shopping,gifts,other</a:t>
            </a:r>
            <a:r>
              <a:rPr lang="en-US" dirty="0" smtClean="0"/>
              <a:t> essential items.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813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1800" y="2708920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FF0000"/>
                </a:solidFill>
              </a:rPr>
              <a:t>Thank you</a:t>
            </a:r>
            <a:endParaRPr lang="en-IN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380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40</TotalTime>
  <Words>223</Words>
  <Application>Microsoft Office PowerPoint</Application>
  <PresentationFormat>On-screen Show (4:3)</PresentationFormat>
  <Paragraphs>56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Elemental</vt:lpstr>
      <vt:lpstr>Excel projects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</dc:title>
  <dc:creator>hp</dc:creator>
  <cp:lastModifiedBy>hp</cp:lastModifiedBy>
  <cp:revision>5</cp:revision>
  <dcterms:created xsi:type="dcterms:W3CDTF">2024-06-27T02:03:34Z</dcterms:created>
  <dcterms:modified xsi:type="dcterms:W3CDTF">2024-06-27T02:50:47Z</dcterms:modified>
</cp:coreProperties>
</file>