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jgE38EnrwN130Ol16jPMUIYAG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f29d4c50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f29d4c5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f29d4c50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f29d4c50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f29d4c50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f29d4c5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29d4c50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f29d4c5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f29d4c50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f29d4c5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f29d4c50c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f29d4c5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f29d4c50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f29d4c5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f29d4c50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f29d4c5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f29d4c50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f29d4c50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5040844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504084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9a29723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9a2972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pic>
        <p:nvPicPr>
          <p:cNvPr descr="Udinus Peringkat 10 PTS Terbaik di Indonesia" id="13" name="Google Shape;13;p12"/>
          <p:cNvPicPr preferRelativeResize="0"/>
          <p:nvPr/>
        </p:nvPicPr>
        <p:blipFill rotWithShape="1">
          <a:blip r:embed="rId2">
            <a:alphaModFix amt="25000"/>
          </a:blip>
          <a:srcRect b="20775" l="13713" r="23192" t="23330"/>
          <a:stretch/>
        </p:blipFill>
        <p:spPr>
          <a:xfrm>
            <a:off x="0" y="0"/>
            <a:ext cx="12192000" cy="6419595"/>
          </a:xfrm>
          <a:prstGeom prst="rect">
            <a:avLst/>
          </a:prstGeom>
          <a:noFill/>
          <a:ln>
            <a:noFill/>
          </a:ln>
        </p:spPr>
      </p:pic>
      <p:sp>
        <p:nvSpPr>
          <p:cNvPr id="14" name="Google Shape;14;p12"/>
          <p:cNvSpPr txBox="1"/>
          <p:nvPr>
            <p:ph idx="1" type="subTitle"/>
          </p:nvPr>
        </p:nvSpPr>
        <p:spPr>
          <a:xfrm>
            <a:off x="5739825" y="3898714"/>
            <a:ext cx="6051176" cy="5279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2"/>
          <p:cNvSpPr txBox="1"/>
          <p:nvPr>
            <p:ph type="ctrTitle"/>
          </p:nvPr>
        </p:nvSpPr>
        <p:spPr>
          <a:xfrm>
            <a:off x="1545197" y="966658"/>
            <a:ext cx="10245805" cy="236462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accent1"/>
              </a:buClr>
              <a:buSzPts val="4800"/>
              <a:buFont typeface="Verdana"/>
              <a:buNone/>
              <a:defRPr b="1" sz="4800">
                <a:solidFill>
                  <a:schemeClr val="accen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p:nvPr/>
        </p:nvSpPr>
        <p:spPr>
          <a:xfrm>
            <a:off x="1545196" y="3526715"/>
            <a:ext cx="10245805" cy="174303"/>
          </a:xfrm>
          <a:prstGeom prst="rect">
            <a:avLst/>
          </a:prstGeom>
          <a:solidFill>
            <a:srgbClr val="00017A"/>
          </a:solidFill>
          <a:ln cap="flat" cmpd="sng" w="12700">
            <a:solidFill>
              <a:srgbClr val="00017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2"/>
          <p:cNvSpPr/>
          <p:nvPr/>
        </p:nvSpPr>
        <p:spPr>
          <a:xfrm>
            <a:off x="80007" y="0"/>
            <a:ext cx="1354697" cy="1333500"/>
          </a:xfrm>
          <a:prstGeom prst="rect">
            <a:avLst/>
          </a:prstGeom>
          <a:solidFill>
            <a:srgbClr val="00017A"/>
          </a:solidFill>
          <a:ln cap="flat" cmpd="sng" w="12700">
            <a:solidFill>
              <a:srgbClr val="00017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circle, logo, font&#10;&#10;Description automatically generated" id="18" name="Google Shape;18;p12"/>
          <p:cNvPicPr preferRelativeResize="0"/>
          <p:nvPr/>
        </p:nvPicPr>
        <p:blipFill rotWithShape="1">
          <a:blip r:embed="rId3">
            <a:alphaModFix/>
          </a:blip>
          <a:srcRect b="0" l="0" r="0" t="0"/>
          <a:stretch/>
        </p:blipFill>
        <p:spPr>
          <a:xfrm>
            <a:off x="180998" y="90750"/>
            <a:ext cx="1152714" cy="1152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Verdana"/>
              <a:buNone/>
              <a:defRPr b="1">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21"/>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22"/>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Verdana"/>
              <a:buNone/>
              <a:defRPr b="1">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3"/>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Verdan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4"/>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14"/>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Verdana"/>
              <a:buNone/>
              <a:defRPr b="1">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5"/>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5"/>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Verdana"/>
              <a:buNone/>
              <a:defRPr b="1">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16"/>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Verdana"/>
              <a:buNone/>
              <a:defRPr b="1">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17"/>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8"/>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8"/>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Verdana"/>
              <a:buNone/>
              <a:defRPr b="1"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9"/>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9"/>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Verdana"/>
              <a:buNone/>
              <a:defRPr b="1"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p:nvPr>
            <p:ph idx="2" type="pic"/>
          </p:nvPr>
        </p:nvSpPr>
        <p:spPr>
          <a:xfrm>
            <a:off x="5183188" y="987425"/>
            <a:ext cx="6172200" cy="4873625"/>
          </a:xfrm>
          <a:prstGeom prst="rect">
            <a:avLst/>
          </a:prstGeom>
          <a:noFill/>
          <a:ln>
            <a:noFill/>
          </a:ln>
        </p:spPr>
      </p:sp>
      <p:sp>
        <p:nvSpPr>
          <p:cNvPr id="66" name="Google Shape;66;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0"/>
          <p:cNvSpPr txBox="1"/>
          <p:nvPr>
            <p:ph idx="10" type="dt"/>
          </p:nvPr>
        </p:nvSpPr>
        <p:spPr>
          <a:xfrm>
            <a:off x="11169248" y="6447461"/>
            <a:ext cx="106481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0"/>
          <p:cNvSpPr txBox="1"/>
          <p:nvPr>
            <p:ph idx="11" type="ftr"/>
          </p:nvPr>
        </p:nvSpPr>
        <p:spPr>
          <a:xfrm>
            <a:off x="7439811" y="6438644"/>
            <a:ext cx="5125247"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Verdana"/>
              <a:buNone/>
              <a:defRPr b="1"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8" name="Google Shape;8;p11"/>
          <p:cNvGrpSpPr/>
          <p:nvPr/>
        </p:nvGrpSpPr>
        <p:grpSpPr>
          <a:xfrm>
            <a:off x="-28575" y="4348"/>
            <a:ext cx="12262640" cy="6824822"/>
            <a:chOff x="-28575" y="4348"/>
            <a:chExt cx="12262640" cy="6824822"/>
          </a:xfrm>
        </p:grpSpPr>
        <p:sp>
          <p:nvSpPr>
            <p:cNvPr id="9" name="Google Shape;9;p11"/>
            <p:cNvSpPr/>
            <p:nvPr/>
          </p:nvSpPr>
          <p:spPr>
            <a:xfrm>
              <a:off x="-28575" y="6413245"/>
              <a:ext cx="12262640" cy="415925"/>
            </a:xfrm>
            <a:prstGeom prst="rect">
              <a:avLst/>
            </a:prstGeom>
            <a:solidFill>
              <a:srgbClr val="00017A"/>
            </a:solidFill>
            <a:ln cap="flat" cmpd="sng" w="12700">
              <a:solidFill>
                <a:srgbClr val="00017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Calibri"/>
                <a:buNone/>
              </a:pPr>
              <a:r>
                <a:rPr b="1" i="0" lang="en-ID" sz="1800" u="none" cap="none" strike="noStrike">
                  <a:solidFill>
                    <a:schemeClr val="lt1"/>
                  </a:solidFill>
                  <a:latin typeface="Calibri"/>
                  <a:ea typeface="Calibri"/>
                  <a:cs typeface="Calibri"/>
                  <a:sym typeface="Calibri"/>
                </a:rPr>
                <a:t>Sarjana Teknik Informatika</a:t>
              </a:r>
              <a:endParaRPr/>
            </a:p>
          </p:txBody>
        </p:sp>
        <p:sp>
          <p:nvSpPr>
            <p:cNvPr id="10" name="Google Shape;10;p11"/>
            <p:cNvSpPr/>
            <p:nvPr/>
          </p:nvSpPr>
          <p:spPr>
            <a:xfrm>
              <a:off x="80166" y="6348158"/>
              <a:ext cx="2743200" cy="356788"/>
            </a:xfrm>
            <a:prstGeom prst="rect">
              <a:avLst/>
            </a:prstGeom>
            <a:solidFill>
              <a:srgbClr val="FFB900"/>
            </a:solidFill>
            <a:ln cap="flat" cmpd="sng" w="12700">
              <a:solidFill>
                <a:srgbClr val="FFB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lt1"/>
                  </a:solidFill>
                  <a:latin typeface="Calibri"/>
                  <a:ea typeface="Calibri"/>
                  <a:cs typeface="Calibri"/>
                  <a:sym typeface="Calibri"/>
                </a:rPr>
                <a:t>www.dinus.ac.id</a:t>
              </a:r>
              <a:endParaRPr/>
            </a:p>
          </p:txBody>
        </p:sp>
        <p:sp>
          <p:nvSpPr>
            <p:cNvPr id="11" name="Google Shape;11;p11"/>
            <p:cNvSpPr/>
            <p:nvPr/>
          </p:nvSpPr>
          <p:spPr>
            <a:xfrm>
              <a:off x="-19050" y="4348"/>
              <a:ext cx="12243590" cy="144878"/>
            </a:xfrm>
            <a:prstGeom prst="rect">
              <a:avLst/>
            </a:prstGeom>
            <a:solidFill>
              <a:srgbClr val="FFB900"/>
            </a:solidFill>
            <a:ln cap="flat" cmpd="sng" w="12700">
              <a:solidFill>
                <a:srgbClr val="FFB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ev.mysql.com/doc/" TargetMode="External"/><Relationship Id="rId4" Type="http://schemas.openxmlformats.org/officeDocument/2006/relationships/hyperlink" Target="https://www.w3schools.com/MySQL/default.asp" TargetMode="External"/><Relationship Id="rId5" Type="http://schemas.openxmlformats.org/officeDocument/2006/relationships/image" Target="../media/image17.jp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45196" y="873680"/>
            <a:ext cx="10255637" cy="2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800"/>
              <a:buFont typeface="Verdana"/>
              <a:buNone/>
            </a:pPr>
            <a:r>
              <a:rPr lang="en-ID">
                <a:solidFill>
                  <a:schemeClr val="dk1"/>
                </a:solidFill>
              </a:rPr>
              <a:t>Pemrograman Berbasis Web</a:t>
            </a:r>
            <a:endParaRPr>
              <a:solidFill>
                <a:schemeClr val="dk1"/>
              </a:solidFill>
            </a:endParaRPr>
          </a:p>
        </p:txBody>
      </p:sp>
      <p:sp>
        <p:nvSpPr>
          <p:cNvPr id="87" name="Google Shape;87;p1"/>
          <p:cNvSpPr txBox="1"/>
          <p:nvPr>
            <p:ph idx="1" type="subTitle"/>
          </p:nvPr>
        </p:nvSpPr>
        <p:spPr>
          <a:xfrm>
            <a:off x="5739825" y="3898714"/>
            <a:ext cx="6051176" cy="52790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None/>
            </a:pPr>
            <a:r>
              <a:rPr lang="en-ID" sz="2400">
                <a:solidFill>
                  <a:schemeClr val="dk1"/>
                </a:solidFill>
                <a:latin typeface="Calibri"/>
                <a:ea typeface="Calibri"/>
                <a:cs typeface="Calibri"/>
                <a:sym typeface="Calibri"/>
              </a:rPr>
              <a:t>9 - PHP dan MySQL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Read data</a:t>
            </a:r>
            <a:endParaRPr/>
          </a:p>
        </p:txBody>
      </p:sp>
      <p:sp>
        <p:nvSpPr>
          <p:cNvPr id="152" name="Google Shape;15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D"/>
              <a:t>Untuk menampilkan data dari table menggunakan perintah SELECT</a:t>
            </a:r>
            <a:endParaRPr/>
          </a:p>
          <a:p>
            <a:pPr indent="-228600" lvl="1" marL="685800" rtl="0" algn="l">
              <a:lnSpc>
                <a:spcPct val="90000"/>
              </a:lnSpc>
              <a:spcBef>
                <a:spcPts val="500"/>
              </a:spcBef>
              <a:spcAft>
                <a:spcPts val="0"/>
              </a:spcAft>
              <a:buClr>
                <a:srgbClr val="000000"/>
              </a:buClr>
              <a:buSzPts val="2400"/>
              <a:buChar char="•"/>
            </a:pPr>
            <a:r>
              <a:rPr b="0" i="0" lang="en-ID">
                <a:solidFill>
                  <a:srgbClr val="000000"/>
                </a:solidFill>
                <a:latin typeface="Consolas"/>
                <a:ea typeface="Consolas"/>
                <a:cs typeface="Consolas"/>
                <a:sym typeface="Consolas"/>
              </a:rPr>
              <a:t>SELECT [*|column_name(s)] FROM table_name [WHERE]</a:t>
            </a:r>
            <a:endParaRPr/>
          </a:p>
          <a:p>
            <a:pPr indent="-76200" lvl="1" marL="685800" rtl="0" algn="l">
              <a:lnSpc>
                <a:spcPct val="90000"/>
              </a:lnSpc>
              <a:spcBef>
                <a:spcPts val="500"/>
              </a:spcBef>
              <a:spcAft>
                <a:spcPts val="0"/>
              </a:spcAft>
              <a:buClr>
                <a:schemeClr val="dk1"/>
              </a:buClr>
              <a:buSzPts val="2400"/>
              <a:buNone/>
            </a:pPr>
            <a:r>
              <a:t/>
            </a:r>
            <a:endParaRPr>
              <a:solidFill>
                <a:srgbClr val="000000"/>
              </a:solidFill>
              <a:latin typeface="Consolas"/>
              <a:ea typeface="Consolas"/>
              <a:cs typeface="Consolas"/>
              <a:sym typeface="Consolas"/>
            </a:endParaRPr>
          </a:p>
          <a:p>
            <a:pPr indent="-228600" lvl="0" marL="228600" rtl="0" algn="l">
              <a:lnSpc>
                <a:spcPct val="90000"/>
              </a:lnSpc>
              <a:spcBef>
                <a:spcPts val="1000"/>
              </a:spcBef>
              <a:spcAft>
                <a:spcPts val="0"/>
              </a:spcAft>
              <a:buClr>
                <a:srgbClr val="000000"/>
              </a:buClr>
              <a:buSzPts val="2800"/>
              <a:buChar char="•"/>
            </a:pPr>
            <a:r>
              <a:rPr lang="en-ID">
                <a:solidFill>
                  <a:srgbClr val="000000"/>
                </a:solidFill>
                <a:latin typeface="Consolas"/>
                <a:ea typeface="Consolas"/>
                <a:cs typeface="Consolas"/>
                <a:sym typeface="Consolas"/>
              </a:rPr>
              <a:t>Contoh :</a:t>
            </a:r>
            <a:endParaRPr b="0" i="0">
              <a:solidFill>
                <a:srgbClr val="000000"/>
              </a:solidFill>
              <a:latin typeface="Consolas"/>
              <a:ea typeface="Consolas"/>
              <a:cs typeface="Consolas"/>
              <a:sym typeface="Consolas"/>
            </a:endParaRPr>
          </a:p>
          <a:p>
            <a:pPr indent="-228600" lvl="1" marL="685800" rtl="0" algn="l">
              <a:lnSpc>
                <a:spcPct val="90000"/>
              </a:lnSpc>
              <a:spcBef>
                <a:spcPts val="500"/>
              </a:spcBef>
              <a:spcAft>
                <a:spcPts val="0"/>
              </a:spcAft>
              <a:buClr>
                <a:srgbClr val="000000"/>
              </a:buClr>
              <a:buSzPts val="2400"/>
              <a:buChar char="•"/>
            </a:pPr>
            <a:r>
              <a:rPr lang="en-ID">
                <a:solidFill>
                  <a:srgbClr val="000000"/>
                </a:solidFill>
                <a:latin typeface="Consolas"/>
                <a:ea typeface="Consolas"/>
                <a:cs typeface="Consolas"/>
                <a:sym typeface="Consolas"/>
              </a:rPr>
              <a:t>SELECT * FROM article;</a:t>
            </a:r>
            <a:endParaRPr/>
          </a:p>
          <a:p>
            <a:pPr indent="-228600" lvl="1" marL="685800" rtl="0" algn="l">
              <a:lnSpc>
                <a:spcPct val="90000"/>
              </a:lnSpc>
              <a:spcBef>
                <a:spcPts val="500"/>
              </a:spcBef>
              <a:spcAft>
                <a:spcPts val="0"/>
              </a:spcAft>
              <a:buClr>
                <a:srgbClr val="000000"/>
              </a:buClr>
              <a:buSzPts val="2400"/>
              <a:buChar char="•"/>
            </a:pPr>
            <a:r>
              <a:rPr lang="en-ID">
                <a:solidFill>
                  <a:srgbClr val="000000"/>
                </a:solidFill>
                <a:latin typeface="Consolas"/>
                <a:ea typeface="Consolas"/>
                <a:cs typeface="Consolas"/>
                <a:sym typeface="Consolas"/>
              </a:rPr>
              <a:t>SELECT * FROM article WHERE id=1;</a:t>
            </a:r>
            <a:endParaRPr/>
          </a:p>
          <a:p>
            <a:pPr indent="-228600" lvl="1" marL="685800" rtl="0" algn="l">
              <a:lnSpc>
                <a:spcPct val="90000"/>
              </a:lnSpc>
              <a:spcBef>
                <a:spcPts val="500"/>
              </a:spcBef>
              <a:spcAft>
                <a:spcPts val="0"/>
              </a:spcAft>
              <a:buClr>
                <a:srgbClr val="000000"/>
              </a:buClr>
              <a:buSzPts val="2400"/>
              <a:buChar char="•"/>
            </a:pPr>
            <a:r>
              <a:rPr lang="en-ID">
                <a:solidFill>
                  <a:srgbClr val="000000"/>
                </a:solidFill>
                <a:latin typeface="Consolas"/>
                <a:ea typeface="Consolas"/>
                <a:cs typeface="Consolas"/>
                <a:sym typeface="Consolas"/>
              </a:rPr>
              <a:t>SELECT username,password FROM user WHERE username=“admin” AND password=“123456”;</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Read Data</a:t>
            </a:r>
            <a:endParaRPr/>
          </a:p>
        </p:txBody>
      </p:sp>
      <p:sp>
        <p:nvSpPr>
          <p:cNvPr id="158" name="Google Shape;15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9" name="Google Shape;159;p9"/>
          <p:cNvSpPr/>
          <p:nvPr/>
        </p:nvSpPr>
        <p:spPr>
          <a:xfrm>
            <a:off x="850900" y="3100388"/>
            <a:ext cx="1993900" cy="2068512"/>
          </a:xfrm>
          <a:prstGeom prst="foldedCorner">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D" sz="1800">
                <a:solidFill>
                  <a:schemeClr val="lt1"/>
                </a:solidFill>
                <a:latin typeface="Calibri"/>
                <a:ea typeface="Calibri"/>
                <a:cs typeface="Calibri"/>
                <a:sym typeface="Calibri"/>
              </a:rPr>
              <a:t>Username dan Password dikirim dari Form Login</a:t>
            </a:r>
            <a:endParaRPr sz="1800">
              <a:solidFill>
                <a:schemeClr val="lt1"/>
              </a:solidFill>
              <a:latin typeface="Calibri"/>
              <a:ea typeface="Calibri"/>
              <a:cs typeface="Calibri"/>
              <a:sym typeface="Calibri"/>
            </a:endParaRPr>
          </a:p>
        </p:txBody>
      </p:sp>
      <p:sp>
        <p:nvSpPr>
          <p:cNvPr id="160" name="Google Shape;160;p9"/>
          <p:cNvSpPr/>
          <p:nvPr/>
        </p:nvSpPr>
        <p:spPr>
          <a:xfrm>
            <a:off x="3086100" y="3952875"/>
            <a:ext cx="1879600" cy="31115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9"/>
          <p:cNvSpPr/>
          <p:nvPr/>
        </p:nvSpPr>
        <p:spPr>
          <a:xfrm>
            <a:off x="6330950" y="776289"/>
            <a:ext cx="1295400" cy="1389062"/>
          </a:xfrm>
          <a:prstGeom prst="can">
            <a:avLst>
              <a:gd fmla="val 25000" name="adj"/>
            </a:avLst>
          </a:prstGeom>
          <a:solidFill>
            <a:srgbClr val="F4B08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D" sz="1800">
                <a:solidFill>
                  <a:schemeClr val="lt1"/>
                </a:solidFill>
                <a:latin typeface="Calibri"/>
                <a:ea typeface="Calibri"/>
                <a:cs typeface="Calibri"/>
                <a:sym typeface="Calibri"/>
              </a:rPr>
              <a:t>database</a:t>
            </a:r>
            <a:endParaRPr sz="1800">
              <a:solidFill>
                <a:schemeClr val="lt1"/>
              </a:solidFill>
              <a:latin typeface="Calibri"/>
              <a:ea typeface="Calibri"/>
              <a:cs typeface="Calibri"/>
              <a:sym typeface="Calibri"/>
            </a:endParaRPr>
          </a:p>
        </p:txBody>
      </p:sp>
      <p:sp>
        <p:nvSpPr>
          <p:cNvPr id="162" name="Google Shape;162;p9"/>
          <p:cNvSpPr/>
          <p:nvPr/>
        </p:nvSpPr>
        <p:spPr>
          <a:xfrm>
            <a:off x="5334000" y="3174207"/>
            <a:ext cx="1993900" cy="2068512"/>
          </a:xfrm>
          <a:prstGeom prst="rect">
            <a:avLst/>
          </a:prstGeom>
          <a:solidFill>
            <a:srgbClr val="00B0F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D" sz="1800">
                <a:solidFill>
                  <a:schemeClr val="lt1"/>
                </a:solidFill>
                <a:latin typeface="Calibri"/>
                <a:ea typeface="Calibri"/>
                <a:cs typeface="Calibri"/>
                <a:sym typeface="Calibri"/>
              </a:rPr>
              <a:t>Cocokkan data dari form dengan data yang ada di database</a:t>
            </a:r>
            <a:endParaRPr sz="1800">
              <a:solidFill>
                <a:schemeClr val="lt1"/>
              </a:solidFill>
              <a:latin typeface="Calibri"/>
              <a:ea typeface="Calibri"/>
              <a:cs typeface="Calibri"/>
              <a:sym typeface="Calibri"/>
            </a:endParaRPr>
          </a:p>
        </p:txBody>
      </p:sp>
      <p:cxnSp>
        <p:nvCxnSpPr>
          <p:cNvPr id="163" name="Google Shape;163;p9"/>
          <p:cNvCxnSpPr/>
          <p:nvPr/>
        </p:nvCxnSpPr>
        <p:spPr>
          <a:xfrm flipH="1">
            <a:off x="6629400" y="2321719"/>
            <a:ext cx="203200" cy="717551"/>
          </a:xfrm>
          <a:prstGeom prst="straightConnector1">
            <a:avLst/>
          </a:prstGeom>
          <a:noFill/>
          <a:ln cap="flat" cmpd="sng" w="9525">
            <a:solidFill>
              <a:schemeClr val="accent1"/>
            </a:solidFill>
            <a:prstDash val="solid"/>
            <a:miter lim="800000"/>
            <a:headEnd len="sm" w="sm" type="none"/>
            <a:tailEnd len="med" w="med" type="triangle"/>
          </a:ln>
        </p:spPr>
      </p:cxnSp>
      <p:sp>
        <p:nvSpPr>
          <p:cNvPr id="164" name="Google Shape;164;p9"/>
          <p:cNvSpPr/>
          <p:nvPr/>
        </p:nvSpPr>
        <p:spPr>
          <a:xfrm>
            <a:off x="7581900" y="4015582"/>
            <a:ext cx="1879600" cy="311150"/>
          </a:xfrm>
          <a:prstGeom prst="rightArrow">
            <a:avLst>
              <a:gd fmla="val 50000" name="adj1"/>
              <a:gd fmla="val 50000" name="adj2"/>
            </a:avLst>
          </a:prstGeom>
          <a:solidFill>
            <a:srgbClr val="548135"/>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9"/>
          <p:cNvSpPr/>
          <p:nvPr/>
        </p:nvSpPr>
        <p:spPr>
          <a:xfrm>
            <a:off x="9728200" y="3174207"/>
            <a:ext cx="1993900" cy="2068512"/>
          </a:xfrm>
          <a:prstGeom prst="rect">
            <a:avLst/>
          </a:prstGeom>
          <a:solidFill>
            <a:srgbClr val="A8D08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D" sz="1800">
                <a:solidFill>
                  <a:schemeClr val="lt1"/>
                </a:solidFill>
                <a:latin typeface="Calibri"/>
                <a:ea typeface="Calibri"/>
                <a:cs typeface="Calibri"/>
                <a:sym typeface="Calibri"/>
              </a:rPr>
              <a:t>Berhasil masuk dashboard admin</a:t>
            </a:r>
            <a:endParaRPr sz="1800">
              <a:solidFill>
                <a:schemeClr val="lt1"/>
              </a:solidFill>
              <a:latin typeface="Calibri"/>
              <a:ea typeface="Calibri"/>
              <a:cs typeface="Calibri"/>
              <a:sym typeface="Calibri"/>
            </a:endParaRPr>
          </a:p>
        </p:txBody>
      </p:sp>
      <p:sp>
        <p:nvSpPr>
          <p:cNvPr id="166" name="Google Shape;166;p9"/>
          <p:cNvSpPr/>
          <p:nvPr/>
        </p:nvSpPr>
        <p:spPr>
          <a:xfrm flipH="1">
            <a:off x="1752600" y="5427662"/>
            <a:ext cx="4578350" cy="714375"/>
          </a:xfrm>
          <a:prstGeom prst="curvedUpArrow">
            <a:avLst>
              <a:gd fmla="val 25000" name="adj1"/>
              <a:gd fmla="val 50000" name="adj2"/>
              <a:gd fmla="val 25000" name="adj3"/>
            </a:avLst>
          </a:prstGeom>
          <a:solidFill>
            <a:srgbClr val="FF000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txBox="1"/>
          <p:nvPr/>
        </p:nvSpPr>
        <p:spPr>
          <a:xfrm>
            <a:off x="7826114" y="3716893"/>
            <a:ext cx="1213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Data cocok</a:t>
            </a:r>
            <a:endParaRPr sz="1800">
              <a:solidFill>
                <a:schemeClr val="dk1"/>
              </a:solidFill>
              <a:latin typeface="Calibri"/>
              <a:ea typeface="Calibri"/>
              <a:cs typeface="Calibri"/>
              <a:sym typeface="Calibri"/>
            </a:endParaRPr>
          </a:p>
        </p:txBody>
      </p:sp>
      <p:sp>
        <p:nvSpPr>
          <p:cNvPr id="168" name="Google Shape;168;p9"/>
          <p:cNvSpPr txBox="1"/>
          <p:nvPr/>
        </p:nvSpPr>
        <p:spPr>
          <a:xfrm>
            <a:off x="3233303" y="5605502"/>
            <a:ext cx="1732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Data tidak cocok</a:t>
            </a:r>
            <a:endParaRPr sz="1800">
              <a:solidFill>
                <a:schemeClr val="dk1"/>
              </a:solidFill>
              <a:latin typeface="Calibri"/>
              <a:ea typeface="Calibri"/>
              <a:cs typeface="Calibri"/>
              <a:sym typeface="Calibri"/>
            </a:endParaRPr>
          </a:p>
        </p:txBody>
      </p:sp>
      <p:sp>
        <p:nvSpPr>
          <p:cNvPr id="169" name="Google Shape;169;p9"/>
          <p:cNvSpPr txBox="1"/>
          <p:nvPr/>
        </p:nvSpPr>
        <p:spPr>
          <a:xfrm>
            <a:off x="3533862" y="3583543"/>
            <a:ext cx="6719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POST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ff29d4c50c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Verdana"/>
              <a:buNone/>
            </a:pPr>
            <a:r>
              <a:rPr lang="en-ID"/>
              <a:t>Read Data</a:t>
            </a:r>
            <a:endParaRPr/>
          </a:p>
        </p:txBody>
      </p:sp>
      <p:sp>
        <p:nvSpPr>
          <p:cNvPr id="175" name="Google Shape;175;g2ff29d4c50c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D"/>
              <a:t>E</a:t>
            </a:r>
            <a:r>
              <a:rPr b="1" lang="en-ID"/>
              <a:t>xecuting SQL statements directly</a:t>
            </a:r>
            <a:endParaRPr b="1"/>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ID"/>
              <a:t>$sql    = "SELECT * FROM article";</a:t>
            </a:r>
            <a:endParaRPr/>
          </a:p>
          <a:p>
            <a:pPr indent="0" lvl="0" marL="0" rtl="0" algn="l">
              <a:spcBef>
                <a:spcPts val="1000"/>
              </a:spcBef>
              <a:spcAft>
                <a:spcPts val="0"/>
              </a:spcAft>
              <a:buNone/>
            </a:pPr>
            <a:r>
              <a:rPr lang="en-ID"/>
              <a:t>$hasil = $conn-&gt;query($sql);</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ID"/>
              <a:t>while ($row = $hasil-&gt;fetch_assoc()) {</a:t>
            </a:r>
            <a:endParaRPr/>
          </a:p>
          <a:p>
            <a:pPr indent="0" lvl="0" marL="0" rtl="0" algn="l">
              <a:spcBef>
                <a:spcPts val="1000"/>
              </a:spcBef>
              <a:spcAft>
                <a:spcPts val="0"/>
              </a:spcAft>
              <a:buClr>
                <a:schemeClr val="dk1"/>
              </a:buClr>
              <a:buSzPts val="1100"/>
              <a:buFont typeface="Arial"/>
              <a:buNone/>
            </a:pPr>
            <a:r>
              <a:rPr lang="en-ID"/>
              <a:t>    //... tampilkan tiap baris data</a:t>
            </a:r>
            <a:endParaRPr/>
          </a:p>
          <a:p>
            <a:pPr indent="0" lvl="0" marL="0" rtl="0" algn="l">
              <a:spcBef>
                <a:spcPts val="1000"/>
              </a:spcBef>
              <a:spcAft>
                <a:spcPts val="0"/>
              </a:spcAft>
              <a:buNone/>
            </a:pPr>
            <a:r>
              <a:rPr lang="en-ID"/>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ff29d4c50c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g2ff29d4c50c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2" name="Google Shape;182;g2ff29d4c50c_0_28"/>
          <p:cNvPicPr preferRelativeResize="0"/>
          <p:nvPr/>
        </p:nvPicPr>
        <p:blipFill>
          <a:blip r:embed="rId3">
            <a:alphaModFix/>
          </a:blip>
          <a:stretch>
            <a:fillRect/>
          </a:stretch>
        </p:blipFill>
        <p:spPr>
          <a:xfrm>
            <a:off x="1409700" y="191688"/>
            <a:ext cx="9164551" cy="61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f29d4c50c_0_12"/>
          <p:cNvSpPr txBox="1"/>
          <p:nvPr>
            <p:ph idx="1" type="body"/>
          </p:nvPr>
        </p:nvSpPr>
        <p:spPr>
          <a:xfrm>
            <a:off x="861750" y="601225"/>
            <a:ext cx="11040900" cy="57279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b="1" lang="en-ID"/>
              <a:t>Executing with prepared statements SQL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en-ID"/>
              <a:t>$username = $_POST['username'];</a:t>
            </a:r>
            <a:endParaRPr/>
          </a:p>
          <a:p>
            <a:pPr indent="0" lvl="0" marL="0" rtl="0" algn="l">
              <a:spcBef>
                <a:spcPts val="1000"/>
              </a:spcBef>
              <a:spcAft>
                <a:spcPts val="0"/>
              </a:spcAft>
              <a:buNone/>
            </a:pPr>
            <a:r>
              <a:rPr lang="en-ID"/>
              <a:t>$password = md5($_POST['password']);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D">
                <a:solidFill>
                  <a:srgbClr val="0000FF"/>
                </a:solidFill>
              </a:rPr>
              <a:t>$stmt = $conn-&gt;prepare("SELECT username  FROM user  WHERE username=? AND password=?");</a:t>
            </a:r>
            <a:endParaRPr>
              <a:solidFill>
                <a:srgbClr val="0000FF"/>
              </a:solidFill>
            </a:endParaRPr>
          </a:p>
          <a:p>
            <a:pPr indent="0" lvl="0" marL="0" rtl="0" algn="l">
              <a:spcBef>
                <a:spcPts val="1000"/>
              </a:spcBef>
              <a:spcAft>
                <a:spcPts val="0"/>
              </a:spcAft>
              <a:buNone/>
            </a:pPr>
            <a:r>
              <a:t/>
            </a:r>
            <a:endParaRPr>
              <a:solidFill>
                <a:srgbClr val="0000FF"/>
              </a:solidFill>
            </a:endParaRPr>
          </a:p>
          <a:p>
            <a:pPr indent="0" lvl="0" marL="0" rtl="0" algn="l">
              <a:spcBef>
                <a:spcPts val="1000"/>
              </a:spcBef>
              <a:spcAft>
                <a:spcPts val="0"/>
              </a:spcAft>
              <a:buNone/>
            </a:pPr>
            <a:r>
              <a:rPr lang="en-ID">
                <a:solidFill>
                  <a:srgbClr val="0000FF"/>
                </a:solidFill>
              </a:rPr>
              <a:t>$stmt-&gt;bind_param("ss", $username, $password);</a:t>
            </a:r>
            <a:endParaRPr>
              <a:solidFill>
                <a:srgbClr val="0000FF"/>
              </a:solidFill>
            </a:endParaRPr>
          </a:p>
          <a:p>
            <a:pPr indent="0" lvl="0" marL="0" rtl="0" algn="l">
              <a:spcBef>
                <a:spcPts val="1000"/>
              </a:spcBef>
              <a:spcAft>
                <a:spcPts val="0"/>
              </a:spcAft>
              <a:buNone/>
            </a:pPr>
            <a:r>
              <a:rPr lang="en-ID">
                <a:solidFill>
                  <a:srgbClr val="0000FF"/>
                </a:solidFill>
              </a:rPr>
              <a:t>$stmt-&gt;execute();</a:t>
            </a:r>
            <a:endParaRPr>
              <a:solidFill>
                <a:srgbClr val="0000FF"/>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lang="en-ID"/>
              <a:t>$hasil = $stmt-&gt;get_result();</a:t>
            </a:r>
            <a:endParaRPr/>
          </a:p>
          <a:p>
            <a:pPr indent="0" lvl="0" marL="0" rtl="0" algn="l">
              <a:spcBef>
                <a:spcPts val="1000"/>
              </a:spcBef>
              <a:spcAft>
                <a:spcPts val="0"/>
              </a:spcAft>
              <a:buNone/>
            </a:pPr>
            <a:r>
              <a:rPr lang="en-ID"/>
              <a:t>$row = $hasil-&gt;fetch_array(MYSQLI_ASSOC);</a:t>
            </a:r>
            <a:endParaRPr/>
          </a:p>
          <a:p>
            <a:pPr indent="0" lvl="0" marL="0" rtl="0" algn="l">
              <a:spcBef>
                <a:spcPts val="1000"/>
              </a:spcBef>
              <a:spcAft>
                <a:spcPts val="0"/>
              </a:spcAft>
              <a:buNone/>
            </a:pPr>
            <a:r>
              <a:rPr lang="en-ID"/>
              <a:t>if (!empty($row)) {</a:t>
            </a:r>
            <a:endParaRPr/>
          </a:p>
          <a:p>
            <a:pPr indent="0" lvl="0" marL="0" rtl="0" algn="l">
              <a:spcBef>
                <a:spcPts val="1000"/>
              </a:spcBef>
              <a:spcAft>
                <a:spcPts val="0"/>
              </a:spcAft>
              <a:buNone/>
            </a:pPr>
            <a:r>
              <a:rPr lang="en-ID"/>
              <a:t>	$_SESSION['username'] = $row['username'];</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$stmt-&gt;close();</a:t>
            </a:r>
            <a:endParaRPr/>
          </a:p>
          <a:p>
            <a:pPr indent="0" lvl="0" marL="0" rtl="0" algn="l">
              <a:spcBef>
                <a:spcPts val="1000"/>
              </a:spcBef>
              <a:spcAft>
                <a:spcPts val="0"/>
              </a:spcAft>
              <a:buClr>
                <a:schemeClr val="dk1"/>
              </a:buClr>
              <a:buSzPct val="39285"/>
              <a:buFont typeface="Arial"/>
              <a:buNone/>
            </a:pPr>
            <a:r>
              <a:rPr lang="en-ID"/>
              <a:t>$conn-&gt;close();</a:t>
            </a:r>
            <a:endParaRPr/>
          </a:p>
        </p:txBody>
      </p:sp>
      <p:sp>
        <p:nvSpPr>
          <p:cNvPr id="188" name="Google Shape;188;g2ff29d4c50c_0_12"/>
          <p:cNvSpPr/>
          <p:nvPr/>
        </p:nvSpPr>
        <p:spPr>
          <a:xfrm>
            <a:off x="10367325" y="1557525"/>
            <a:ext cx="1535400" cy="538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D" sz="2200">
                <a:latin typeface="Calibri"/>
                <a:ea typeface="Calibri"/>
                <a:cs typeface="Calibri"/>
                <a:sym typeface="Calibri"/>
              </a:rPr>
              <a:t>Prepared</a:t>
            </a:r>
            <a:endParaRPr sz="2200">
              <a:latin typeface="Calibri"/>
              <a:ea typeface="Calibri"/>
              <a:cs typeface="Calibri"/>
              <a:sym typeface="Calibri"/>
            </a:endParaRPr>
          </a:p>
        </p:txBody>
      </p:sp>
      <p:sp>
        <p:nvSpPr>
          <p:cNvPr id="189" name="Google Shape;189;g2ff29d4c50c_0_12"/>
          <p:cNvSpPr/>
          <p:nvPr/>
        </p:nvSpPr>
        <p:spPr>
          <a:xfrm>
            <a:off x="6301200" y="2791500"/>
            <a:ext cx="1023600" cy="538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D" sz="2200">
                <a:latin typeface="Calibri"/>
                <a:ea typeface="Calibri"/>
                <a:cs typeface="Calibri"/>
                <a:sym typeface="Calibri"/>
              </a:rPr>
              <a:t>Bind</a:t>
            </a:r>
            <a:endParaRPr sz="2200">
              <a:latin typeface="Calibri"/>
              <a:ea typeface="Calibri"/>
              <a:cs typeface="Calibri"/>
              <a:sym typeface="Calibri"/>
            </a:endParaRPr>
          </a:p>
        </p:txBody>
      </p:sp>
      <p:sp>
        <p:nvSpPr>
          <p:cNvPr id="190" name="Google Shape;190;g2ff29d4c50c_0_12"/>
          <p:cNvSpPr/>
          <p:nvPr/>
        </p:nvSpPr>
        <p:spPr>
          <a:xfrm>
            <a:off x="2988675" y="3235950"/>
            <a:ext cx="1535400" cy="538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D" sz="2200">
                <a:latin typeface="Calibri"/>
                <a:ea typeface="Calibri"/>
                <a:cs typeface="Calibri"/>
                <a:sym typeface="Calibri"/>
              </a:rPr>
              <a:t>Execute</a:t>
            </a:r>
            <a:endParaRPr sz="2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idx="1" type="body"/>
          </p:nvPr>
        </p:nvSpPr>
        <p:spPr>
          <a:xfrm>
            <a:off x="5816725" y="713325"/>
            <a:ext cx="6139800" cy="56922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115000"/>
              </a:lnSpc>
              <a:spcBef>
                <a:spcPts val="0"/>
              </a:spcBef>
              <a:spcAft>
                <a:spcPts val="0"/>
              </a:spcAft>
              <a:buClr>
                <a:schemeClr val="dk1"/>
              </a:buClr>
              <a:buSzPts val="1018"/>
              <a:buFont typeface="Arial"/>
              <a:buNone/>
            </a:pPr>
            <a:r>
              <a:rPr lang="en-ID" sz="2290"/>
              <a:t>Pada kueri SQL, sisipkan tanda tanya (?) di tempat yang ingin diganti dengan nilai integer, string, double, atau blob.</a:t>
            </a:r>
            <a:endParaRPr sz="2290"/>
          </a:p>
          <a:p>
            <a:pPr indent="-50800" lvl="0" marL="228600" rtl="0" algn="l">
              <a:lnSpc>
                <a:spcPct val="115000"/>
              </a:lnSpc>
              <a:spcBef>
                <a:spcPts val="0"/>
              </a:spcBef>
              <a:spcAft>
                <a:spcPts val="0"/>
              </a:spcAft>
              <a:buClr>
                <a:schemeClr val="dk1"/>
              </a:buClr>
              <a:buSzPts val="1018"/>
              <a:buFont typeface="Arial"/>
              <a:buNone/>
            </a:pPr>
            <a:r>
              <a:t/>
            </a:r>
            <a:endParaRPr sz="2290"/>
          </a:p>
          <a:p>
            <a:pPr indent="-50800" lvl="0" marL="228600" rtl="0" algn="l">
              <a:lnSpc>
                <a:spcPct val="115000"/>
              </a:lnSpc>
              <a:spcBef>
                <a:spcPts val="0"/>
              </a:spcBef>
              <a:spcAft>
                <a:spcPts val="0"/>
              </a:spcAft>
              <a:buClr>
                <a:schemeClr val="dk1"/>
              </a:buClr>
              <a:buSzPts val="1018"/>
              <a:buFont typeface="Arial"/>
              <a:buNone/>
            </a:pPr>
            <a:r>
              <a:rPr lang="en-ID" sz="2290"/>
              <a:t>Kemudian fungsi bind_param() untuk mengikat parameter ke kueri SQL dan memberi tahu ke database, apa saja parameternya. </a:t>
            </a:r>
            <a:br>
              <a:rPr lang="en-ID" sz="2290"/>
            </a:br>
            <a:r>
              <a:rPr lang="en-ID" sz="2290"/>
              <a:t>Argumen "ss" adalah tipe data yang dimiliki parameter tersebut. </a:t>
            </a:r>
            <a:br>
              <a:rPr lang="en-ID" sz="2290"/>
            </a:br>
            <a:r>
              <a:rPr lang="en-ID" sz="2290"/>
              <a:t>Karakter s memberi tahu mysql bahwa parameternya adalah bertipe data string </a:t>
            </a:r>
            <a:br>
              <a:rPr lang="en-ID" sz="2290"/>
            </a:br>
            <a:r>
              <a:rPr lang="en-ID" sz="2290"/>
              <a:t>(i – integer, d – double, s – string, b - BLOB)</a:t>
            </a:r>
            <a:endParaRPr sz="2290"/>
          </a:p>
          <a:p>
            <a:pPr indent="-50800" lvl="0" marL="228600" rtl="0" algn="l">
              <a:lnSpc>
                <a:spcPct val="115000"/>
              </a:lnSpc>
              <a:spcBef>
                <a:spcPts val="0"/>
              </a:spcBef>
              <a:spcAft>
                <a:spcPts val="0"/>
              </a:spcAft>
              <a:buClr>
                <a:schemeClr val="dk1"/>
              </a:buClr>
              <a:buSzPts val="1018"/>
              <a:buFont typeface="Arial"/>
              <a:buNone/>
            </a:pPr>
            <a:r>
              <a:t/>
            </a:r>
            <a:endParaRPr sz="2290"/>
          </a:p>
          <a:p>
            <a:pPr indent="-50800" lvl="0" marL="228600" rtl="0" algn="l">
              <a:lnSpc>
                <a:spcPct val="115000"/>
              </a:lnSpc>
              <a:spcBef>
                <a:spcPts val="0"/>
              </a:spcBef>
              <a:spcAft>
                <a:spcPts val="0"/>
              </a:spcAft>
              <a:buClr>
                <a:schemeClr val="dk1"/>
              </a:buClr>
              <a:buSzPts val="1018"/>
              <a:buNone/>
            </a:pPr>
            <a:r>
              <a:rPr lang="en-ID" sz="2290"/>
              <a:t>Dengan memberi tahu mysql tipe data apa yang diharapkan, dapat meminimalkan risiko SQL injection.</a:t>
            </a:r>
            <a:endParaRPr sz="2290"/>
          </a:p>
        </p:txBody>
      </p:sp>
      <p:pic>
        <p:nvPicPr>
          <p:cNvPr id="196" name="Google Shape;196;p10"/>
          <p:cNvPicPr preferRelativeResize="0"/>
          <p:nvPr/>
        </p:nvPicPr>
        <p:blipFill rotWithShape="1">
          <a:blip r:embed="rId3">
            <a:alphaModFix/>
          </a:blip>
          <a:srcRect b="0" l="0" r="28443" t="0"/>
          <a:stretch/>
        </p:blipFill>
        <p:spPr>
          <a:xfrm>
            <a:off x="271225" y="95250"/>
            <a:ext cx="5330075" cy="666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ff29d4c50c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Prepared Statement</a:t>
            </a:r>
            <a:endParaRPr/>
          </a:p>
        </p:txBody>
      </p:sp>
      <p:sp>
        <p:nvSpPr>
          <p:cNvPr id="202" name="Google Shape;202;g2ff29d4c50c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000"/>
              </a:spcBef>
              <a:spcAft>
                <a:spcPts val="0"/>
              </a:spcAft>
              <a:buSzPts val="935"/>
              <a:buNone/>
            </a:pPr>
            <a:r>
              <a:rPr lang="en-ID" sz="2200"/>
              <a:t>Prepared Statement digunakan untuk menjalankan statement SQL yang sama (atau serupa) berulang kali dengan lebih efisien.</a:t>
            </a:r>
            <a:br>
              <a:rPr lang="en-ID" sz="2200"/>
            </a:br>
            <a:endParaRPr sz="2200"/>
          </a:p>
          <a:p>
            <a:pPr indent="0" lvl="0" marL="0" rtl="0" algn="l">
              <a:lnSpc>
                <a:spcPct val="115000"/>
              </a:lnSpc>
              <a:spcBef>
                <a:spcPts val="1000"/>
              </a:spcBef>
              <a:spcAft>
                <a:spcPts val="0"/>
              </a:spcAft>
              <a:buSzPts val="935"/>
              <a:buNone/>
            </a:pPr>
            <a:r>
              <a:rPr lang="en-ID" sz="2200"/>
              <a:t>Cara kerja Prepared Statement pada dasarnya:</a:t>
            </a:r>
            <a:endParaRPr sz="2200"/>
          </a:p>
          <a:p>
            <a:pPr indent="-355600" lvl="0" marL="457200" rtl="0" algn="l">
              <a:lnSpc>
                <a:spcPct val="115000"/>
              </a:lnSpc>
              <a:spcBef>
                <a:spcPts val="1000"/>
              </a:spcBef>
              <a:spcAft>
                <a:spcPts val="0"/>
              </a:spcAft>
              <a:buSzPts val="2000"/>
              <a:buAutoNum type="arabicPeriod"/>
            </a:pPr>
            <a:r>
              <a:rPr b="1" lang="en-ID" sz="2200"/>
              <a:t>Prepare</a:t>
            </a:r>
            <a:r>
              <a:rPr lang="en-ID" sz="2200"/>
              <a:t>: Template statement SQL dibuat dan dikirim ke database. Nilai-nilai tertentu dibiarkan tidak ditentukan, yang disebut dengan parameter (menggunakan label "?"). </a:t>
            </a:r>
            <a:br>
              <a:rPr lang="en-ID" sz="2200"/>
            </a:br>
            <a:r>
              <a:rPr lang="en-ID" sz="2200"/>
              <a:t>Contoh: SELECT username  FROM user WHERE username=? AND password=?</a:t>
            </a:r>
            <a:endParaRPr sz="2200"/>
          </a:p>
          <a:p>
            <a:pPr indent="-355600" lvl="0" marL="457200" rtl="0" algn="l">
              <a:lnSpc>
                <a:spcPct val="115000"/>
              </a:lnSpc>
              <a:spcBef>
                <a:spcPts val="0"/>
              </a:spcBef>
              <a:spcAft>
                <a:spcPts val="0"/>
              </a:spcAft>
              <a:buSzPts val="2000"/>
              <a:buAutoNum type="arabicPeriod"/>
            </a:pPr>
            <a:r>
              <a:rPr lang="en-ID" sz="2200"/>
              <a:t>Database mengurai, mengompilasi, dan melakukan pengoptimalan kueri pada template statement SQL, dan menyimpan hasilnya tanpa menjalankannya</a:t>
            </a:r>
            <a:endParaRPr sz="2200"/>
          </a:p>
          <a:p>
            <a:pPr indent="-355600" lvl="0" marL="457200" rtl="0" algn="l">
              <a:lnSpc>
                <a:spcPct val="115000"/>
              </a:lnSpc>
              <a:spcBef>
                <a:spcPts val="0"/>
              </a:spcBef>
              <a:spcAft>
                <a:spcPts val="0"/>
              </a:spcAft>
              <a:buSzPts val="2000"/>
              <a:buAutoNum type="arabicPeriod"/>
            </a:pPr>
            <a:r>
              <a:rPr b="1" lang="en-ID" sz="2200"/>
              <a:t>Execute</a:t>
            </a:r>
            <a:r>
              <a:rPr lang="en-ID" sz="2200"/>
              <a:t>: Kemudian, aplikasi mengikat(</a:t>
            </a:r>
            <a:r>
              <a:rPr b="1" lang="en-ID" sz="2200"/>
              <a:t>bind</a:t>
            </a:r>
            <a:r>
              <a:rPr lang="en-ID" sz="2200"/>
              <a:t>) nilai-nilai tersebut kedalam parameter kemudian basis data menjalankan statement tersebut. Aplikasi dapat mengeksekusi statement sebanyak yang diinginkan dengan nilai yang berbeda.</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ff29d4c50c_0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Prepared Statement</a:t>
            </a:r>
            <a:endParaRPr/>
          </a:p>
        </p:txBody>
      </p:sp>
      <p:sp>
        <p:nvSpPr>
          <p:cNvPr id="208" name="Google Shape;208;g2ff29d4c50c_0_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ID" sz="2200"/>
              <a:t>K</a:t>
            </a:r>
            <a:r>
              <a:rPr lang="en-ID" sz="2200"/>
              <a:t>euntungan Prepared Statement</a:t>
            </a:r>
            <a:endParaRPr sz="2200"/>
          </a:p>
          <a:p>
            <a:pPr indent="-355600" lvl="0" marL="457200" rtl="0" algn="l">
              <a:lnSpc>
                <a:spcPct val="115000"/>
              </a:lnSpc>
              <a:spcBef>
                <a:spcPts val="1000"/>
              </a:spcBef>
              <a:spcAft>
                <a:spcPts val="0"/>
              </a:spcAft>
              <a:buSzPts val="2000"/>
              <a:buAutoNum type="arabicPeriod"/>
            </a:pPr>
            <a:r>
              <a:rPr b="1" lang="en-ID" sz="2200"/>
              <a:t>Mengurangi waktu penguraian</a:t>
            </a:r>
            <a:r>
              <a:rPr lang="en-ID" sz="2200"/>
              <a:t>, karena persiapan(prepare) pada kueri dilakukan hanya sekali (meskipun pernyataan dieksekusi beberapa kali)</a:t>
            </a:r>
            <a:endParaRPr sz="2200"/>
          </a:p>
          <a:p>
            <a:pPr indent="-355600" lvl="0" marL="457200" rtl="0" algn="l">
              <a:lnSpc>
                <a:spcPct val="115000"/>
              </a:lnSpc>
              <a:spcBef>
                <a:spcPts val="0"/>
              </a:spcBef>
              <a:spcAft>
                <a:spcPts val="0"/>
              </a:spcAft>
              <a:buSzPts val="2000"/>
              <a:buAutoNum type="arabicPeriod"/>
            </a:pPr>
            <a:r>
              <a:rPr b="1" lang="en-ID" sz="2200"/>
              <a:t>Parameter yang terikat(bind) meminimalkan bandwith ke server</a:t>
            </a:r>
            <a:r>
              <a:rPr lang="en-ID" sz="2200"/>
              <a:t>, karena hanya perlu mengirim parameter saja setiap kali eksekusi (execute), bukan seluruh kueri.</a:t>
            </a:r>
            <a:endParaRPr sz="2200"/>
          </a:p>
          <a:p>
            <a:pPr indent="-355600" lvl="0" marL="457200" rtl="0" algn="l">
              <a:lnSpc>
                <a:spcPct val="115000"/>
              </a:lnSpc>
              <a:spcBef>
                <a:spcPts val="0"/>
              </a:spcBef>
              <a:spcAft>
                <a:spcPts val="0"/>
              </a:spcAft>
              <a:buSzPts val="2000"/>
              <a:buAutoNum type="arabicPeriod"/>
            </a:pPr>
            <a:r>
              <a:rPr b="1" lang="en-ID" sz="2200"/>
              <a:t>Mencegah SQL injection</a:t>
            </a:r>
            <a:r>
              <a:rPr lang="en-ID" sz="2200"/>
              <a:t>, karena nilai parameter yang dikirimkan setelahnya, menggunakan protokol yang berbeda, tidak perlu di-escape dengan benar. Jika template statement asli tidak berasal dari input eksternal (misalnya dari form pada file html), SQL injection tidak dapat terjadi.</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ff29d4c50c_0_54"/>
          <p:cNvPicPr preferRelativeResize="0"/>
          <p:nvPr/>
        </p:nvPicPr>
        <p:blipFill>
          <a:blip r:embed="rId3">
            <a:alphaModFix/>
          </a:blip>
          <a:stretch>
            <a:fillRect/>
          </a:stretch>
        </p:blipFill>
        <p:spPr>
          <a:xfrm>
            <a:off x="1148725" y="448800"/>
            <a:ext cx="8420175" cy="5655350"/>
          </a:xfrm>
          <a:prstGeom prst="rect">
            <a:avLst/>
          </a:prstGeom>
          <a:noFill/>
          <a:ln>
            <a:noFill/>
          </a:ln>
        </p:spPr>
      </p:pic>
      <p:sp>
        <p:nvSpPr>
          <p:cNvPr id="214" name="Google Shape;214;g2ff29d4c50c_0_54"/>
          <p:cNvSpPr txBox="1"/>
          <p:nvPr>
            <p:ph idx="1" type="body"/>
          </p:nvPr>
        </p:nvSpPr>
        <p:spPr>
          <a:xfrm>
            <a:off x="5349975" y="3038550"/>
            <a:ext cx="5152500" cy="780900"/>
          </a:xfrm>
          <a:prstGeom prst="rect">
            <a:avLst/>
          </a:prstGeom>
          <a:solidFill>
            <a:srgbClr val="C9DAF8"/>
          </a:solidFill>
        </p:spPr>
        <p:txBody>
          <a:bodyPr anchorCtr="0" anchor="t" bIns="45700" lIns="91425" spcFirstLastPara="1" rIns="91425" wrap="square" tIns="45700">
            <a:normAutofit/>
          </a:bodyPr>
          <a:lstStyle/>
          <a:p>
            <a:pPr indent="0" lvl="0" marL="0" rtl="0" algn="l">
              <a:spcBef>
                <a:spcPts val="1000"/>
              </a:spcBef>
              <a:spcAft>
                <a:spcPts val="0"/>
              </a:spcAft>
              <a:buNone/>
            </a:pPr>
            <a:r>
              <a:rPr lang="en-ID" sz="2300"/>
              <a:t>contoh, untuk prepare kueri hanya satu kali tapi bisa dilakukan eksekusi tiga kali</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ff29d4c50c_0_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SQL Injection</a:t>
            </a:r>
            <a:endParaRPr/>
          </a:p>
        </p:txBody>
      </p:sp>
      <p:sp>
        <p:nvSpPr>
          <p:cNvPr id="220" name="Google Shape;220;g2ff29d4c50c_0_6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D"/>
              <a:t>SQL injection adalah teknik peretasan database yang dilakukan dengan memanipulasi query untuk mengakses data tanpa izin.</a:t>
            </a:r>
            <a:endParaRPr/>
          </a:p>
          <a:p>
            <a:pPr indent="-342900" lvl="0" marL="457200" rtl="0" algn="l">
              <a:spcBef>
                <a:spcPts val="0"/>
              </a:spcBef>
              <a:spcAft>
                <a:spcPts val="0"/>
              </a:spcAft>
              <a:buSzPts val="1800"/>
              <a:buChar char="●"/>
            </a:pPr>
            <a:r>
              <a:rPr lang="en-ID"/>
              <a:t>Yang dilakukan adalah memasukkan sebuah parameter pada website ataupun sebuah statement query secara sengaja dengan tujuan untuk mendapatkan data secara ilegal.</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ID"/>
              <a:t>Contohnya, eksekusi SQL secara langsung tanpa menggunakan prepared statement saat mengirimkan data melalui Form Login.</a:t>
            </a:r>
            <a:br>
              <a:rPr lang="en-ID"/>
            </a:br>
            <a:br>
              <a:rPr lang="en-ID"/>
            </a:br>
            <a:r>
              <a:rPr lang="en-ID" sz="1900"/>
              <a:t>“SELECT * FROM userTable WHERE email = 'user1@startup.io' AND password = 'idontknow' </a:t>
            </a:r>
            <a:r>
              <a:rPr lang="en-ID" sz="1900">
                <a:highlight>
                  <a:srgbClr val="FFFF00"/>
                </a:highlight>
              </a:rPr>
              <a:t>OR 1=1</a:t>
            </a:r>
            <a:r>
              <a:rPr lang="en-ID" sz="1900"/>
              <a: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
          <p:cNvSpPr txBox="1"/>
          <p:nvPr>
            <p:ph type="title"/>
          </p:nvPr>
        </p:nvSpPr>
        <p:spPr>
          <a:xfrm>
            <a:off x="8153400" y="1128094"/>
            <a:ext cx="3434180" cy="14152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Verdana"/>
              <a:buNone/>
            </a:pPr>
            <a:r>
              <a:rPr lang="en-ID" sz="3200"/>
              <a:t>Pokok Bahasan</a:t>
            </a:r>
            <a:endParaRPr sz="3200"/>
          </a:p>
        </p:txBody>
      </p:sp>
      <p:pic>
        <p:nvPicPr>
          <p:cNvPr descr="A computer screen with icons around it&#10;&#10;Description automatically generated" id="93" name="Google Shape;93;p2"/>
          <p:cNvPicPr preferRelativeResize="0"/>
          <p:nvPr/>
        </p:nvPicPr>
        <p:blipFill rotWithShape="1">
          <a:blip r:embed="rId3">
            <a:alphaModFix/>
          </a:blip>
          <a:srcRect b="-1" l="21849" r="21315" t="0"/>
          <a:stretch/>
        </p:blipFill>
        <p:spPr>
          <a:xfrm>
            <a:off x="-9886" y="10"/>
            <a:ext cx="7572605" cy="6857990"/>
          </a:xfrm>
          <a:prstGeom prst="rect">
            <a:avLst/>
          </a:prstGeom>
          <a:noFill/>
          <a:ln>
            <a:noFill/>
          </a:ln>
        </p:spPr>
      </p:pic>
      <p:cxnSp>
        <p:nvCxnSpPr>
          <p:cNvPr id="94" name="Google Shape;94;p2"/>
          <p:cNvCxnSpPr/>
          <p:nvPr/>
        </p:nvCxnSpPr>
        <p:spPr>
          <a:xfrm>
            <a:off x="8199390"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95" name="Google Shape;95;p2"/>
          <p:cNvSpPr txBox="1"/>
          <p:nvPr>
            <p:ph idx="1" type="body"/>
          </p:nvPr>
        </p:nvSpPr>
        <p:spPr>
          <a:xfrm>
            <a:off x="8153400" y="2543364"/>
            <a:ext cx="3434180" cy="35990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ID" sz="2000"/>
              <a:t>Pengertian</a:t>
            </a:r>
            <a:endParaRPr sz="2000"/>
          </a:p>
          <a:p>
            <a:pPr indent="-228600" lvl="0" marL="228600" rtl="0" algn="l">
              <a:lnSpc>
                <a:spcPct val="90000"/>
              </a:lnSpc>
              <a:spcBef>
                <a:spcPts val="1000"/>
              </a:spcBef>
              <a:spcAft>
                <a:spcPts val="0"/>
              </a:spcAft>
              <a:buClr>
                <a:schemeClr val="dk1"/>
              </a:buClr>
              <a:buSzPts val="2000"/>
              <a:buChar char="•"/>
            </a:pPr>
            <a:r>
              <a:rPr lang="en-ID" sz="2000"/>
              <a:t>Database Preparation</a:t>
            </a:r>
            <a:endParaRPr/>
          </a:p>
          <a:p>
            <a:pPr indent="-228600" lvl="0" marL="228600" rtl="0" algn="l">
              <a:lnSpc>
                <a:spcPct val="90000"/>
              </a:lnSpc>
              <a:spcBef>
                <a:spcPts val="1000"/>
              </a:spcBef>
              <a:spcAft>
                <a:spcPts val="0"/>
              </a:spcAft>
              <a:buClr>
                <a:schemeClr val="dk1"/>
              </a:buClr>
              <a:buSzPts val="2000"/>
              <a:buChar char="•"/>
            </a:pPr>
            <a:r>
              <a:rPr lang="en-ID" sz="2000"/>
              <a:t>Database Connection</a:t>
            </a:r>
            <a:endParaRPr/>
          </a:p>
          <a:p>
            <a:pPr indent="-228600" lvl="0" marL="228600" rtl="0" algn="l">
              <a:lnSpc>
                <a:spcPct val="90000"/>
              </a:lnSpc>
              <a:spcBef>
                <a:spcPts val="1000"/>
              </a:spcBef>
              <a:spcAft>
                <a:spcPts val="0"/>
              </a:spcAft>
              <a:buClr>
                <a:schemeClr val="dk1"/>
              </a:buClr>
              <a:buSzPts val="2000"/>
              <a:buChar char="•"/>
            </a:pPr>
            <a:r>
              <a:rPr lang="en-ID" sz="2000"/>
              <a:t>Session</a:t>
            </a:r>
            <a:endParaRPr/>
          </a:p>
          <a:p>
            <a:pPr indent="-228600" lvl="0" marL="228600" rtl="0" algn="l">
              <a:lnSpc>
                <a:spcPct val="90000"/>
              </a:lnSpc>
              <a:spcBef>
                <a:spcPts val="1000"/>
              </a:spcBef>
              <a:spcAft>
                <a:spcPts val="0"/>
              </a:spcAft>
              <a:buClr>
                <a:schemeClr val="dk1"/>
              </a:buClr>
              <a:buSzPts val="2000"/>
              <a:buChar char="•"/>
            </a:pPr>
            <a:r>
              <a:rPr lang="en-ID" sz="2000"/>
              <a:t>SQL Syntax CRUD - Read Data</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ff29d4c50c_0_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SQL Injection</a:t>
            </a:r>
            <a:endParaRPr/>
          </a:p>
        </p:txBody>
      </p:sp>
      <p:sp>
        <p:nvSpPr>
          <p:cNvPr id="226" name="Google Shape;226;g2ff29d4c50c_0_6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7" name="Google Shape;227;g2ff29d4c50c_0_69"/>
          <p:cNvPicPr preferRelativeResize="0"/>
          <p:nvPr/>
        </p:nvPicPr>
        <p:blipFill>
          <a:blip r:embed="rId3">
            <a:alphaModFix/>
          </a:blip>
          <a:stretch>
            <a:fillRect/>
          </a:stretch>
        </p:blipFill>
        <p:spPr>
          <a:xfrm>
            <a:off x="2667225" y="1569025"/>
            <a:ext cx="7242750" cy="4838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ff29d4c50c_0_7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SQL Injection</a:t>
            </a:r>
            <a:endParaRPr/>
          </a:p>
        </p:txBody>
      </p:sp>
      <p:sp>
        <p:nvSpPr>
          <p:cNvPr id="233" name="Google Shape;233;g2ff29d4c50c_0_7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4" name="Google Shape;234;g2ff29d4c50c_0_75"/>
          <p:cNvPicPr preferRelativeResize="0"/>
          <p:nvPr/>
        </p:nvPicPr>
        <p:blipFill rotWithShape="1">
          <a:blip r:embed="rId3">
            <a:alphaModFix/>
          </a:blip>
          <a:srcRect b="14549" l="0" r="0" t="20116"/>
          <a:stretch/>
        </p:blipFill>
        <p:spPr>
          <a:xfrm>
            <a:off x="688525" y="1914500"/>
            <a:ext cx="10873126" cy="4262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Penggunaan</a:t>
            </a:r>
            <a:endParaRPr/>
          </a:p>
        </p:txBody>
      </p:sp>
      <p:sp>
        <p:nvSpPr>
          <p:cNvPr id="101" name="Google Shape;101;p3"/>
          <p:cNvSpPr txBox="1"/>
          <p:nvPr>
            <p:ph idx="1" type="body"/>
          </p:nvPr>
        </p:nvSpPr>
        <p:spPr>
          <a:xfrm>
            <a:off x="838200" y="1825625"/>
            <a:ext cx="4800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D" sz="2400"/>
              <a:t>MySQL adalah sistem database paling populer yang digunakan dengan PHP, karena banyak kelebihan yang dimiliki diantaranya karena sangat cepat, andal, dan mudah digunakan, ditambah juga MySQL gratis untuk diunduh dan digunakan </a:t>
            </a:r>
            <a:endParaRPr/>
          </a:p>
          <a:p>
            <a:pPr indent="-228600" lvl="0" marL="228600" rtl="0" algn="l">
              <a:lnSpc>
                <a:spcPct val="90000"/>
              </a:lnSpc>
              <a:spcBef>
                <a:spcPts val="1000"/>
              </a:spcBef>
              <a:spcAft>
                <a:spcPts val="0"/>
              </a:spcAft>
              <a:buClr>
                <a:schemeClr val="dk1"/>
              </a:buClr>
              <a:buSzPct val="100000"/>
              <a:buChar char="•"/>
            </a:pPr>
            <a:r>
              <a:rPr lang="en-ID" sz="2400" u="sng">
                <a:solidFill>
                  <a:schemeClr val="hlink"/>
                </a:solidFill>
                <a:hlinkClick r:id="rId3"/>
              </a:rPr>
              <a:t>https://dev.mysql.com/doc/</a:t>
            </a:r>
            <a:r>
              <a:rPr lang="en-ID" sz="2400"/>
              <a:t> </a:t>
            </a:r>
            <a:endParaRPr/>
          </a:p>
          <a:p>
            <a:pPr indent="-228600" lvl="0" marL="228600" rtl="0" algn="l">
              <a:lnSpc>
                <a:spcPct val="90000"/>
              </a:lnSpc>
              <a:spcBef>
                <a:spcPts val="1000"/>
              </a:spcBef>
              <a:spcAft>
                <a:spcPts val="0"/>
              </a:spcAft>
              <a:buClr>
                <a:schemeClr val="dk1"/>
              </a:buClr>
              <a:buSzPct val="100000"/>
              <a:buChar char="•"/>
            </a:pPr>
            <a:r>
              <a:rPr lang="en-ID" sz="2400" u="sng">
                <a:solidFill>
                  <a:schemeClr val="hlink"/>
                </a:solidFill>
                <a:hlinkClick r:id="rId4"/>
              </a:rPr>
              <a:t>https://www.w3schools.com/MySQL/default.asp</a:t>
            </a:r>
            <a:r>
              <a:rPr lang="en-ID" sz="2400"/>
              <a:t> </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ID" sz="2400"/>
              <a:t>Ketika menggunakan XAMPP, database dapat diakses dengan mengetikkan “localhost/phpmyadmin” pada address bar browser</a:t>
            </a:r>
            <a:endParaRPr/>
          </a:p>
          <a:p>
            <a:pPr indent="-87629" lvl="0" marL="228600" rtl="0" algn="l">
              <a:lnSpc>
                <a:spcPct val="90000"/>
              </a:lnSpc>
              <a:spcBef>
                <a:spcPts val="1000"/>
              </a:spcBef>
              <a:spcAft>
                <a:spcPts val="0"/>
              </a:spcAft>
              <a:buClr>
                <a:schemeClr val="dk1"/>
              </a:buClr>
              <a:buSzPct val="100000"/>
              <a:buNone/>
            </a:pPr>
            <a:r>
              <a:t/>
            </a:r>
            <a:endParaRPr sz="2400"/>
          </a:p>
        </p:txBody>
      </p:sp>
      <p:pic>
        <p:nvPicPr>
          <p:cNvPr id="102" name="Google Shape;102;p3"/>
          <p:cNvPicPr preferRelativeResize="0"/>
          <p:nvPr/>
        </p:nvPicPr>
        <p:blipFill rotWithShape="1">
          <a:blip r:embed="rId5">
            <a:alphaModFix/>
          </a:blip>
          <a:srcRect b="0" l="0" r="0" t="0"/>
          <a:stretch/>
        </p:blipFill>
        <p:spPr>
          <a:xfrm>
            <a:off x="6629401" y="710421"/>
            <a:ext cx="4953000" cy="2601104"/>
          </a:xfrm>
          <a:prstGeom prst="rect">
            <a:avLst/>
          </a:prstGeom>
          <a:noFill/>
          <a:ln>
            <a:noFill/>
          </a:ln>
        </p:spPr>
      </p:pic>
      <p:pic>
        <p:nvPicPr>
          <p:cNvPr id="103" name="Google Shape;103;p3"/>
          <p:cNvPicPr preferRelativeResize="0"/>
          <p:nvPr/>
        </p:nvPicPr>
        <p:blipFill rotWithShape="1">
          <a:blip r:embed="rId6">
            <a:alphaModFix/>
          </a:blip>
          <a:srcRect b="0" l="0" r="0" t="0"/>
          <a:stretch/>
        </p:blipFill>
        <p:spPr>
          <a:xfrm>
            <a:off x="6620740" y="3429000"/>
            <a:ext cx="4999761" cy="2949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5040844a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9" name="Google Shape;109;g315040844a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10" name="Google Shape;110;g315040844a7_0_0"/>
          <p:cNvPicPr preferRelativeResize="0"/>
          <p:nvPr/>
        </p:nvPicPr>
        <p:blipFill>
          <a:blip r:embed="rId3">
            <a:alphaModFix/>
          </a:blip>
          <a:stretch>
            <a:fillRect/>
          </a:stretch>
        </p:blipFill>
        <p:spPr>
          <a:xfrm>
            <a:off x="3511913" y="306450"/>
            <a:ext cx="5168184" cy="6092725"/>
          </a:xfrm>
          <a:prstGeom prst="rect">
            <a:avLst/>
          </a:prstGeom>
          <a:noFill/>
          <a:ln>
            <a:noFill/>
          </a:ln>
        </p:spPr>
      </p:pic>
      <p:sp>
        <p:nvSpPr>
          <p:cNvPr id="111" name="Google Shape;111;g315040844a7_0_0"/>
          <p:cNvSpPr/>
          <p:nvPr/>
        </p:nvSpPr>
        <p:spPr>
          <a:xfrm>
            <a:off x="8680100" y="777500"/>
            <a:ext cx="2153100" cy="4188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Database Preparation</a:t>
            </a:r>
            <a:endParaRPr/>
          </a:p>
        </p:txBody>
      </p:sp>
      <p:sp>
        <p:nvSpPr>
          <p:cNvPr id="117" name="Google Shape;117;p4"/>
          <p:cNvSpPr txBox="1"/>
          <p:nvPr>
            <p:ph idx="1" type="body"/>
          </p:nvPr>
        </p:nvSpPr>
        <p:spPr>
          <a:xfrm>
            <a:off x="838200" y="1825625"/>
            <a:ext cx="67310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ID"/>
              <a:t>Database</a:t>
            </a:r>
            <a:endParaRPr/>
          </a:p>
          <a:p>
            <a:pPr indent="-228600" lvl="1" marL="685800" rtl="0" algn="l">
              <a:lnSpc>
                <a:spcPct val="90000"/>
              </a:lnSpc>
              <a:spcBef>
                <a:spcPts val="500"/>
              </a:spcBef>
              <a:spcAft>
                <a:spcPts val="0"/>
              </a:spcAft>
              <a:buClr>
                <a:schemeClr val="dk1"/>
              </a:buClr>
              <a:buSzPct val="100000"/>
              <a:buChar char="•"/>
            </a:pPr>
            <a:r>
              <a:rPr lang="en-ID"/>
              <a:t>sebuah sistem yang berfungsi mengumpulkan data, arsip, atau tabel yang disimpan dan terhubung ke media elektronik, seperti aplikasi atau situs web</a:t>
            </a:r>
            <a:endParaRPr/>
          </a:p>
          <a:p>
            <a:pPr indent="-228600" lvl="2" marL="1143000" rtl="0" algn="l">
              <a:lnSpc>
                <a:spcPct val="90000"/>
              </a:lnSpc>
              <a:spcBef>
                <a:spcPts val="500"/>
              </a:spcBef>
              <a:spcAft>
                <a:spcPts val="0"/>
              </a:spcAft>
              <a:buClr>
                <a:schemeClr val="dk1"/>
              </a:buClr>
              <a:buSzPct val="100000"/>
              <a:buChar char="•"/>
            </a:pPr>
            <a:r>
              <a:rPr lang="en-ID"/>
              <a:t>Contoh : dailyjournal</a:t>
            </a:r>
            <a:endParaRPr/>
          </a:p>
          <a:p>
            <a:pPr indent="-228600" lvl="0" marL="228600" rtl="0" algn="l">
              <a:lnSpc>
                <a:spcPct val="90000"/>
              </a:lnSpc>
              <a:spcBef>
                <a:spcPts val="1000"/>
              </a:spcBef>
              <a:spcAft>
                <a:spcPts val="0"/>
              </a:spcAft>
              <a:buClr>
                <a:schemeClr val="dk1"/>
              </a:buClr>
              <a:buSzPct val="100000"/>
              <a:buChar char="•"/>
            </a:pPr>
            <a:r>
              <a:rPr lang="en-ID"/>
              <a:t>Table</a:t>
            </a:r>
            <a:endParaRPr/>
          </a:p>
          <a:p>
            <a:pPr indent="-228600" lvl="1" marL="685800" rtl="0" algn="l">
              <a:lnSpc>
                <a:spcPct val="90000"/>
              </a:lnSpc>
              <a:spcBef>
                <a:spcPts val="500"/>
              </a:spcBef>
              <a:spcAft>
                <a:spcPts val="0"/>
              </a:spcAft>
              <a:buClr>
                <a:schemeClr val="dk1"/>
              </a:buClr>
              <a:buSzPct val="100000"/>
              <a:buChar char="•"/>
            </a:pPr>
            <a:r>
              <a:rPr lang="en-ID"/>
              <a:t>Tempat menyimpan data yang mewakili sesuatu obyek yang nyata dan dapat dibedakan dari sesuatu yang lain, memiliki identitas (id)</a:t>
            </a:r>
            <a:endParaRPr/>
          </a:p>
          <a:p>
            <a:pPr indent="-228600" lvl="2" marL="1143000" rtl="0" algn="l">
              <a:lnSpc>
                <a:spcPct val="90000"/>
              </a:lnSpc>
              <a:spcBef>
                <a:spcPts val="500"/>
              </a:spcBef>
              <a:spcAft>
                <a:spcPts val="0"/>
              </a:spcAft>
              <a:buClr>
                <a:schemeClr val="dk1"/>
              </a:buClr>
              <a:buSzPct val="100000"/>
              <a:buChar char="•"/>
            </a:pPr>
            <a:r>
              <a:rPr lang="en-ID"/>
              <a:t>Contoh : user, gallery, article</a:t>
            </a:r>
            <a:endParaRPr/>
          </a:p>
          <a:p>
            <a:pPr indent="-228600" lvl="0" marL="228600" rtl="0" algn="l">
              <a:lnSpc>
                <a:spcPct val="90000"/>
              </a:lnSpc>
              <a:spcBef>
                <a:spcPts val="1000"/>
              </a:spcBef>
              <a:spcAft>
                <a:spcPts val="0"/>
              </a:spcAft>
              <a:buClr>
                <a:schemeClr val="dk1"/>
              </a:buClr>
              <a:buSzPct val="100000"/>
              <a:buChar char="•"/>
            </a:pPr>
            <a:r>
              <a:rPr lang="en-ID"/>
              <a:t>Atribut</a:t>
            </a:r>
            <a:endParaRPr/>
          </a:p>
          <a:p>
            <a:pPr indent="-228600" lvl="1" marL="685800" rtl="0" algn="l">
              <a:lnSpc>
                <a:spcPct val="90000"/>
              </a:lnSpc>
              <a:spcBef>
                <a:spcPts val="500"/>
              </a:spcBef>
              <a:spcAft>
                <a:spcPts val="0"/>
              </a:spcAft>
              <a:buClr>
                <a:schemeClr val="dk1"/>
              </a:buClr>
              <a:buSzPct val="100000"/>
              <a:buChar char="•"/>
            </a:pPr>
            <a:r>
              <a:rPr lang="en-ID"/>
              <a:t>Karakteristik yang mendeskripsikan table</a:t>
            </a:r>
            <a:endParaRPr/>
          </a:p>
          <a:p>
            <a:pPr indent="-228600" lvl="2" marL="1143000" rtl="0" algn="l">
              <a:lnSpc>
                <a:spcPct val="90000"/>
              </a:lnSpc>
              <a:spcBef>
                <a:spcPts val="500"/>
              </a:spcBef>
              <a:spcAft>
                <a:spcPts val="0"/>
              </a:spcAft>
              <a:buClr>
                <a:schemeClr val="dk1"/>
              </a:buClr>
              <a:buSzPct val="100000"/>
              <a:buChar char="•"/>
            </a:pPr>
            <a:r>
              <a:rPr lang="en-ID"/>
              <a:t>Contoh : user (*username,password), gallery (*id, gambar, tanggal, username), article (*id, judul, isi, gambar, tanggal, username)</a:t>
            </a:r>
            <a:endParaRPr/>
          </a:p>
          <a:p>
            <a:pPr indent="-228600" lvl="0" marL="228600" rtl="0" algn="l">
              <a:lnSpc>
                <a:spcPct val="90000"/>
              </a:lnSpc>
              <a:spcBef>
                <a:spcPts val="1000"/>
              </a:spcBef>
              <a:spcAft>
                <a:spcPts val="0"/>
              </a:spcAft>
              <a:buClr>
                <a:schemeClr val="dk1"/>
              </a:buClr>
              <a:buSzPct val="100000"/>
              <a:buChar char="•"/>
            </a:pPr>
            <a:r>
              <a:rPr lang="en-ID"/>
              <a:t>Tipe Data</a:t>
            </a:r>
            <a:endParaRPr/>
          </a:p>
          <a:p>
            <a:pPr indent="-228600" lvl="1" marL="685800" rtl="0" algn="l">
              <a:lnSpc>
                <a:spcPct val="90000"/>
              </a:lnSpc>
              <a:spcBef>
                <a:spcPts val="500"/>
              </a:spcBef>
              <a:spcAft>
                <a:spcPts val="0"/>
              </a:spcAft>
              <a:buClr>
                <a:schemeClr val="dk1"/>
              </a:buClr>
              <a:buSzPct val="100000"/>
              <a:buChar char="•"/>
            </a:pPr>
            <a:r>
              <a:rPr lang="en-ID"/>
              <a:t>Format penyimpanan data</a:t>
            </a:r>
            <a:endParaRPr/>
          </a:p>
          <a:p>
            <a:pPr indent="-228600" lvl="2" marL="1143000" rtl="0" algn="l">
              <a:lnSpc>
                <a:spcPct val="90000"/>
              </a:lnSpc>
              <a:spcBef>
                <a:spcPts val="500"/>
              </a:spcBef>
              <a:spcAft>
                <a:spcPts val="0"/>
              </a:spcAft>
              <a:buClr>
                <a:schemeClr val="dk1"/>
              </a:buClr>
              <a:buSzPct val="100000"/>
              <a:buChar char="•"/>
            </a:pPr>
            <a:r>
              <a:rPr lang="en-ID"/>
              <a:t>Contoh : *id (int), judul (text), isi (text), gambar (text), tanggal (datetime), username (varchar)</a:t>
            </a:r>
            <a:endParaRPr/>
          </a:p>
        </p:txBody>
      </p:sp>
      <p:pic>
        <p:nvPicPr>
          <p:cNvPr id="118" name="Google Shape;118;p4"/>
          <p:cNvPicPr preferRelativeResize="0"/>
          <p:nvPr/>
        </p:nvPicPr>
        <p:blipFill rotWithShape="1">
          <a:blip r:embed="rId3">
            <a:alphaModFix/>
          </a:blip>
          <a:srcRect b="0" l="0" r="0" t="0"/>
          <a:stretch/>
        </p:blipFill>
        <p:spPr>
          <a:xfrm>
            <a:off x="7896225" y="2257425"/>
            <a:ext cx="4067175" cy="26384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Database Connection</a:t>
            </a:r>
            <a:endParaRPr/>
          </a:p>
        </p:txBody>
      </p:sp>
      <p:sp>
        <p:nvSpPr>
          <p:cNvPr id="124" name="Google Shape;124;p5"/>
          <p:cNvSpPr txBox="1"/>
          <p:nvPr>
            <p:ph idx="1" type="body"/>
          </p:nvPr>
        </p:nvSpPr>
        <p:spPr>
          <a:xfrm>
            <a:off x="838200" y="1660524"/>
            <a:ext cx="5257800" cy="48037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ID" sz="2400"/>
              <a:t>Cara menghubungkan PHP dan MySQL</a:t>
            </a:r>
            <a:endParaRPr/>
          </a:p>
          <a:p>
            <a:pPr indent="-228600" lvl="1" marL="685800" rtl="0" algn="l">
              <a:lnSpc>
                <a:spcPct val="90000"/>
              </a:lnSpc>
              <a:spcBef>
                <a:spcPts val="500"/>
              </a:spcBef>
              <a:spcAft>
                <a:spcPts val="0"/>
              </a:spcAft>
              <a:buClr>
                <a:schemeClr val="dk1"/>
              </a:buClr>
              <a:buSzPct val="100000"/>
              <a:buChar char="•"/>
            </a:pPr>
            <a:r>
              <a:rPr lang="en-ID" sz="2000"/>
              <a:t>MySQLi (object-oriented/Procedural)</a:t>
            </a:r>
            <a:endParaRPr/>
          </a:p>
          <a:p>
            <a:pPr indent="-228600" lvl="1" marL="685800" rtl="0" algn="l">
              <a:lnSpc>
                <a:spcPct val="90000"/>
              </a:lnSpc>
              <a:spcBef>
                <a:spcPts val="500"/>
              </a:spcBef>
              <a:spcAft>
                <a:spcPts val="0"/>
              </a:spcAft>
              <a:buClr>
                <a:schemeClr val="dk1"/>
              </a:buClr>
              <a:buSzPct val="100000"/>
              <a:buChar char="•"/>
            </a:pPr>
            <a:r>
              <a:rPr lang="en-ID" sz="2000"/>
              <a:t>PDO (PHP Data Objects)</a:t>
            </a:r>
            <a:endParaRPr/>
          </a:p>
          <a:p>
            <a:pPr indent="-130175" lvl="1" marL="685800" rtl="0" algn="l">
              <a:lnSpc>
                <a:spcPct val="90000"/>
              </a:lnSpc>
              <a:spcBef>
                <a:spcPts val="5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Char char="•"/>
            </a:pPr>
            <a:r>
              <a:rPr lang="en-ID" sz="2400"/>
              <a:t>PDO bisa digunakan pada 12 sistem database yang berbeda, sedangkan MySQLi hanya akan bekerja dengan database MySQL. Jadi, jika harus mengganti proyek untuk menggunakan database lain, PDO memudahkan prosesnya. Hanya perlu mengubah string koneksi dan beberapa pertanyaan. Dengan MySQLi, perlu menulis ulang seluruh kode termasuk kueri.</a:t>
            </a:r>
            <a:endParaRPr/>
          </a:p>
          <a:p>
            <a:pPr indent="-110490"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ID" sz="2400"/>
              <a:t>Keduanya berorientasi objek, namun MySQLi juga menawarkan API prosedural.</a:t>
            </a:r>
            <a:endParaRPr/>
          </a:p>
          <a:p>
            <a:pPr indent="-110490"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ID" sz="2400"/>
              <a:t>Keduanya mendukung Prepared Statement. Prepared Statement melindungi dari injeksi SQL, dan sangat penting untuk keamanan aplikasi web</a:t>
            </a:r>
            <a:endParaRPr/>
          </a:p>
        </p:txBody>
      </p:sp>
      <p:pic>
        <p:nvPicPr>
          <p:cNvPr id="125" name="Google Shape;125;p5"/>
          <p:cNvPicPr preferRelativeResize="0"/>
          <p:nvPr/>
        </p:nvPicPr>
        <p:blipFill rotWithShape="1">
          <a:blip r:embed="rId3">
            <a:alphaModFix/>
          </a:blip>
          <a:srcRect b="0" l="0" r="0" t="0"/>
          <a:stretch/>
        </p:blipFill>
        <p:spPr>
          <a:xfrm>
            <a:off x="6426201" y="1665288"/>
            <a:ext cx="5672434" cy="4568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Database Connection</a:t>
            </a:r>
            <a:endParaRPr/>
          </a:p>
        </p:txBody>
      </p:sp>
      <p:pic>
        <p:nvPicPr>
          <p:cNvPr id="131" name="Google Shape;131;p6"/>
          <p:cNvPicPr preferRelativeResize="0"/>
          <p:nvPr>
            <p:ph idx="1" type="body"/>
          </p:nvPr>
        </p:nvPicPr>
        <p:blipFill rotWithShape="1">
          <a:blip r:embed="rId3">
            <a:alphaModFix/>
          </a:blip>
          <a:srcRect b="0" l="0" r="0" t="0"/>
          <a:stretch/>
        </p:blipFill>
        <p:spPr>
          <a:xfrm>
            <a:off x="5555798" y="1828800"/>
            <a:ext cx="6477859" cy="3979861"/>
          </a:xfrm>
          <a:prstGeom prst="rect">
            <a:avLst/>
          </a:prstGeom>
          <a:noFill/>
          <a:ln>
            <a:noFill/>
          </a:ln>
        </p:spPr>
      </p:pic>
      <p:pic>
        <p:nvPicPr>
          <p:cNvPr id="132" name="Google Shape;132;p6"/>
          <p:cNvPicPr preferRelativeResize="0"/>
          <p:nvPr/>
        </p:nvPicPr>
        <p:blipFill rotWithShape="1">
          <a:blip r:embed="rId4">
            <a:alphaModFix/>
          </a:blip>
          <a:srcRect b="0" l="0" r="0" t="0"/>
          <a:stretch/>
        </p:blipFill>
        <p:spPr>
          <a:xfrm>
            <a:off x="158343" y="1828800"/>
            <a:ext cx="5076241" cy="39798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erdana"/>
              <a:buNone/>
            </a:pPr>
            <a:r>
              <a:rPr lang="en-ID"/>
              <a:t>Session</a:t>
            </a:r>
            <a:endParaRPr/>
          </a:p>
        </p:txBody>
      </p:sp>
      <p:sp>
        <p:nvSpPr>
          <p:cNvPr id="138" name="Google Shape;138;p7"/>
          <p:cNvSpPr txBox="1"/>
          <p:nvPr>
            <p:ph idx="1" type="body"/>
          </p:nvPr>
        </p:nvSpPr>
        <p:spPr>
          <a:xfrm>
            <a:off x="838200" y="1825625"/>
            <a:ext cx="59309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D" sz="1800"/>
              <a:t>Memungkinkan programmer menyimpan informasi user secara semi-permanen, artinya selama masa tertentu informasi akan tersimpan. Sehingga informasi tersebut bisa diakses dari halaman manapun dalam sebuah project.</a:t>
            </a:r>
            <a:endParaRPr/>
          </a:p>
          <a:p>
            <a:pPr indent="-228600" lvl="0" marL="228600" rtl="0" algn="l">
              <a:lnSpc>
                <a:spcPct val="90000"/>
              </a:lnSpc>
              <a:spcBef>
                <a:spcPts val="1000"/>
              </a:spcBef>
              <a:spcAft>
                <a:spcPts val="0"/>
              </a:spcAft>
              <a:buClr>
                <a:schemeClr val="dk1"/>
              </a:buClr>
              <a:buSzPts val="1800"/>
              <a:buChar char="•"/>
            </a:pPr>
            <a:r>
              <a:rPr lang="en-ID" sz="1800"/>
              <a:t>Penyimpanan isi variabel session berada di server, jadi tidak bisa diakses secara langsung oleh komputer client. </a:t>
            </a:r>
            <a:endParaRPr/>
          </a:p>
          <a:p>
            <a:pPr indent="-228600" lvl="0" marL="228600" rtl="0" algn="l">
              <a:lnSpc>
                <a:spcPct val="90000"/>
              </a:lnSpc>
              <a:spcBef>
                <a:spcPts val="1000"/>
              </a:spcBef>
              <a:spcAft>
                <a:spcPts val="0"/>
              </a:spcAft>
              <a:buClr>
                <a:schemeClr val="dk1"/>
              </a:buClr>
              <a:buSzPts val="1800"/>
              <a:buChar char="•"/>
            </a:pPr>
            <a:r>
              <a:rPr lang="en-ID" sz="1800"/>
              <a:t>Dalam aplikasi berbasis web, session banyak digunakan sebagai autentifikasi login.</a:t>
            </a:r>
            <a:endParaRPr/>
          </a:p>
          <a:p>
            <a:pPr indent="-228600" lvl="0" marL="228600" rtl="0" algn="l">
              <a:lnSpc>
                <a:spcPct val="90000"/>
              </a:lnSpc>
              <a:spcBef>
                <a:spcPts val="1000"/>
              </a:spcBef>
              <a:spcAft>
                <a:spcPts val="0"/>
              </a:spcAft>
              <a:buClr>
                <a:schemeClr val="dk1"/>
              </a:buClr>
              <a:buSzPts val="1800"/>
              <a:buChar char="•"/>
            </a:pPr>
            <a:r>
              <a:rPr lang="en-ID" sz="1800"/>
              <a:t>Sebuah session dimulai dengan memanggil fungsi session_start()</a:t>
            </a:r>
            <a:endParaRPr/>
          </a:p>
          <a:p>
            <a:pPr indent="-228600" lvl="0" marL="228600" rtl="0" algn="l">
              <a:lnSpc>
                <a:spcPct val="90000"/>
              </a:lnSpc>
              <a:spcBef>
                <a:spcPts val="1000"/>
              </a:spcBef>
              <a:spcAft>
                <a:spcPts val="0"/>
              </a:spcAft>
              <a:buClr>
                <a:schemeClr val="dk1"/>
              </a:buClr>
              <a:buSzPts val="1800"/>
              <a:buChar char="•"/>
            </a:pPr>
            <a:r>
              <a:rPr lang="en-ID" sz="1800"/>
              <a:t>Informasi tersimpan pada PHP global variable $_SESSION, misalnya $_SESSION[‘username’] = “admin”</a:t>
            </a:r>
            <a:endParaRPr/>
          </a:p>
          <a:p>
            <a:pPr indent="-228600" lvl="0" marL="228600" rtl="0" algn="l">
              <a:lnSpc>
                <a:spcPct val="90000"/>
              </a:lnSpc>
              <a:spcBef>
                <a:spcPts val="1000"/>
              </a:spcBef>
              <a:spcAft>
                <a:spcPts val="0"/>
              </a:spcAft>
              <a:buClr>
                <a:schemeClr val="dk1"/>
              </a:buClr>
              <a:buSzPts val="1800"/>
              <a:buChar char="•"/>
            </a:pPr>
            <a:r>
              <a:rPr lang="en-ID" sz="1800"/>
              <a:t>Untuk mengakhiri session serta menghapus seluruh isi variable nya menggunakan fungsi session_destroy()</a:t>
            </a:r>
            <a:endParaRPr/>
          </a:p>
          <a:p>
            <a:pPr indent="-114300" lvl="0" marL="228600" rtl="0" algn="l">
              <a:lnSpc>
                <a:spcPct val="90000"/>
              </a:lnSpc>
              <a:spcBef>
                <a:spcPts val="1000"/>
              </a:spcBef>
              <a:spcAft>
                <a:spcPts val="0"/>
              </a:spcAft>
              <a:buClr>
                <a:schemeClr val="dk1"/>
              </a:buClr>
              <a:buSzPts val="1800"/>
              <a:buNone/>
            </a:pPr>
            <a:r>
              <a:t/>
            </a:r>
            <a:endParaRPr sz="1800"/>
          </a:p>
        </p:txBody>
      </p:sp>
      <p:pic>
        <p:nvPicPr>
          <p:cNvPr descr="Image description" id="139" name="Google Shape;139;p7"/>
          <p:cNvPicPr preferRelativeResize="0"/>
          <p:nvPr/>
        </p:nvPicPr>
        <p:blipFill rotWithShape="1">
          <a:blip r:embed="rId3">
            <a:alphaModFix/>
          </a:blip>
          <a:srcRect b="0" l="0" r="0" t="0"/>
          <a:stretch/>
        </p:blipFill>
        <p:spPr>
          <a:xfrm>
            <a:off x="6959600" y="1825625"/>
            <a:ext cx="5029200" cy="385191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19a297237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Verdana"/>
              <a:buNone/>
            </a:pPr>
            <a:r>
              <a:rPr lang="en-ID"/>
              <a:t>Session</a:t>
            </a:r>
            <a:endParaRPr/>
          </a:p>
        </p:txBody>
      </p:sp>
      <p:sp>
        <p:nvSpPr>
          <p:cNvPr id="145" name="Google Shape;145;g319a297237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6" name="Google Shape;146;g319a2972373_0_0"/>
          <p:cNvPicPr preferRelativeResize="0"/>
          <p:nvPr/>
        </p:nvPicPr>
        <p:blipFill>
          <a:blip r:embed="rId3">
            <a:alphaModFix/>
          </a:blip>
          <a:stretch>
            <a:fillRect/>
          </a:stretch>
        </p:blipFill>
        <p:spPr>
          <a:xfrm>
            <a:off x="1764337" y="1564662"/>
            <a:ext cx="8663325" cy="4873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2023-06-23T02:43:40Z</dcterms:created>
  <dc:creator>Adhitya Nugraha</dc:creator>
</cp:coreProperties>
</file>