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b3b8f9d1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b3b8f9d1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b3b8f9d1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b3b8f9d1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b3b8f9d1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b3b8f9d1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b3b8f9d1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b3b8f9d1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b3b8f9d12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b3b8f9d1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b3b8f9d12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b3b8f9d1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b3b8f9d1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b3b8f9d1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>
            <p:ph type="ctrTitle"/>
          </p:nvPr>
        </p:nvSpPr>
        <p:spPr>
          <a:xfrm>
            <a:off x="1941910" y="1885950"/>
            <a:ext cx="6686400" cy="16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Century Gothic"/>
              <a:buNone/>
              <a:defRPr sz="4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" type="subTitle"/>
          </p:nvPr>
        </p:nvSpPr>
        <p:spPr>
          <a:xfrm>
            <a:off x="1941910" y="3583034"/>
            <a:ext cx="66864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2"/>
          <p:cNvSpPr/>
          <p:nvPr/>
        </p:nvSpPr>
        <p:spPr>
          <a:xfrm>
            <a:off x="0" y="3242858"/>
            <a:ext cx="1308489" cy="583942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 txBox="1"/>
          <p:nvPr>
            <p:ph idx="12" type="sldNum"/>
          </p:nvPr>
        </p:nvSpPr>
        <p:spPr>
          <a:xfrm>
            <a:off x="398859" y="339715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type="title"/>
          </p:nvPr>
        </p:nvSpPr>
        <p:spPr>
          <a:xfrm>
            <a:off x="1941909" y="457200"/>
            <a:ext cx="6686400" cy="23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" type="body"/>
          </p:nvPr>
        </p:nvSpPr>
        <p:spPr>
          <a:xfrm>
            <a:off x="1941909" y="3265535"/>
            <a:ext cx="6686400" cy="11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1"/>
          <p:cNvSpPr/>
          <p:nvPr/>
        </p:nvSpPr>
        <p:spPr>
          <a:xfrm flipH="1" rot="10800000">
            <a:off x="-3142" y="238362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398859" y="2433104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type="title"/>
          </p:nvPr>
        </p:nvSpPr>
        <p:spPr>
          <a:xfrm>
            <a:off x="2137462" y="457200"/>
            <a:ext cx="62955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2456259" y="2628900"/>
            <a:ext cx="5652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2" type="body"/>
          </p:nvPr>
        </p:nvSpPr>
        <p:spPr>
          <a:xfrm>
            <a:off x="1941909" y="3265535"/>
            <a:ext cx="6686400" cy="11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12"/>
          <p:cNvSpPr/>
          <p:nvPr/>
        </p:nvSpPr>
        <p:spPr>
          <a:xfrm flipH="1" rot="10800000">
            <a:off x="-3142" y="238362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398859" y="2433104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1850739" y="48600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20" name="Google Shape;120;p12"/>
          <p:cNvSpPr txBox="1"/>
          <p:nvPr/>
        </p:nvSpPr>
        <p:spPr>
          <a:xfrm>
            <a:off x="8336139" y="217898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1941910" y="1828800"/>
            <a:ext cx="66867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1941910" y="3886200"/>
            <a:ext cx="66867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13"/>
          <p:cNvSpPr/>
          <p:nvPr/>
        </p:nvSpPr>
        <p:spPr>
          <a:xfrm flipH="1" rot="10800000">
            <a:off x="-3142" y="3683791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карточки имени">
  <p:cSld name="Цитата карточки имени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title"/>
          </p:nvPr>
        </p:nvSpPr>
        <p:spPr>
          <a:xfrm>
            <a:off x="2137462" y="457200"/>
            <a:ext cx="62955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1941909" y="3257550"/>
            <a:ext cx="66867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Font typeface="Century Gothic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2" type="body"/>
          </p:nvPr>
        </p:nvSpPr>
        <p:spPr>
          <a:xfrm>
            <a:off x="1941910" y="3886200"/>
            <a:ext cx="66867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14"/>
          <p:cNvSpPr/>
          <p:nvPr/>
        </p:nvSpPr>
        <p:spPr>
          <a:xfrm flipH="1" rot="10800000">
            <a:off x="-3142" y="3683791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1850739" y="48600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37" name="Google Shape;137;p14"/>
          <p:cNvSpPr txBox="1"/>
          <p:nvPr/>
        </p:nvSpPr>
        <p:spPr>
          <a:xfrm>
            <a:off x="8336139" y="217898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стина или ложь">
  <p:cSld name="Истина или ложь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1941909" y="470555"/>
            <a:ext cx="66864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1941909" y="3257550"/>
            <a:ext cx="66867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Font typeface="Century Gothic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2" type="body"/>
          </p:nvPr>
        </p:nvSpPr>
        <p:spPr>
          <a:xfrm>
            <a:off x="1941910" y="3886200"/>
            <a:ext cx="66867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15"/>
          <p:cNvSpPr/>
          <p:nvPr/>
        </p:nvSpPr>
        <p:spPr>
          <a:xfrm flipH="1" rot="10800000">
            <a:off x="-3142" y="3683791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 rot="5400000">
            <a:off x="3827709" y="-285750"/>
            <a:ext cx="2914800" cy="6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16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 rot="5400000">
            <a:off x="5817460" y="1624204"/>
            <a:ext cx="3963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 rot="5400000">
            <a:off x="2389359" y="23254"/>
            <a:ext cx="3963000" cy="48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17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1941909" y="1600200"/>
            <a:ext cx="66867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3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type="title"/>
          </p:nvPr>
        </p:nvSpPr>
        <p:spPr>
          <a:xfrm>
            <a:off x="1941909" y="1544063"/>
            <a:ext cx="66864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1941909" y="2647597"/>
            <a:ext cx="66864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4"/>
          <p:cNvSpPr/>
          <p:nvPr/>
        </p:nvSpPr>
        <p:spPr>
          <a:xfrm flipH="1" rot="10800000">
            <a:off x="-3142" y="238362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 txBox="1"/>
          <p:nvPr>
            <p:ph idx="12" type="sldNum"/>
          </p:nvPr>
        </p:nvSpPr>
        <p:spPr>
          <a:xfrm>
            <a:off x="398859" y="2433104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1941909" y="1600200"/>
            <a:ext cx="32355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5393060" y="1594667"/>
            <a:ext cx="32355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5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2204530" y="1479527"/>
            <a:ext cx="29946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None/>
              <a:defRPr b="0" sz="18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70" name="Google Shape;70;p6"/>
          <p:cNvSpPr txBox="1"/>
          <p:nvPr>
            <p:ph idx="2" type="body"/>
          </p:nvPr>
        </p:nvSpPr>
        <p:spPr>
          <a:xfrm>
            <a:off x="1941909" y="1911725"/>
            <a:ext cx="3257100" cy="25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3" type="body"/>
          </p:nvPr>
        </p:nvSpPr>
        <p:spPr>
          <a:xfrm>
            <a:off x="5629972" y="1477106"/>
            <a:ext cx="29994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None/>
              <a:defRPr b="0" sz="18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72" name="Google Shape;72;p6"/>
          <p:cNvSpPr txBox="1"/>
          <p:nvPr>
            <p:ph idx="4" type="body"/>
          </p:nvPr>
        </p:nvSpPr>
        <p:spPr>
          <a:xfrm>
            <a:off x="5375218" y="1909304"/>
            <a:ext cx="3254100" cy="25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6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7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8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1941909" y="334566"/>
            <a:ext cx="26289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entury Gothic"/>
              <a:buNone/>
              <a:defRPr b="0"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4742259" y="334566"/>
            <a:ext cx="3886200" cy="4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2" type="body"/>
          </p:nvPr>
        </p:nvSpPr>
        <p:spPr>
          <a:xfrm>
            <a:off x="1941909" y="1198960"/>
            <a:ext cx="2628900" cy="3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92" name="Google Shape;92;p9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9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1941910" y="3600450"/>
            <a:ext cx="66867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>
            <p:ph idx="2" type="pic"/>
          </p:nvPr>
        </p:nvSpPr>
        <p:spPr>
          <a:xfrm>
            <a:off x="1941909" y="476224"/>
            <a:ext cx="6686700" cy="28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1941910" y="4025503"/>
            <a:ext cx="66867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0"/>
          <p:cNvSpPr/>
          <p:nvPr/>
        </p:nvSpPr>
        <p:spPr>
          <a:xfrm flipH="1" rot="10800000">
            <a:off x="-3142" y="3683791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2" y="171449"/>
            <a:ext cx="2138625" cy="4978942"/>
            <a:chOff x="2487613" y="285750"/>
            <a:chExt cx="2428875" cy="5654676"/>
          </a:xfrm>
        </p:grpSpPr>
        <p:sp>
          <p:nvSpPr>
            <p:cNvPr id="7" name="Google Shape;7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573338" y="2817813"/>
              <a:ext cx="700088" cy="2835274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48013" y="1282700"/>
              <a:ext cx="1768475" cy="3448051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20452" y="-589"/>
            <a:ext cx="1767516" cy="5140556"/>
            <a:chOff x="6627813" y="194833"/>
            <a:chExt cx="1952625" cy="5678918"/>
          </a:xfrm>
        </p:grpSpPr>
        <p:sp>
          <p:nvSpPr>
            <p:cNvPr id="20" name="Google Shape;20;p1"/>
            <p:cNvSpPr/>
            <p:nvPr/>
          </p:nvSpPr>
          <p:spPr>
            <a:xfrm>
              <a:off x="6627813" y="194833"/>
              <a:ext cx="409575" cy="3646489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037388" y="3811588"/>
              <a:ext cx="457200" cy="1852614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0" y="0"/>
            <a:ext cx="137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  <a:defRPr b="0" i="0" sz="27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"/>
          <p:cNvSpPr txBox="1"/>
          <p:nvPr>
            <p:ph idx="1" type="body"/>
          </p:nvPr>
        </p:nvSpPr>
        <p:spPr>
          <a:xfrm>
            <a:off x="1941909" y="1600200"/>
            <a:ext cx="66867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🠶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ctrTitle"/>
          </p:nvPr>
        </p:nvSpPr>
        <p:spPr>
          <a:xfrm>
            <a:off x="1931785" y="1339200"/>
            <a:ext cx="6686400" cy="1697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700">
                <a:solidFill>
                  <a:schemeClr val="dk1"/>
                </a:solidFill>
              </a:rPr>
              <a:t>Методы предотвращения угроз надежности</a:t>
            </a:r>
            <a:endParaRPr sz="5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Обеспечение надежности при создании ПС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941909" y="160020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 современных автоматизированных технологиях создания сложных ПС с позиции обеспечения их необходимой и заданной надежности можно выделить методы и средства позволяющие: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— создавать программные модули и функциональные компоненты высокого, гарантированного качества;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— предотвращать дефекты проектирования за счет эффективных технологий и средств автоматизации обеспечения всего жизненного цикла комплексов программ и баз данных;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1952034" y="88132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— обнаруживать и устранять различные дефекты и ошибки проектирования, разработки и сопровождения программ путем систематического тестирования на всех этапах жизненного цикла ПС;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— удостоверять достигнутые качество и надежность функционирования ПС в процессе их испытаний и сертификации перед передачей в регулярную эксплуатацию;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— оперативно выявлять последствия дефектов программ и данных и восстанавливать нормальное, надежное функционирование комплексов программ.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Внешние угрозы надежности ПС</a:t>
            </a:r>
            <a:endParaRPr sz="4000"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1943209" y="122557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Внешние дестабилизирующие факторы имеют различную природу. Современные достижения микроэлектроники значительно снизили влияние сбоев и отказов вычислительных средств на надежность функционирования программных средств. Однако ошибки персонала, искажения данных в каналах телекоммуникации, а также случайные (при отказах части аппаратуры) и необходимые изменения конфигурации вычислительных средств остаются существенными внешними угрозами надежности ПС. Негативное влияние этих факторов может быть значительно снижено соответствующими методами и средствами защиты и восстановления программ и данных.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1931784" y="105345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Степень влияния всех внутренних дестабилизирующих факторов и некоторых внешних угроз на надежность ПС в наибольшей степени определяется качеством технологий проектирования, разработки, сопровождения и документирования ПС и их основных компонент. При ограниченных ресурсах на разработку ПС для достижения заданных требований по надежности необходимо управление обеспечением качества в течение всего цикла создания программ и данных.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Тестирование этапов разработки</a:t>
            </a:r>
            <a:endParaRPr sz="4000"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1943209" y="131670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Для обнаружения и устранения ошибок проектирования все этапы разработки и сопровожденияпрограммных средств должны быть поддержаны методами и средствами систематического тестирования. Тестирование – это основной метод измерения качества, определения корректности и реальной надежности функционирования программ на каждом этапе разработки. Результаты тестирования должны сравниваться с требованиями технического задания или спецификацией.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М</a:t>
            </a:r>
            <a:r>
              <a:rPr lang="ru">
                <a:solidFill>
                  <a:schemeClr val="dk1"/>
                </a:solidFill>
              </a:rPr>
              <a:t>етоды предотвращения угроз надежности</a:t>
            </a:r>
            <a:endParaRPr sz="5300"/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1943209" y="174195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Обеспечение качества ПС предполагает формализацию и сертификацию технологии их разработки, а также выделение в специальный процесс поэтапное измерение и анализ текущего качества создаваемых и применяемых компонент.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Итак, основные методы предотвращения угроз надежности: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предотвращение ошибок проектирования в CАSE-технологиях;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систематическое тестирование;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обязательная сертификация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1941909" y="134707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Комплексное применение этих методов позволяет значительно ослаблять влияние угроз. Таким образом, уровень достигнутой надежности зависит от ресурсов, выделяемых на его достижение и от качества технологий, используемых на всех этапах жизненного цикла программного средства.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Легкий дым">
  <a:themeElements>
    <a:clrScheme name="Легкий дым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