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Century Gothic"/>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enturyGothic-bold.fntdata"/><Relationship Id="rId20" Type="http://schemas.openxmlformats.org/officeDocument/2006/relationships/slide" Target="slides/slide15.xml"/><Relationship Id="rId42" Type="http://schemas.openxmlformats.org/officeDocument/2006/relationships/font" Target="fonts/CenturyGothic-boldItalic.fntdata"/><Relationship Id="rId41" Type="http://schemas.openxmlformats.org/officeDocument/2006/relationships/font" Target="fonts/CenturyGothic-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CenturyGothic-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c19ffdc4e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c19ffdc4e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c19ffdc4e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c19ffdc4e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c19ffdc4e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c19ffdc4e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c19ffdc4e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c19ffdc4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c19ffdc4e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c19ffdc4e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c19ffdc4e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c19ffdc4e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c19ffdc4e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c19ffdc4e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c19ffdc4e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c19ffdc4e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c19ffdc4e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c19ffdc4e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c19ffdc4e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c19ffdc4e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c19ffdc4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c19ffdc4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c19ffdc4e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ac19ffdc4e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c19ffdc4e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c19ffdc4e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c19ffdc4e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c19ffdc4e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ac19ffdc4e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ac19ffdc4e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c19ffdc4e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c19ffdc4e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c19ffdc4e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c19ffdc4e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c19ffdc4e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c19ffdc4e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c19ffdc4e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c19ffdc4e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c19ffdc4e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c19ffdc4e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ac19ffdc4e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ac19ffdc4e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c19ffdc4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c19ffdc4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c19ffdc4e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ac19ffdc4e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ac19ffdc4e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ac19ffdc4e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ac19ffdc4e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ac19ffdc4e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c19ffdc4e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ac19ffdc4e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c19ffdc4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c19ffdc4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c19ffdc4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c19ffdc4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c19ffdc4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c19ffdc4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c19ffdc4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c19ffdc4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c19ffdc4e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c19ffdc4e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c19ffdc4e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c19ffdc4e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1941910" y="1885950"/>
            <a:ext cx="6686400" cy="16971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4100"/>
              <a:buFont typeface="Century Gothic"/>
              <a:buNone/>
              <a:defRPr sz="4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2"/>
          <p:cNvSpPr txBox="1"/>
          <p:nvPr>
            <p:ph idx="1" type="subTitle"/>
          </p:nvPr>
        </p:nvSpPr>
        <p:spPr>
          <a:xfrm>
            <a:off x="1941910" y="3583034"/>
            <a:ext cx="6686400" cy="844800"/>
          </a:xfrm>
          <a:prstGeom prst="rect">
            <a:avLst/>
          </a:prstGeom>
          <a:noFill/>
          <a:ln>
            <a:noFill/>
          </a:ln>
        </p:spPr>
        <p:txBody>
          <a:bodyPr anchorCtr="0" anchor="t" bIns="34275" lIns="68575" spcFirstLastPara="1" rIns="68575" wrap="square" tIns="34275">
            <a:noAutofit/>
          </a:bodyPr>
          <a:lstStyle>
            <a:lvl1pPr lvl="0" algn="l">
              <a:spcBef>
                <a:spcPts val="800"/>
              </a:spcBef>
              <a:spcAft>
                <a:spcPts val="0"/>
              </a:spcAft>
              <a:buSzPts val="1400"/>
              <a:buNone/>
              <a:defRPr>
                <a:solidFill>
                  <a:srgbClr val="595959"/>
                </a:solidFill>
              </a:defRPr>
            </a:lvl1pPr>
            <a:lvl2pPr lvl="1" algn="ctr">
              <a:spcBef>
                <a:spcPts val="800"/>
              </a:spcBef>
              <a:spcAft>
                <a:spcPts val="0"/>
              </a:spcAft>
              <a:buSzPts val="1200"/>
              <a:buNone/>
              <a:defRPr>
                <a:solidFill>
                  <a:srgbClr val="888888"/>
                </a:solidFill>
              </a:defRPr>
            </a:lvl2pPr>
            <a:lvl3pPr lvl="2" algn="ctr">
              <a:spcBef>
                <a:spcPts val="800"/>
              </a:spcBef>
              <a:spcAft>
                <a:spcPts val="0"/>
              </a:spcAft>
              <a:buSzPts val="1100"/>
              <a:buNone/>
              <a:defRPr>
                <a:solidFill>
                  <a:srgbClr val="888888"/>
                </a:solidFill>
              </a:defRPr>
            </a:lvl3pPr>
            <a:lvl4pPr lvl="3" algn="ctr">
              <a:spcBef>
                <a:spcPts val="800"/>
              </a:spcBef>
              <a:spcAft>
                <a:spcPts val="0"/>
              </a:spcAft>
              <a:buSzPts val="900"/>
              <a:buNone/>
              <a:defRPr>
                <a:solidFill>
                  <a:srgbClr val="888888"/>
                </a:solidFill>
              </a:defRPr>
            </a:lvl4pPr>
            <a:lvl5pPr lvl="4" algn="ctr">
              <a:spcBef>
                <a:spcPts val="800"/>
              </a:spcBef>
              <a:spcAft>
                <a:spcPts val="0"/>
              </a:spcAft>
              <a:buSzPts val="900"/>
              <a:buNone/>
              <a:defRPr>
                <a:solidFill>
                  <a:srgbClr val="888888"/>
                </a:solidFill>
              </a:defRPr>
            </a:lvl5pPr>
            <a:lvl6pPr lvl="5" algn="ctr">
              <a:spcBef>
                <a:spcPts val="800"/>
              </a:spcBef>
              <a:spcAft>
                <a:spcPts val="0"/>
              </a:spcAft>
              <a:buSzPts val="900"/>
              <a:buNone/>
              <a:defRPr>
                <a:solidFill>
                  <a:srgbClr val="888888"/>
                </a:solidFill>
              </a:defRPr>
            </a:lvl6pPr>
            <a:lvl7pPr lvl="6" algn="ctr">
              <a:spcBef>
                <a:spcPts val="800"/>
              </a:spcBef>
              <a:spcAft>
                <a:spcPts val="0"/>
              </a:spcAft>
              <a:buSzPts val="900"/>
              <a:buNone/>
              <a:defRPr>
                <a:solidFill>
                  <a:srgbClr val="888888"/>
                </a:solidFill>
              </a:defRPr>
            </a:lvl7pPr>
            <a:lvl8pPr lvl="7" algn="ctr">
              <a:spcBef>
                <a:spcPts val="800"/>
              </a:spcBef>
              <a:spcAft>
                <a:spcPts val="0"/>
              </a:spcAft>
              <a:buSzPts val="900"/>
              <a:buNone/>
              <a:defRPr>
                <a:solidFill>
                  <a:srgbClr val="888888"/>
                </a:solidFill>
              </a:defRPr>
            </a:lvl8pPr>
            <a:lvl9pPr lvl="8" algn="ctr">
              <a:spcBef>
                <a:spcPts val="800"/>
              </a:spcBef>
              <a:spcAft>
                <a:spcPts val="0"/>
              </a:spcAft>
              <a:buSzPts val="900"/>
              <a:buNone/>
              <a:defRPr>
                <a:solidFill>
                  <a:srgbClr val="888888"/>
                </a:solidFill>
              </a:defRPr>
            </a:lvl9pPr>
          </a:lstStyle>
          <a:p/>
        </p:txBody>
      </p:sp>
      <p:sp>
        <p:nvSpPr>
          <p:cNvPr id="41" name="Google Shape;41;p2"/>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2" name="Google Shape;42;p2"/>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2"/>
          <p:cNvSpPr/>
          <p:nvPr/>
        </p:nvSpPr>
        <p:spPr>
          <a:xfrm>
            <a:off x="0" y="3242858"/>
            <a:ext cx="1308489" cy="583942"/>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398859" y="339715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подпись">
  <p:cSld name="Заголовок и подпись">
    <p:spTree>
      <p:nvGrpSpPr>
        <p:cNvPr id="104" name="Shape 104"/>
        <p:cNvGrpSpPr/>
        <p:nvPr/>
      </p:nvGrpSpPr>
      <p:grpSpPr>
        <a:xfrm>
          <a:off x="0" y="0"/>
          <a:ext cx="0" cy="0"/>
          <a:chOff x="0" y="0"/>
          <a:chExt cx="0" cy="0"/>
        </a:xfrm>
      </p:grpSpPr>
      <p:sp>
        <p:nvSpPr>
          <p:cNvPr id="105" name="Google Shape;105;p11"/>
          <p:cNvSpPr txBox="1"/>
          <p:nvPr>
            <p:ph type="title"/>
          </p:nvPr>
        </p:nvSpPr>
        <p:spPr>
          <a:xfrm>
            <a:off x="1941909" y="457200"/>
            <a:ext cx="6686400" cy="2337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11"/>
          <p:cNvSpPr txBox="1"/>
          <p:nvPr>
            <p:ph idx="1" type="body"/>
          </p:nvPr>
        </p:nvSpPr>
        <p:spPr>
          <a:xfrm>
            <a:off x="1941909" y="3265535"/>
            <a:ext cx="6686400" cy="11670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400"/>
              <a:buNone/>
              <a:defRPr sz="14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107" name="Google Shape;107;p11"/>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11"/>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11"/>
          <p:cNvSpPr/>
          <p:nvPr/>
        </p:nvSpPr>
        <p:spPr>
          <a:xfrm flipH="1" rot="10800000">
            <a:off x="-3142" y="238362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0" name="Google Shape;110;p11"/>
          <p:cNvSpPr txBox="1"/>
          <p:nvPr>
            <p:ph idx="12" type="sldNum"/>
          </p:nvPr>
        </p:nvSpPr>
        <p:spPr>
          <a:xfrm>
            <a:off x="398859" y="2433104"/>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итата с подписью">
  <p:cSld name="Цитата с подписью">
    <p:spTree>
      <p:nvGrpSpPr>
        <p:cNvPr id="111" name="Shape 111"/>
        <p:cNvGrpSpPr/>
        <p:nvPr/>
      </p:nvGrpSpPr>
      <p:grpSpPr>
        <a:xfrm>
          <a:off x="0" y="0"/>
          <a:ext cx="0" cy="0"/>
          <a:chOff x="0" y="0"/>
          <a:chExt cx="0" cy="0"/>
        </a:xfrm>
      </p:grpSpPr>
      <p:sp>
        <p:nvSpPr>
          <p:cNvPr id="112" name="Google Shape;112;p12"/>
          <p:cNvSpPr txBox="1"/>
          <p:nvPr>
            <p:ph type="title"/>
          </p:nvPr>
        </p:nvSpPr>
        <p:spPr>
          <a:xfrm>
            <a:off x="2137462" y="457200"/>
            <a:ext cx="6295500" cy="2171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12"/>
          <p:cNvSpPr txBox="1"/>
          <p:nvPr>
            <p:ph idx="1" type="body"/>
          </p:nvPr>
        </p:nvSpPr>
        <p:spPr>
          <a:xfrm>
            <a:off x="2456259" y="2628900"/>
            <a:ext cx="5652300" cy="2859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200"/>
              <a:buFont typeface="Century Gothic"/>
              <a:buNone/>
              <a:defRPr sz="1200">
                <a:solidFill>
                  <a:srgbClr val="7F7F7F"/>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14" name="Google Shape;114;p12"/>
          <p:cNvSpPr txBox="1"/>
          <p:nvPr>
            <p:ph idx="2" type="body"/>
          </p:nvPr>
        </p:nvSpPr>
        <p:spPr>
          <a:xfrm>
            <a:off x="1941909" y="3265535"/>
            <a:ext cx="6686400" cy="11670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400"/>
              <a:buNone/>
              <a:defRPr sz="14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115" name="Google Shape;115;p12"/>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12"/>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12"/>
          <p:cNvSpPr/>
          <p:nvPr/>
        </p:nvSpPr>
        <p:spPr>
          <a:xfrm flipH="1" rot="10800000">
            <a:off x="-3142" y="238362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8" name="Google Shape;118;p12"/>
          <p:cNvSpPr txBox="1"/>
          <p:nvPr>
            <p:ph idx="12" type="sldNum"/>
          </p:nvPr>
        </p:nvSpPr>
        <p:spPr>
          <a:xfrm>
            <a:off x="398859" y="2433104"/>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
        <p:nvSpPr>
          <p:cNvPr id="119" name="Google Shape;119;p12"/>
          <p:cNvSpPr txBox="1"/>
          <p:nvPr/>
        </p:nvSpPr>
        <p:spPr>
          <a:xfrm>
            <a:off x="1850739" y="486004"/>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ru" sz="6000" u="none" cap="none" strike="noStrike">
                <a:solidFill>
                  <a:schemeClr val="accent1"/>
                </a:solidFill>
                <a:latin typeface="Arial"/>
                <a:ea typeface="Arial"/>
                <a:cs typeface="Arial"/>
                <a:sym typeface="Arial"/>
              </a:rPr>
              <a:t>“</a:t>
            </a:r>
            <a:endParaRPr sz="1100"/>
          </a:p>
        </p:txBody>
      </p:sp>
      <p:sp>
        <p:nvSpPr>
          <p:cNvPr id="120" name="Google Shape;120;p12"/>
          <p:cNvSpPr txBox="1"/>
          <p:nvPr/>
        </p:nvSpPr>
        <p:spPr>
          <a:xfrm>
            <a:off x="8336139" y="2178980"/>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ru" sz="6000" u="none" cap="none" strike="noStrike">
                <a:solidFill>
                  <a:schemeClr val="accent1"/>
                </a:solidFill>
                <a:latin typeface="Arial"/>
                <a:ea typeface="Arial"/>
                <a:cs typeface="Arial"/>
                <a:sym typeface="Arial"/>
              </a:rPr>
              <a:t>”</a:t>
            </a:r>
            <a:endParaRPr sz="11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Карточка имени">
  <p:cSld name="Карточка имени">
    <p:spTree>
      <p:nvGrpSpPr>
        <p:cNvPr id="121" name="Shape 121"/>
        <p:cNvGrpSpPr/>
        <p:nvPr/>
      </p:nvGrpSpPr>
      <p:grpSpPr>
        <a:xfrm>
          <a:off x="0" y="0"/>
          <a:ext cx="0" cy="0"/>
          <a:chOff x="0" y="0"/>
          <a:chExt cx="0" cy="0"/>
        </a:xfrm>
      </p:grpSpPr>
      <p:sp>
        <p:nvSpPr>
          <p:cNvPr id="122" name="Google Shape;122;p13"/>
          <p:cNvSpPr txBox="1"/>
          <p:nvPr>
            <p:ph type="title"/>
          </p:nvPr>
        </p:nvSpPr>
        <p:spPr>
          <a:xfrm>
            <a:off x="1941910" y="1828800"/>
            <a:ext cx="6686700" cy="2043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3600"/>
              <a:buFont typeface="Century Gothic"/>
              <a:buNone/>
              <a:defRPr b="0"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13"/>
          <p:cNvSpPr txBox="1"/>
          <p:nvPr>
            <p:ph idx="1" type="body"/>
          </p:nvPr>
        </p:nvSpPr>
        <p:spPr>
          <a:xfrm>
            <a:off x="1941910" y="3886200"/>
            <a:ext cx="6686700" cy="5472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24" name="Google Shape;124;p13"/>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3"/>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13"/>
          <p:cNvSpPr/>
          <p:nvPr/>
        </p:nvSpPr>
        <p:spPr>
          <a:xfrm flipH="1" rot="10800000">
            <a:off x="-3142" y="3683791"/>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7" name="Google Shape;127;p13"/>
          <p:cNvSpPr txBox="1"/>
          <p:nvPr>
            <p:ph idx="12" type="sldNum"/>
          </p:nvPr>
        </p:nvSpPr>
        <p:spPr>
          <a:xfrm>
            <a:off x="398859" y="373731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итата карточки имени">
  <p:cSld name="Цитата карточки имени">
    <p:spTree>
      <p:nvGrpSpPr>
        <p:cNvPr id="128" name="Shape 128"/>
        <p:cNvGrpSpPr/>
        <p:nvPr/>
      </p:nvGrpSpPr>
      <p:grpSpPr>
        <a:xfrm>
          <a:off x="0" y="0"/>
          <a:ext cx="0" cy="0"/>
          <a:chOff x="0" y="0"/>
          <a:chExt cx="0" cy="0"/>
        </a:xfrm>
      </p:grpSpPr>
      <p:sp>
        <p:nvSpPr>
          <p:cNvPr id="129" name="Google Shape;129;p14"/>
          <p:cNvSpPr txBox="1"/>
          <p:nvPr>
            <p:ph type="title"/>
          </p:nvPr>
        </p:nvSpPr>
        <p:spPr>
          <a:xfrm>
            <a:off x="2137462" y="457200"/>
            <a:ext cx="6295500" cy="2171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14"/>
          <p:cNvSpPr txBox="1"/>
          <p:nvPr>
            <p:ph idx="1" type="body"/>
          </p:nvPr>
        </p:nvSpPr>
        <p:spPr>
          <a:xfrm>
            <a:off x="1941909" y="3257550"/>
            <a:ext cx="6686700" cy="6285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Font typeface="Century Gothic"/>
              <a:buNone/>
              <a:defRPr sz="1800">
                <a:solidFill>
                  <a:schemeClr val="accent1"/>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31" name="Google Shape;131;p14"/>
          <p:cNvSpPr txBox="1"/>
          <p:nvPr>
            <p:ph idx="2" type="body"/>
          </p:nvPr>
        </p:nvSpPr>
        <p:spPr>
          <a:xfrm>
            <a:off x="1941910" y="3886200"/>
            <a:ext cx="6686700" cy="5472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32" name="Google Shape;132;p14"/>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14"/>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14"/>
          <p:cNvSpPr/>
          <p:nvPr/>
        </p:nvSpPr>
        <p:spPr>
          <a:xfrm flipH="1" rot="10800000">
            <a:off x="-3142" y="3683791"/>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5" name="Google Shape;135;p14"/>
          <p:cNvSpPr txBox="1"/>
          <p:nvPr>
            <p:ph idx="12" type="sldNum"/>
          </p:nvPr>
        </p:nvSpPr>
        <p:spPr>
          <a:xfrm>
            <a:off x="398859" y="373731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
        <p:nvSpPr>
          <p:cNvPr id="136" name="Google Shape;136;p14"/>
          <p:cNvSpPr txBox="1"/>
          <p:nvPr/>
        </p:nvSpPr>
        <p:spPr>
          <a:xfrm>
            <a:off x="1850739" y="486004"/>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ru" sz="6000" u="none" cap="none" strike="noStrike">
                <a:solidFill>
                  <a:schemeClr val="accent1"/>
                </a:solidFill>
                <a:latin typeface="Arial"/>
                <a:ea typeface="Arial"/>
                <a:cs typeface="Arial"/>
                <a:sym typeface="Arial"/>
              </a:rPr>
              <a:t>“</a:t>
            </a:r>
            <a:endParaRPr sz="1100"/>
          </a:p>
        </p:txBody>
      </p:sp>
      <p:sp>
        <p:nvSpPr>
          <p:cNvPr id="137" name="Google Shape;137;p14"/>
          <p:cNvSpPr txBox="1"/>
          <p:nvPr/>
        </p:nvSpPr>
        <p:spPr>
          <a:xfrm>
            <a:off x="8336139" y="2178980"/>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ru" sz="6000" u="none" cap="none" strike="noStrike">
                <a:solidFill>
                  <a:schemeClr val="accent1"/>
                </a:solidFill>
                <a:latin typeface="Arial"/>
                <a:ea typeface="Arial"/>
                <a:cs typeface="Arial"/>
                <a:sym typeface="Arial"/>
              </a:rPr>
              <a:t>”</a:t>
            </a:r>
            <a:endParaRPr sz="1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Истина или ложь">
  <p:cSld name="Истина или ложь">
    <p:spTree>
      <p:nvGrpSpPr>
        <p:cNvPr id="138" name="Shape 138"/>
        <p:cNvGrpSpPr/>
        <p:nvPr/>
      </p:nvGrpSpPr>
      <p:grpSpPr>
        <a:xfrm>
          <a:off x="0" y="0"/>
          <a:ext cx="0" cy="0"/>
          <a:chOff x="0" y="0"/>
          <a:chExt cx="0" cy="0"/>
        </a:xfrm>
      </p:grpSpPr>
      <p:sp>
        <p:nvSpPr>
          <p:cNvPr id="139" name="Google Shape;139;p15"/>
          <p:cNvSpPr txBox="1"/>
          <p:nvPr>
            <p:ph type="title"/>
          </p:nvPr>
        </p:nvSpPr>
        <p:spPr>
          <a:xfrm>
            <a:off x="1941909" y="470555"/>
            <a:ext cx="6686400" cy="21600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62626"/>
              </a:buClr>
              <a:buSzPts val="3600"/>
              <a:buFont typeface="Century Gothic"/>
              <a:buNone/>
              <a:defRPr b="0"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15"/>
          <p:cNvSpPr txBox="1"/>
          <p:nvPr>
            <p:ph idx="1" type="body"/>
          </p:nvPr>
        </p:nvSpPr>
        <p:spPr>
          <a:xfrm>
            <a:off x="1941909" y="3257550"/>
            <a:ext cx="6686700" cy="6285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Font typeface="Century Gothic"/>
              <a:buNone/>
              <a:defRPr sz="1800">
                <a:solidFill>
                  <a:schemeClr val="accent1"/>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41" name="Google Shape;141;p15"/>
          <p:cNvSpPr txBox="1"/>
          <p:nvPr>
            <p:ph idx="2" type="body"/>
          </p:nvPr>
        </p:nvSpPr>
        <p:spPr>
          <a:xfrm>
            <a:off x="1941910" y="3886200"/>
            <a:ext cx="6686700" cy="5472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42" name="Google Shape;142;p15"/>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15"/>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4" name="Google Shape;144;p15"/>
          <p:cNvSpPr/>
          <p:nvPr/>
        </p:nvSpPr>
        <p:spPr>
          <a:xfrm flipH="1" rot="10800000">
            <a:off x="-3142" y="3683791"/>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5" name="Google Shape;145;p15"/>
          <p:cNvSpPr txBox="1"/>
          <p:nvPr>
            <p:ph idx="12" type="sldNum"/>
          </p:nvPr>
        </p:nvSpPr>
        <p:spPr>
          <a:xfrm>
            <a:off x="398859" y="373731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146" name="Shape 146"/>
        <p:cNvGrpSpPr/>
        <p:nvPr/>
      </p:nvGrpSpPr>
      <p:grpSpPr>
        <a:xfrm>
          <a:off x="0" y="0"/>
          <a:ext cx="0" cy="0"/>
          <a:chOff x="0" y="0"/>
          <a:chExt cx="0" cy="0"/>
        </a:xfrm>
      </p:grpSpPr>
      <p:sp>
        <p:nvSpPr>
          <p:cNvPr id="147" name="Google Shape;147;p16"/>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8" name="Google Shape;148;p16"/>
          <p:cNvSpPr txBox="1"/>
          <p:nvPr>
            <p:ph idx="1" type="body"/>
          </p:nvPr>
        </p:nvSpPr>
        <p:spPr>
          <a:xfrm rot="5400000">
            <a:off x="3827709" y="-285750"/>
            <a:ext cx="2914800" cy="66867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49" name="Google Shape;149;p16"/>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16"/>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16"/>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2" name="Google Shape;152;p16"/>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153" name="Shape 153"/>
        <p:cNvGrpSpPr/>
        <p:nvPr/>
      </p:nvGrpSpPr>
      <p:grpSpPr>
        <a:xfrm>
          <a:off x="0" y="0"/>
          <a:ext cx="0" cy="0"/>
          <a:chOff x="0" y="0"/>
          <a:chExt cx="0" cy="0"/>
        </a:xfrm>
      </p:grpSpPr>
      <p:sp>
        <p:nvSpPr>
          <p:cNvPr id="154" name="Google Shape;154;p17"/>
          <p:cNvSpPr txBox="1"/>
          <p:nvPr>
            <p:ph type="title"/>
          </p:nvPr>
        </p:nvSpPr>
        <p:spPr>
          <a:xfrm rot="5400000">
            <a:off x="5817460" y="1624204"/>
            <a:ext cx="3963000" cy="1655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17"/>
          <p:cNvSpPr txBox="1"/>
          <p:nvPr>
            <p:ph idx="1" type="body"/>
          </p:nvPr>
        </p:nvSpPr>
        <p:spPr>
          <a:xfrm rot="5400000">
            <a:off x="2389359" y="23254"/>
            <a:ext cx="3963000" cy="48576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56" name="Google Shape;156;p17"/>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7" name="Google Shape;157;p17"/>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8" name="Google Shape;158;p17"/>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9" name="Google Shape;159;p17"/>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45" name="Shape 45"/>
        <p:cNvGrpSpPr/>
        <p:nvPr/>
      </p:nvGrpSpPr>
      <p:grpSpPr>
        <a:xfrm>
          <a:off x="0" y="0"/>
          <a:ext cx="0" cy="0"/>
          <a:chOff x="0" y="0"/>
          <a:chExt cx="0" cy="0"/>
        </a:xfrm>
      </p:grpSpPr>
      <p:sp>
        <p:nvSpPr>
          <p:cNvPr id="46" name="Google Shape;46;p3"/>
          <p:cNvSpPr txBox="1"/>
          <p:nvPr>
            <p:ph type="title"/>
          </p:nvPr>
        </p:nvSpPr>
        <p:spPr>
          <a:xfrm>
            <a:off x="1944694" y="468083"/>
            <a:ext cx="6683700" cy="96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 name="Google Shape;47;p3"/>
          <p:cNvSpPr txBox="1"/>
          <p:nvPr>
            <p:ph idx="1" type="body"/>
          </p:nvPr>
        </p:nvSpPr>
        <p:spPr>
          <a:xfrm>
            <a:off x="1941909" y="1600200"/>
            <a:ext cx="6686700" cy="28332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48" name="Google Shape;48;p3"/>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9" name="Google Shape;49;p3"/>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0" name="Google Shape;50;p3"/>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52" name="Shape 52"/>
        <p:cNvGrpSpPr/>
        <p:nvPr/>
      </p:nvGrpSpPr>
      <p:grpSpPr>
        <a:xfrm>
          <a:off x="0" y="0"/>
          <a:ext cx="0" cy="0"/>
          <a:chOff x="0" y="0"/>
          <a:chExt cx="0" cy="0"/>
        </a:xfrm>
      </p:grpSpPr>
      <p:sp>
        <p:nvSpPr>
          <p:cNvPr id="53" name="Google Shape;53;p4"/>
          <p:cNvSpPr txBox="1"/>
          <p:nvPr>
            <p:ph type="title"/>
          </p:nvPr>
        </p:nvSpPr>
        <p:spPr>
          <a:xfrm>
            <a:off x="1941909" y="1544063"/>
            <a:ext cx="6686400" cy="1101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4"/>
          <p:cNvSpPr txBox="1"/>
          <p:nvPr>
            <p:ph idx="1" type="body"/>
          </p:nvPr>
        </p:nvSpPr>
        <p:spPr>
          <a:xfrm>
            <a:off x="1941909" y="2647597"/>
            <a:ext cx="6686400" cy="6453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500"/>
              <a:buNone/>
              <a:defRPr sz="15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55" name="Google Shape;55;p4"/>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6" name="Google Shape;56;p4"/>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7" name="Google Shape;57;p4"/>
          <p:cNvSpPr/>
          <p:nvPr/>
        </p:nvSpPr>
        <p:spPr>
          <a:xfrm flipH="1" rot="10800000">
            <a:off x="-3142" y="238362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 name="Google Shape;58;p4"/>
          <p:cNvSpPr txBox="1"/>
          <p:nvPr>
            <p:ph idx="12" type="sldNum"/>
          </p:nvPr>
        </p:nvSpPr>
        <p:spPr>
          <a:xfrm>
            <a:off x="398859" y="2433104"/>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59" name="Shape 59"/>
        <p:cNvGrpSpPr/>
        <p:nvPr/>
      </p:nvGrpSpPr>
      <p:grpSpPr>
        <a:xfrm>
          <a:off x="0" y="0"/>
          <a:ext cx="0" cy="0"/>
          <a:chOff x="0" y="0"/>
          <a:chExt cx="0" cy="0"/>
        </a:xfrm>
      </p:grpSpPr>
      <p:sp>
        <p:nvSpPr>
          <p:cNvPr id="60" name="Google Shape;60;p5"/>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5"/>
          <p:cNvSpPr txBox="1"/>
          <p:nvPr>
            <p:ph idx="1" type="body"/>
          </p:nvPr>
        </p:nvSpPr>
        <p:spPr>
          <a:xfrm>
            <a:off x="1941909" y="1600200"/>
            <a:ext cx="3235500" cy="28332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62" name="Google Shape;62;p5"/>
          <p:cNvSpPr txBox="1"/>
          <p:nvPr>
            <p:ph idx="2" type="body"/>
          </p:nvPr>
        </p:nvSpPr>
        <p:spPr>
          <a:xfrm>
            <a:off x="5393060" y="1594667"/>
            <a:ext cx="3235500" cy="28332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63" name="Google Shape;63;p5"/>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5"/>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5"/>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 name="Google Shape;66;p5"/>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67" name="Shape 67"/>
        <p:cNvGrpSpPr/>
        <p:nvPr/>
      </p:nvGrpSpPr>
      <p:grpSpPr>
        <a:xfrm>
          <a:off x="0" y="0"/>
          <a:ext cx="0" cy="0"/>
          <a:chOff x="0" y="0"/>
          <a:chExt cx="0" cy="0"/>
        </a:xfrm>
      </p:grpSpPr>
      <p:sp>
        <p:nvSpPr>
          <p:cNvPr id="68" name="Google Shape;68;p6"/>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6"/>
          <p:cNvSpPr txBox="1"/>
          <p:nvPr>
            <p:ph idx="1" type="body"/>
          </p:nvPr>
        </p:nvSpPr>
        <p:spPr>
          <a:xfrm>
            <a:off x="2204530" y="1479527"/>
            <a:ext cx="29946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None/>
              <a:defRPr b="0" sz="18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0"/>
              </a:spcAft>
              <a:buSzPts val="1200"/>
              <a:buNone/>
              <a:defRPr b="1" sz="1200"/>
            </a:lvl9pPr>
          </a:lstStyle>
          <a:p/>
        </p:txBody>
      </p:sp>
      <p:sp>
        <p:nvSpPr>
          <p:cNvPr id="70" name="Google Shape;70;p6"/>
          <p:cNvSpPr txBox="1"/>
          <p:nvPr>
            <p:ph idx="2" type="body"/>
          </p:nvPr>
        </p:nvSpPr>
        <p:spPr>
          <a:xfrm>
            <a:off x="1941909" y="1911725"/>
            <a:ext cx="3257100" cy="25155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71" name="Google Shape;71;p6"/>
          <p:cNvSpPr txBox="1"/>
          <p:nvPr>
            <p:ph idx="3" type="body"/>
          </p:nvPr>
        </p:nvSpPr>
        <p:spPr>
          <a:xfrm>
            <a:off x="5629972" y="1477106"/>
            <a:ext cx="29994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None/>
              <a:defRPr b="0" sz="18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0"/>
              </a:spcAft>
              <a:buSzPts val="1200"/>
              <a:buNone/>
              <a:defRPr b="1" sz="1200"/>
            </a:lvl9pPr>
          </a:lstStyle>
          <a:p/>
        </p:txBody>
      </p:sp>
      <p:sp>
        <p:nvSpPr>
          <p:cNvPr id="72" name="Google Shape;72;p6"/>
          <p:cNvSpPr txBox="1"/>
          <p:nvPr>
            <p:ph idx="4" type="body"/>
          </p:nvPr>
        </p:nvSpPr>
        <p:spPr>
          <a:xfrm>
            <a:off x="5375218" y="1909304"/>
            <a:ext cx="3254100" cy="25155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73" name="Google Shape;73;p6"/>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6"/>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6"/>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6" name="Google Shape;76;p6"/>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77" name="Shape 77"/>
        <p:cNvGrpSpPr/>
        <p:nvPr/>
      </p:nvGrpSpPr>
      <p:grpSpPr>
        <a:xfrm>
          <a:off x="0" y="0"/>
          <a:ext cx="0" cy="0"/>
          <a:chOff x="0" y="0"/>
          <a:chExt cx="0" cy="0"/>
        </a:xfrm>
      </p:grpSpPr>
      <p:sp>
        <p:nvSpPr>
          <p:cNvPr id="78" name="Google Shape;78;p7"/>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7"/>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7"/>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7"/>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2" name="Google Shape;82;p7"/>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83" name="Shape 83"/>
        <p:cNvGrpSpPr/>
        <p:nvPr/>
      </p:nvGrpSpPr>
      <p:grpSpPr>
        <a:xfrm>
          <a:off x="0" y="0"/>
          <a:ext cx="0" cy="0"/>
          <a:chOff x="0" y="0"/>
          <a:chExt cx="0" cy="0"/>
        </a:xfrm>
      </p:grpSpPr>
      <p:sp>
        <p:nvSpPr>
          <p:cNvPr id="84" name="Google Shape;84;p8"/>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8"/>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8"/>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 name="Google Shape;87;p8"/>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88" name="Shape 88"/>
        <p:cNvGrpSpPr/>
        <p:nvPr/>
      </p:nvGrpSpPr>
      <p:grpSpPr>
        <a:xfrm>
          <a:off x="0" y="0"/>
          <a:ext cx="0" cy="0"/>
          <a:chOff x="0" y="0"/>
          <a:chExt cx="0" cy="0"/>
        </a:xfrm>
      </p:grpSpPr>
      <p:sp>
        <p:nvSpPr>
          <p:cNvPr id="89" name="Google Shape;89;p9"/>
          <p:cNvSpPr txBox="1"/>
          <p:nvPr>
            <p:ph type="title"/>
          </p:nvPr>
        </p:nvSpPr>
        <p:spPr>
          <a:xfrm>
            <a:off x="1941909" y="334566"/>
            <a:ext cx="2628900" cy="7323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1500"/>
              <a:buFont typeface="Century Gothic"/>
              <a:buNone/>
              <a:defRPr b="0"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9"/>
          <p:cNvSpPr txBox="1"/>
          <p:nvPr>
            <p:ph idx="1" type="body"/>
          </p:nvPr>
        </p:nvSpPr>
        <p:spPr>
          <a:xfrm>
            <a:off x="4742259" y="334566"/>
            <a:ext cx="3886200" cy="4061100"/>
          </a:xfrm>
          <a:prstGeom prst="rect">
            <a:avLst/>
          </a:prstGeom>
          <a:noFill/>
          <a:ln>
            <a:noFill/>
          </a:ln>
        </p:spPr>
        <p:txBody>
          <a:bodyPr anchorCtr="0" anchor="ctr"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91" name="Google Shape;91;p9"/>
          <p:cNvSpPr txBox="1"/>
          <p:nvPr>
            <p:ph idx="2" type="body"/>
          </p:nvPr>
        </p:nvSpPr>
        <p:spPr>
          <a:xfrm>
            <a:off x="1941909" y="1198960"/>
            <a:ext cx="2628900" cy="31968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100"/>
              <a:buNone/>
              <a:defRPr sz="11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0"/>
              </a:spcAft>
              <a:buSzPts val="700"/>
              <a:buNone/>
              <a:defRPr sz="700"/>
            </a:lvl9pPr>
          </a:lstStyle>
          <a:p/>
        </p:txBody>
      </p:sp>
      <p:sp>
        <p:nvSpPr>
          <p:cNvPr id="92" name="Google Shape;92;p9"/>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9"/>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9"/>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5" name="Google Shape;95;p9"/>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96" name="Shape 96"/>
        <p:cNvGrpSpPr/>
        <p:nvPr/>
      </p:nvGrpSpPr>
      <p:grpSpPr>
        <a:xfrm>
          <a:off x="0" y="0"/>
          <a:ext cx="0" cy="0"/>
          <a:chOff x="0" y="0"/>
          <a:chExt cx="0" cy="0"/>
        </a:xfrm>
      </p:grpSpPr>
      <p:sp>
        <p:nvSpPr>
          <p:cNvPr id="97" name="Google Shape;97;p10"/>
          <p:cNvSpPr txBox="1"/>
          <p:nvPr>
            <p:ph type="title"/>
          </p:nvPr>
        </p:nvSpPr>
        <p:spPr>
          <a:xfrm>
            <a:off x="1941910" y="3600450"/>
            <a:ext cx="6686700" cy="4251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0"/>
          <p:cNvSpPr/>
          <p:nvPr>
            <p:ph idx="2" type="pic"/>
          </p:nvPr>
        </p:nvSpPr>
        <p:spPr>
          <a:xfrm>
            <a:off x="1941909" y="476224"/>
            <a:ext cx="6686700" cy="2891100"/>
          </a:xfrm>
          <a:prstGeom prst="rect">
            <a:avLst/>
          </a:prstGeom>
          <a:noFill/>
          <a:ln>
            <a:noFill/>
          </a:ln>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9pPr>
          </a:lstStyle>
          <a:p/>
        </p:txBody>
      </p:sp>
      <p:sp>
        <p:nvSpPr>
          <p:cNvPr id="99" name="Google Shape;99;p10"/>
          <p:cNvSpPr txBox="1"/>
          <p:nvPr>
            <p:ph idx="1" type="body"/>
          </p:nvPr>
        </p:nvSpPr>
        <p:spPr>
          <a:xfrm>
            <a:off x="1941910" y="4025503"/>
            <a:ext cx="6686700" cy="3702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900"/>
              <a:buNone/>
              <a:defRPr sz="9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0"/>
              </a:spcAft>
              <a:buSzPts val="700"/>
              <a:buNone/>
              <a:defRPr sz="700"/>
            </a:lvl9pPr>
          </a:lstStyle>
          <a:p/>
        </p:txBody>
      </p:sp>
      <p:sp>
        <p:nvSpPr>
          <p:cNvPr id="100" name="Google Shape;100;p10"/>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0"/>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0"/>
          <p:cNvSpPr/>
          <p:nvPr/>
        </p:nvSpPr>
        <p:spPr>
          <a:xfrm flipH="1" rot="10800000">
            <a:off x="-3142" y="3683791"/>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3" name="Google Shape;103;p10"/>
          <p:cNvSpPr txBox="1"/>
          <p:nvPr>
            <p:ph idx="12" type="sldNum"/>
          </p:nvPr>
        </p:nvSpPr>
        <p:spPr>
          <a:xfrm>
            <a:off x="398859" y="373731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
          <p:cNvGrpSpPr/>
          <p:nvPr/>
        </p:nvGrpSpPr>
        <p:grpSpPr>
          <a:xfrm>
            <a:off x="-12" y="171449"/>
            <a:ext cx="2138625" cy="4978942"/>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4"/>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1"/>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0452" y="-589"/>
            <a:ext cx="1767516" cy="5140556"/>
            <a:chOff x="6627813" y="194833"/>
            <a:chExt cx="1952625" cy="5678918"/>
          </a:xfrm>
        </p:grpSpPr>
        <p:sp>
          <p:nvSpPr>
            <p:cNvPr id="20" name="Google Shape;20;p1"/>
            <p:cNvSpPr/>
            <p:nvPr/>
          </p:nvSpPr>
          <p:spPr>
            <a:xfrm>
              <a:off x="6627813" y="194833"/>
              <a:ext cx="409575" cy="3646489"/>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4"/>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37100" cy="5143500"/>
          </a:xfrm>
          <a:prstGeom prst="rect">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rgbClr val="262626"/>
              </a:buClr>
              <a:buSzPts val="2700"/>
              <a:buFont typeface="Century Gothic"/>
              <a:buNone/>
              <a:defRPr b="0" i="0" sz="27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34" name="Google Shape;34;p1"/>
          <p:cNvSpPr txBox="1"/>
          <p:nvPr>
            <p:ph idx="1" type="body"/>
          </p:nvPr>
        </p:nvSpPr>
        <p:spPr>
          <a:xfrm>
            <a:off x="1941909" y="1600200"/>
            <a:ext cx="6686700" cy="2914800"/>
          </a:xfrm>
          <a:prstGeom prst="rect">
            <a:avLst/>
          </a:prstGeom>
          <a:noFill/>
          <a:ln>
            <a:noFill/>
          </a:ln>
        </p:spPr>
        <p:txBody>
          <a:bodyPr anchorCtr="0" anchor="t" bIns="34275" lIns="68575" spcFirstLastPara="1" rIns="68575" wrap="square" tIns="34275">
            <a:noAutofit/>
          </a:bodyPr>
          <a:lstStyle>
            <a:lvl1pPr indent="-317500" lvl="0" marL="457200" marR="0" rtl="0" algn="l">
              <a:spcBef>
                <a:spcPts val="8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1pPr>
            <a:lvl2pPr indent="-304800" lvl="1" marL="914400" marR="0" rtl="0" algn="l">
              <a:spcBef>
                <a:spcPts val="8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8450" lvl="2" marL="1371600" marR="0" rtl="0" algn="l">
              <a:spcBef>
                <a:spcPts val="8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85750" lvl="3" marL="18288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285750" lvl="4" marL="22860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285750" lvl="5" marL="27432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285750" lvl="6" marL="32004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285750" lvl="7" marL="36576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285750" lvl="8" marL="41148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15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1921660" y="2898450"/>
            <a:ext cx="6686400" cy="1697100"/>
          </a:xfrm>
          <a:prstGeom prst="rect">
            <a:avLst/>
          </a:prstGeom>
        </p:spPr>
        <p:txBody>
          <a:bodyPr anchorCtr="0" anchor="b" bIns="34275" lIns="68575" spcFirstLastPara="1" rIns="68575" wrap="square" tIns="34275">
            <a:noAutofit/>
          </a:bodyPr>
          <a:lstStyle/>
          <a:p>
            <a:pPr indent="0" lvl="0" marL="0" rtl="0" algn="just">
              <a:lnSpc>
                <a:spcPct val="150000"/>
              </a:lnSpc>
              <a:spcBef>
                <a:spcPts val="0"/>
              </a:spcBef>
              <a:spcAft>
                <a:spcPts val="0"/>
              </a:spcAft>
              <a:buClr>
                <a:schemeClr val="dk1"/>
              </a:buClr>
              <a:buSzPts val="1100"/>
              <a:buFont typeface="Arial"/>
              <a:buNone/>
            </a:pPr>
            <a:r>
              <a:rPr lang="ru" sz="2700"/>
              <a:t>ГОСТ Р ИСО/МЭК 12207. Основные процессы и взаимосвязь между документами в информационной системе согласно стандартам</a:t>
            </a:r>
            <a:endParaRPr sz="27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idx="1" type="body"/>
          </p:nvPr>
        </p:nvSpPr>
        <p:spPr>
          <a:xfrm>
            <a:off x="1921659" y="9623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Функции как проявление свойств системы во времени тесно связаны с ее структурой. Дескриптивный подход реализуется путем изучения функции или структуры системы. В соответствии с этим в теории систем получили применение функциональный и структурный подходы.</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Учитывая, что структура отображает связи между элементами системы с учетом их взаимодействия в пространстве и во времени, можно утверждать, что структурный подход есть развитие дескриптивного подхода. Он служит для изучения (познавания) какой-то существующей системы.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1944694" y="468083"/>
            <a:ext cx="6683700" cy="96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Структура системы</a:t>
            </a:r>
            <a:endParaRPr/>
          </a:p>
        </p:txBody>
      </p:sp>
      <p:sp>
        <p:nvSpPr>
          <p:cNvPr id="218" name="Google Shape;218;p28"/>
          <p:cNvSpPr txBox="1"/>
          <p:nvPr>
            <p:ph idx="1" type="body"/>
          </p:nvPr>
        </p:nvSpPr>
        <p:spPr>
          <a:xfrm>
            <a:off x="1943209" y="13673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Функциональный подход отображает функции системы, реализуемые в соответствии с поставленной перед ней целью. Поэтому функциональный подход есть развитие конструктивного. Функции системы должны быть заданы при ее построении и должны реализовываться при функционировании системы.</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Структура системы описывается на концептуальном, логическом и физическом уровнях:</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 концептуальный уровень позволяет качественно определить основные подсистемы, элементы и связи между ними;</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idx="1" type="body"/>
          </p:nvPr>
        </p:nvSpPr>
        <p:spPr>
          <a:xfrm>
            <a:off x="1921659" y="7598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None/>
            </a:pPr>
            <a:r>
              <a:rPr lang="ru">
                <a:solidFill>
                  <a:schemeClr val="dk1"/>
                </a:solidFill>
              </a:rPr>
              <a:t>– на логическом уровне могут быть сформированы модели, описывающие структуру отдельных подсистем и взаимодействия между ними;</a:t>
            </a:r>
            <a:endParaRPr>
              <a:solidFill>
                <a:schemeClr val="dk1"/>
              </a:solidFill>
            </a:endParaRPr>
          </a:p>
          <a:p>
            <a:pPr indent="450215" lvl="0" marL="0" rtl="0" algn="just">
              <a:lnSpc>
                <a:spcPct val="150000"/>
              </a:lnSpc>
              <a:spcBef>
                <a:spcPts val="0"/>
              </a:spcBef>
              <a:spcAft>
                <a:spcPts val="0"/>
              </a:spcAft>
              <a:buNone/>
            </a:pPr>
            <a:r>
              <a:rPr lang="ru">
                <a:solidFill>
                  <a:schemeClr val="dk1"/>
                </a:solidFill>
                <a:latin typeface="Times New Roman"/>
                <a:ea typeface="Times New Roman"/>
                <a:cs typeface="Times New Roman"/>
                <a:sym typeface="Times New Roman"/>
              </a:rPr>
              <a:t> </a:t>
            </a:r>
            <a:r>
              <a:rPr lang="ru">
                <a:solidFill>
                  <a:schemeClr val="dk1"/>
                </a:solidFill>
              </a:rPr>
              <a:t>физический уровень означает реализацию структуры на известных программно-аппаратных средствах.</a:t>
            </a:r>
            <a:endParaRPr>
              <a:solidFill>
                <a:schemeClr val="dk1"/>
              </a:solidFill>
            </a:endParaRPr>
          </a:p>
          <a:p>
            <a:pPr indent="450215" lvl="0" marL="0" rtl="0" algn="just">
              <a:lnSpc>
                <a:spcPct val="150000"/>
              </a:lnSpc>
              <a:spcBef>
                <a:spcPts val="0"/>
              </a:spcBef>
              <a:spcAft>
                <a:spcPts val="0"/>
              </a:spcAft>
              <a:buNone/>
            </a:pPr>
            <a:r>
              <a:rPr lang="ru">
                <a:solidFill>
                  <a:schemeClr val="dk1"/>
                </a:solidFill>
              </a:rPr>
              <a:t>Так как техническая система создается искусственно, то цель ее функционирования заранее субъективно известна. Можно считать, что этой цели соответствуют определенный перечень функций и некоторая оптимальная структура системы, называемая формальной структурой.</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Под ней понимают совокупность функциональных элементов и отношений между ними, необходимых и достаточных для достижения системой заданной цели.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idx="1" type="body"/>
          </p:nvPr>
        </p:nvSpPr>
        <p:spPr>
          <a:xfrm>
            <a:off x="1931784" y="82057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Формальная структура есть некоторая идеальная, не имеющая физического наполнения структура. Она реализуется различными средствами, поэтому формальной структуре может соответствовать ряд материальных физических структур. Внешняя среда, взаимодействуя с информационной технологией как с системой, может выступать как метасистема, ставя перед ней определенные задачи и формулируя цели. Внедрение информационных технологий в жизнь общества за конечный временной интервал даст эффект, если будут типизированы системы, в которые внедрены информационные технологии, и определены типовые структуры информационной технологии.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idx="1" type="body"/>
          </p:nvPr>
        </p:nvSpPr>
        <p:spPr>
          <a:xfrm>
            <a:off x="1941909" y="8408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Для каждой системы существует свое территориальное распределение пользователей и средств информационной технологии. Разным может быть и комплекс решаемых задач. Характер и временной интервал реализации целей информационных технологий также зависят от того, в какой области технология используется: в промышленности, научных исследованиях, проектировании, обучении и т. д. Возникает задача создания широкого набора конкретных информационных технологий, настроенных на параметры реальных систем. Таким образом, информационные технологии становятся массовым объектом разработки.</a:t>
            </a:r>
            <a:endParaRPr>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1255501" y="468075"/>
            <a:ext cx="7372800" cy="96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Принципы информационных технологий</a:t>
            </a:r>
            <a:endParaRPr/>
          </a:p>
        </p:txBody>
      </p:sp>
      <p:sp>
        <p:nvSpPr>
          <p:cNvPr id="239" name="Google Shape;239;p32"/>
          <p:cNvSpPr txBox="1"/>
          <p:nvPr>
            <p:ph idx="1" type="body"/>
          </p:nvPr>
        </p:nvSpPr>
        <p:spPr>
          <a:xfrm>
            <a:off x="1941909" y="16002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1. Наличие сформулированной единой цели у информационных технологий в рамках разрабатываемой системы.</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2. Согласование информационных технологий по входам и выходам с окружающей средой.</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3. Типизация структур информационных технологий.</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4. Стандартизация и взаимная увязка средств информационной технологии.</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5. Открытость информационных технологий как системы.</a:t>
            </a:r>
            <a:endParaRPr>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ph type="title"/>
          </p:nvPr>
        </p:nvSpPr>
        <p:spPr>
          <a:xfrm>
            <a:off x="1346625" y="468075"/>
            <a:ext cx="7725300" cy="96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Технология информационных процессов</a:t>
            </a:r>
            <a:endParaRPr/>
          </a:p>
        </p:txBody>
      </p:sp>
      <p:sp>
        <p:nvSpPr>
          <p:cNvPr id="245" name="Google Shape;245;p33"/>
          <p:cNvSpPr txBox="1"/>
          <p:nvPr>
            <p:ph idx="1" type="body"/>
          </p:nvPr>
        </p:nvSpPr>
        <p:spPr>
          <a:xfrm>
            <a:off x="1941909" y="16002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Информационный процесс является разновидностью технологического процесса, содержащего действия (физические, механические и др.) по изменению состояния информации.</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На основе информационных технологий решается задача автоматизации информационных процессов.</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Теоретической базой для информационных технологий является информатика. Цель информатики – изучение структуры и общих свойств научной информации с выявлением закономерностей процессов коммуникации.</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idx="1" type="body"/>
          </p:nvPr>
        </p:nvSpPr>
        <p:spPr>
          <a:xfrm>
            <a:off x="1941909" y="11551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Термин «технология» имеет множество толкований. В широком смысле под технологией понимают науку о законах производства материальных благ. Это понятие объединяет три составляющих: информационную, инструментальную и социальную. Для конкретного производства технологию понимают в узком смысле как совокупность приемов и методов, определяющих последовательность действий для реализации производственного процесса.</a:t>
            </a:r>
            <a:endParaRPr>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1944694" y="468083"/>
            <a:ext cx="6683700" cy="96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Методология технологий</a:t>
            </a:r>
            <a:endParaRPr/>
          </a:p>
        </p:txBody>
      </p:sp>
      <p:sp>
        <p:nvSpPr>
          <p:cNvPr id="256" name="Google Shape;256;p35"/>
          <p:cNvSpPr txBox="1"/>
          <p:nvPr>
            <p:ph idx="1" type="body"/>
          </p:nvPr>
        </p:nvSpPr>
        <p:spPr>
          <a:xfrm>
            <a:off x="1941909" y="16002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Методология любой технологии включает в себя: декомпозицию производственного процесса на отдельные взаимосвязанные и подчиненные составляющие (стадии, этапы, фазы, операции); реализацию определенной последовательности выполнения операций, фаз, этапов и стадий производственного процесса в соответствии с целью технологии; технологическую документацию, формализующую выполнение всех составляющих.</a:t>
            </a:r>
            <a:endParaRPr>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1944694" y="468083"/>
            <a:ext cx="6683700" cy="96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Развитие технологий</a:t>
            </a:r>
            <a:endParaRPr/>
          </a:p>
        </p:txBody>
      </p:sp>
      <p:sp>
        <p:nvSpPr>
          <p:cNvPr id="262" name="Google Shape;262;p36"/>
          <p:cNvSpPr txBox="1"/>
          <p:nvPr>
            <p:ph idx="1" type="body"/>
          </p:nvPr>
        </p:nvSpPr>
        <p:spPr>
          <a:xfrm>
            <a:off x="1943209" y="12458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В развитии технологии выделяют два принципиально разных подхода.</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Первый подход характеризуется непрерывным совершенствованием установившейся базисной технологии и достижением верхнего предельного уровня, когда дальнейшее улучшение является неоправданным из-за больших экономических вложений.</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Второй подход отличается отказом от существующей технологии и переходом к принципиально другой, развивающейся по законам первого подхода.</a:t>
            </a:r>
            <a:endParaRPr>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944694" y="468083"/>
            <a:ext cx="6683700" cy="96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Понятие системы</a:t>
            </a:r>
            <a:endParaRPr/>
          </a:p>
        </p:txBody>
      </p:sp>
      <p:sp>
        <p:nvSpPr>
          <p:cNvPr id="170" name="Google Shape;170;p19"/>
          <p:cNvSpPr txBox="1"/>
          <p:nvPr>
            <p:ph idx="1" type="body"/>
          </p:nvPr>
        </p:nvSpPr>
        <p:spPr>
          <a:xfrm>
            <a:off x="1941909" y="16002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Системный подход оперирует рядом категориальных понятий. Фундаментальным понятием системного подхода является понятие системы. Согласно определению, система есть сущность, которая в результате взаимодействия ее частей (компонентов) может поддерживать свое существование и функционировать как единое целое. Системы функционируют как целое, что порождает у них свойства, отличающиеся от свойств составляющих ее частей. Эти свойства известны как эмерджентные (возникающие).</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1924444" y="1288208"/>
            <a:ext cx="6683700" cy="9606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Информационная технология – составная часть информатики и основа проектирования информационных систем</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8"/>
          <p:cNvSpPr txBox="1"/>
          <p:nvPr>
            <p:ph type="title"/>
          </p:nvPr>
        </p:nvSpPr>
        <p:spPr>
          <a:xfrm>
            <a:off x="1944694" y="468083"/>
            <a:ext cx="6683700" cy="9606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Информационная технология</a:t>
            </a:r>
            <a:endParaRPr sz="4000"/>
          </a:p>
        </p:txBody>
      </p:sp>
      <p:sp>
        <p:nvSpPr>
          <p:cNvPr id="273" name="Google Shape;273;p38"/>
          <p:cNvSpPr txBox="1"/>
          <p:nvPr>
            <p:ph idx="1" type="body"/>
          </p:nvPr>
        </p:nvSpPr>
        <p:spPr>
          <a:xfrm>
            <a:off x="1941909" y="16002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Информационная технология – совокупность методов и способов получения, обработки, представления информации, направленных на изменение ее состояния, свойств, формы, содержания и осуществляемых в интересах пользователей.</a:t>
            </a:r>
            <a:endParaRPr>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9"/>
          <p:cNvSpPr txBox="1"/>
          <p:nvPr>
            <p:ph type="title"/>
          </p:nvPr>
        </p:nvSpPr>
        <p:spPr>
          <a:xfrm>
            <a:off x="1630125" y="468075"/>
            <a:ext cx="6998400" cy="96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Уровни информационных технологий</a:t>
            </a:r>
            <a:endParaRPr/>
          </a:p>
        </p:txBody>
      </p:sp>
      <p:sp>
        <p:nvSpPr>
          <p:cNvPr id="279" name="Google Shape;279;p39"/>
          <p:cNvSpPr txBox="1"/>
          <p:nvPr>
            <p:ph idx="1" type="body"/>
          </p:nvPr>
        </p:nvSpPr>
        <p:spPr>
          <a:xfrm>
            <a:off x="1941909" y="16002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 первый уровень – теоретический. Основная задача создание комплекса взаимосвязанных моделей информационных процессов, совместимых параметрически и критериально;</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 второй уровень – исследовательский. Основная задача – разработка методов, позволяющих автоматизировано конструировать оптимальные конкретные информационные технологии;</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 третий уровень прикладной, который целесообразно разделить на две страты: инструментальную и предметную.</a:t>
            </a:r>
            <a:endParaRPr>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ph idx="1" type="body"/>
          </p:nvPr>
        </p:nvSpPr>
        <p:spPr>
          <a:xfrm>
            <a:off x="1941909" y="8813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Инструментальная страта (аналог – оборудование, станки, инструмент) определяет пути и средства реализации информационных технологий, которые можно разделить на методические, информационные, математические, алгоритмические, технические и программные.</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Предметная страта связана со спецификой конкретной предметной области и находит отражение в специализированных информационных технологиях, например, организационное управление, управление технологическими процессами, автоматизированное проектирование, обучение и др.</a:t>
            </a:r>
            <a:endParaRPr>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ph idx="1" type="body"/>
          </p:nvPr>
        </p:nvSpPr>
        <p:spPr>
          <a:xfrm>
            <a:off x="1931784" y="10534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Успешное внедрение информационных технологий связано с возможностью их типизации. Конкретная информационная технология обладает комплексным составом компонентов, поэтому целесообразно определить структуру и состав информационной технологии.</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Конкретная информационная технология определяется в результате компиляции и синтеза базовых технологических операций, специализированных технологий и средств реализации.</a:t>
            </a:r>
            <a:endParaRPr>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1934569" y="1521083"/>
            <a:ext cx="6683700" cy="9606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Информационные процессы – основа функционирования информационных систем</a:t>
            </a:r>
            <a:endParaRPr sz="4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ph type="title"/>
          </p:nvPr>
        </p:nvSpPr>
        <p:spPr>
          <a:xfrm>
            <a:off x="1944694" y="468083"/>
            <a:ext cx="6683700" cy="9606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Технологический процесс</a:t>
            </a:r>
            <a:endParaRPr/>
          </a:p>
        </p:txBody>
      </p:sp>
      <p:sp>
        <p:nvSpPr>
          <p:cNvPr id="300" name="Google Shape;300;p43"/>
          <p:cNvSpPr txBox="1"/>
          <p:nvPr>
            <p:ph idx="1" type="body"/>
          </p:nvPr>
        </p:nvSpPr>
        <p:spPr>
          <a:xfrm>
            <a:off x="1943209" y="11551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Функционирование информационной системы базируется на реализации информационных процессов, разнообразие которых требует выделения базовых, позволяющих осуществлять типизацию и унификацию проектных решений.</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Технологический процесс – часть информационного процесса, включающая действия (физические, механические и др.) по изменению состояния информации.</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Информационная технология базируется на реализации информационных процессов, разнообразие которых требует выделения базовых процессов, характерных для любой информационной технологии.</a:t>
            </a:r>
            <a:endParaRPr>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1265626" y="468075"/>
            <a:ext cx="7362900" cy="9606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Базовый информационный процесс</a:t>
            </a:r>
            <a:endParaRPr/>
          </a:p>
        </p:txBody>
      </p:sp>
      <p:sp>
        <p:nvSpPr>
          <p:cNvPr id="306" name="Google Shape;306;p44"/>
          <p:cNvSpPr txBox="1"/>
          <p:nvPr>
            <p:ph idx="1" type="body"/>
          </p:nvPr>
        </p:nvSpPr>
        <p:spPr>
          <a:xfrm>
            <a:off x="1941834" y="142867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Основан на использовании стандартных моделей и инструментальных средств и может быть использован в качестве составной части информационной технологии. К их числу можно отнести: операции извлечения, транспортировки, хранения, обработки и представления информации.</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В состав базовых информационных процессов входят: извлечение информации; транспортирование информации; обработка информации; хранение информации; представление и использование информации.</a:t>
            </a:r>
            <a:endParaRPr>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idx="1" type="body"/>
          </p:nvPr>
        </p:nvSpPr>
        <p:spPr>
          <a:xfrm>
            <a:off x="1952034" y="11551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Базовые информационные технологии строятся на основе базовых информационных процессов, но кроме этого включают ряд специфических моделей и инструментальных средств. Этот вид технологий ориентирован на решение определенного класса задач и используется в конкретных технологиях в виде отдельной компоненты. Среди них можно выделить технологии: мультимедиа; геоинформационные; защиты информации; CASE; телекоммуникационные; искусственного интеллекта</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6"/>
          <p:cNvSpPr txBox="1"/>
          <p:nvPr>
            <p:ph idx="1" type="body"/>
          </p:nvPr>
        </p:nvSpPr>
        <p:spPr>
          <a:xfrm>
            <a:off x="1952034" y="106357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None/>
            </a:pPr>
            <a:r>
              <a:rPr lang="ru">
                <a:solidFill>
                  <a:schemeClr val="dk1"/>
                </a:solidFill>
              </a:rPr>
              <a:t>Специфика конкретной предметной области находит отражение в специализированных информационных технологиях, например, организационное управление, управление технологическими процессами, автоматизированное проектирование, обучение и др. Среди них наиболее продвинутыми являются информационные технологии: организационного управления (корпоративные информационные технологии); в промышленности и экономике; образовании; автоматизированного проектирования.</a:t>
            </a:r>
            <a:endParaRPr>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idx="1" type="body"/>
          </p:nvPr>
        </p:nvSpPr>
        <p:spPr>
          <a:xfrm>
            <a:off x="1952034" y="11142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Принято выделять простые и сложные системы. Сложность может проявляться двумя различными путями: статическим и динамическим. Статическая сложность (детальная) определяется в процессе детализации как количество рассматриваемых элементов. Динамическая сложность зависит от отношений между элементами. Информационные системы относятся к классу динамически сложных. Таким образом, информационная система состоит из множества элементов или подсистем, которые находятся в разных состояниях и могут изменяться, в зависимости от изменения других частей.</a:t>
            </a:r>
            <a:endParaRPr>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ph type="title"/>
          </p:nvPr>
        </p:nvSpPr>
        <p:spPr>
          <a:xfrm>
            <a:off x="1549125" y="468075"/>
            <a:ext cx="7079400" cy="960600"/>
          </a:xfrm>
          <a:prstGeom prst="rect">
            <a:avLst/>
          </a:prstGeom>
        </p:spPr>
        <p:txBody>
          <a:bodyPr anchorCtr="0" anchor="t" bIns="34275" lIns="68575" spcFirstLastPara="1" rIns="68575" wrap="square" tIns="34275">
            <a:noAutofit/>
          </a:bodyPr>
          <a:lstStyle/>
          <a:p>
            <a:pPr indent="450215" lvl="0" marL="0" rtl="0" algn="ctr">
              <a:lnSpc>
                <a:spcPct val="150000"/>
              </a:lnSpc>
              <a:spcBef>
                <a:spcPts val="0"/>
              </a:spcBef>
              <a:spcAft>
                <a:spcPts val="0"/>
              </a:spcAft>
              <a:buClr>
                <a:schemeClr val="dk1"/>
              </a:buClr>
              <a:buSzPts val="1100"/>
              <a:buFont typeface="Arial"/>
              <a:buNone/>
            </a:pPr>
            <a:r>
              <a:rPr lang="ru">
                <a:solidFill>
                  <a:schemeClr val="dk1"/>
                </a:solidFill>
              </a:rPr>
              <a:t>Средства реализации информационных технологий</a:t>
            </a:r>
            <a:endParaRPr/>
          </a:p>
        </p:txBody>
      </p:sp>
      <p:sp>
        <p:nvSpPr>
          <p:cNvPr id="322" name="Google Shape;322;p47"/>
          <p:cNvSpPr txBox="1"/>
          <p:nvPr>
            <p:ph idx="1" type="body"/>
          </p:nvPr>
        </p:nvSpPr>
        <p:spPr>
          <a:xfrm>
            <a:off x="1941834" y="17824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Аналогом инструментальной базы (оборудование, станки, инструмент) являются средства реализации информационных технологий, которые можно разделить на методические, информационные, математические, алгоритмические, технические и программные.</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Методические средства определяют требования при разработке, внедрении и эксплуатации информационных технологий, обеспечивая информационную, программную и техническую совместимость. Наиболее важными из них являются требования по стандартизации.</a:t>
            </a:r>
            <a:endParaRPr>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8"/>
          <p:cNvSpPr txBox="1"/>
          <p:nvPr>
            <p:ph idx="1" type="body"/>
          </p:nvPr>
        </p:nvSpPr>
        <p:spPr>
          <a:xfrm>
            <a:off x="1941909" y="10433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Информационные средства обеспечивают эффективное представление предметной области, к их числу относятся информационные модели, системы классификации и кодирования информации (общероссийские, отраслевые) и др.</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Математические средства включают в себя модели решения функциональных задач и модели организации информационных процессов, обеспечивающие эффективное принятие решения. Математические средства автоматически переходят в алгоритмические, обеспечивающие их реализацию.</a:t>
            </a:r>
            <a:endParaRPr>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9"/>
          <p:cNvSpPr txBox="1"/>
          <p:nvPr>
            <p:ph type="title"/>
          </p:nvPr>
        </p:nvSpPr>
        <p:spPr>
          <a:xfrm>
            <a:off x="1285875" y="468075"/>
            <a:ext cx="7715400" cy="9606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Технические и программные средства</a:t>
            </a:r>
            <a:endParaRPr/>
          </a:p>
        </p:txBody>
      </p:sp>
      <p:sp>
        <p:nvSpPr>
          <p:cNvPr id="333" name="Google Shape;333;p49"/>
          <p:cNvSpPr txBox="1"/>
          <p:nvPr>
            <p:ph idx="1" type="body"/>
          </p:nvPr>
        </p:nvSpPr>
        <p:spPr>
          <a:xfrm>
            <a:off x="1931784" y="13572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Технические и программные средства задают уровень реализации информационных технологий, как при их создании, так и при их реализации.</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Таким образом, конкретная информационная технология определяется в результате компиляции и синтеза базовых технологических операций, «отраслевых технологий» и средств реализации.</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Быстрое развитие информационных технологий позволяет переместить всю информацию в киберпространство.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0"/>
          <p:cNvSpPr txBox="1"/>
          <p:nvPr>
            <p:ph idx="1" type="body"/>
          </p:nvPr>
        </p:nvSpPr>
        <p:spPr>
          <a:xfrm>
            <a:off x="1931784" y="17257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None/>
            </a:pPr>
            <a:r>
              <a:rPr lang="ru">
                <a:solidFill>
                  <a:schemeClr val="dk1"/>
                </a:solidFill>
              </a:rPr>
              <a:t>Основными задачами, которые необходимо решать в этом случае, являются следующие:</a:t>
            </a:r>
            <a:endParaRPr>
              <a:solidFill>
                <a:schemeClr val="dk1"/>
              </a:solidFill>
            </a:endParaRPr>
          </a:p>
          <a:p>
            <a:pPr indent="450215" lvl="0" marL="0" rtl="0" algn="just">
              <a:lnSpc>
                <a:spcPct val="150000"/>
              </a:lnSpc>
              <a:spcBef>
                <a:spcPts val="0"/>
              </a:spcBef>
              <a:spcAft>
                <a:spcPts val="0"/>
              </a:spcAft>
              <a:buNone/>
            </a:pPr>
            <a:r>
              <a:rPr lang="ru">
                <a:solidFill>
                  <a:schemeClr val="dk1"/>
                </a:solidFill>
              </a:rPr>
              <a:t>− определение моделей данных для новых типов (например, пространственных, темпоральных, графических) и их интеграция с традиционными системами баз данных;</a:t>
            </a:r>
            <a:endParaRPr>
              <a:solidFill>
                <a:schemeClr val="dk1"/>
              </a:solidFill>
            </a:endParaRPr>
          </a:p>
          <a:p>
            <a:pPr indent="450215" lvl="0" marL="0" rtl="0" algn="just">
              <a:lnSpc>
                <a:spcPct val="150000"/>
              </a:lnSpc>
              <a:spcBef>
                <a:spcPts val="0"/>
              </a:spcBef>
              <a:spcAft>
                <a:spcPts val="0"/>
              </a:spcAft>
              <a:buNone/>
            </a:pPr>
            <a:r>
              <a:rPr lang="ru">
                <a:solidFill>
                  <a:schemeClr val="dk1"/>
                </a:solidFill>
              </a:rPr>
              <a:t>− масштабирование баз данных по размеру (до петабайт), пространственному размещению (распределенные) и многообразию (неоднородные);</a:t>
            </a:r>
            <a:endParaRPr>
              <a:solidFill>
                <a:schemeClr val="dk1"/>
              </a:solidFill>
            </a:endParaRPr>
          </a:p>
          <a:p>
            <a:pPr indent="450215" lvl="0" marL="0" rtl="0" algn="just">
              <a:lnSpc>
                <a:spcPct val="150000"/>
              </a:lnSpc>
              <a:spcBef>
                <a:spcPts val="0"/>
              </a:spcBef>
              <a:spcAft>
                <a:spcPts val="0"/>
              </a:spcAft>
              <a:buNone/>
            </a:pPr>
            <a:r>
              <a:rPr lang="ru">
                <a:solidFill>
                  <a:schemeClr val="dk1"/>
                </a:solidFill>
              </a:rPr>
              <a:t>− автоматическое обнаружение тенденций данных, структур и аномалий (добывание данных, анализ данных);</a:t>
            </a:r>
            <a:endParaRPr>
              <a:solidFill>
                <a:schemeClr val="dk1"/>
              </a:solidFill>
            </a:endParaRPr>
          </a:p>
          <a:p>
            <a:pPr indent="450215" lvl="0" marL="0" rtl="0" algn="just">
              <a:lnSpc>
                <a:spcPct val="150000"/>
              </a:lnSpc>
              <a:spcBef>
                <a:spcPts val="0"/>
              </a:spcBef>
              <a:spcAft>
                <a:spcPts val="0"/>
              </a:spcAft>
              <a:buNone/>
            </a:pPr>
            <a:r>
              <a:rPr lang="ru">
                <a:solidFill>
                  <a:schemeClr val="dk1"/>
                </a:solidFill>
              </a:rPr>
              <a:t>− интеграция (комбинирование) данных из нескольких источников;</a:t>
            </a:r>
            <a:endParaRPr>
              <a:solidFill>
                <a:schemeClr val="dk1"/>
              </a:solidFill>
            </a:endParaRPr>
          </a:p>
          <a:p>
            <a:pPr indent="450215" lvl="0" marL="0" rtl="0" algn="just">
              <a:lnSpc>
                <a:spcPct val="150000"/>
              </a:lnSpc>
              <a:spcBef>
                <a:spcPts val="0"/>
              </a:spcBef>
              <a:spcAft>
                <a:spcPts val="0"/>
              </a:spcAft>
              <a:buNone/>
            </a:pPr>
            <a:r>
              <a:rPr lang="ru">
                <a:solidFill>
                  <a:schemeClr val="dk1"/>
                </a:solidFill>
              </a:rPr>
              <a:t>− создание сценариев и управление потоком работ (процессом) и данными в организациях;</a:t>
            </a:r>
            <a:endParaRPr>
              <a:solidFill>
                <a:schemeClr val="dk1"/>
              </a:solidFill>
            </a:endParaRPr>
          </a:p>
          <a:p>
            <a:pPr indent="450215" lvl="0" marL="0" rtl="0" algn="just">
              <a:lnSpc>
                <a:spcPct val="150000"/>
              </a:lnSpc>
              <a:spcBef>
                <a:spcPts val="0"/>
              </a:spcBef>
              <a:spcAft>
                <a:spcPts val="0"/>
              </a:spcAft>
              <a:buNone/>
            </a:pPr>
            <a:r>
              <a:rPr lang="ru">
                <a:solidFill>
                  <a:schemeClr val="dk1"/>
                </a:solidFill>
              </a:rPr>
              <a:t>− автоматизация проектирования и администрирования базами данных.</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1518750" y="468075"/>
            <a:ext cx="7109700" cy="96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Элементы информационной системы</a:t>
            </a:r>
            <a:endParaRPr/>
          </a:p>
        </p:txBody>
      </p:sp>
      <p:sp>
        <p:nvSpPr>
          <p:cNvPr id="181" name="Google Shape;181;p21"/>
          <p:cNvSpPr txBox="1"/>
          <p:nvPr>
            <p:ph idx="1" type="body"/>
          </p:nvPr>
        </p:nvSpPr>
        <p:spPr>
          <a:xfrm>
            <a:off x="1941759" y="126607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Структура – совокупность элементов и их связей.</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Цель – состояние, к которому стремится система.</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Среда метасистем, в которой рассматриваемая система является составной частью.</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Функционирование системы – работа системы в рамках заданной структуры.</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Развитие системы работа системы в условии острых противоречий, которые могут вызвать изменение структуры.</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Управление – целенаправленный перевод системы из одного состояния в другое желаемое.</a:t>
            </a:r>
            <a:endParaRPr>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944694" y="468083"/>
            <a:ext cx="6683700" cy="96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Информационная система</a:t>
            </a:r>
            <a:endParaRPr/>
          </a:p>
        </p:txBody>
      </p:sp>
      <p:sp>
        <p:nvSpPr>
          <p:cNvPr id="187" name="Google Shape;187;p22"/>
          <p:cNvSpPr txBox="1"/>
          <p:nvPr>
            <p:ph idx="1" type="body"/>
          </p:nvPr>
        </p:nvSpPr>
        <p:spPr>
          <a:xfrm>
            <a:off x="1941909" y="16002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Если целью является познание уже существующей системы, то вполне пригодным оказывается дескриптивное определение системы.</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Система – совокупность объектов, свойства которой определяются отношением между этими объектами.</a:t>
            </a:r>
            <a:endParaRPr>
              <a:solidFill>
                <a:schemeClr val="dk1"/>
              </a:solidFill>
            </a:endParaRPr>
          </a:p>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Объекты называют подсистемами или элементами системы. Каждый объект при самостоятельном исследовании может рассматриваться как система.</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idx="1" type="body"/>
          </p:nvPr>
        </p:nvSpPr>
        <p:spPr>
          <a:xfrm>
            <a:off x="1931784" y="11551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Любая техническая система создается под заранее известную цель, которая обычно является субъективной, поскольку она предлагается разработчиком, но эта цель должна исходить из объективных потребностей общества. Таким образом, можно считать, что цель формируется в процессе взаимодействия между явлениями окружающей действительности. При этом возникает ситуация, которая заставляет строить новую систему. Ситуация может стать проблемной, если она не разрешается имеющимися средствами. Могут создаваться новые недостающие средства, и в этом смысле ярким примером являются информационные технологии.</a:t>
            </a:r>
            <a:endParaRPr>
              <a:solidFill>
                <a:schemeClr val="dk1"/>
              </a:solidFill>
            </a:endParaRPr>
          </a:p>
          <a:p>
            <a:pPr indent="0" lvl="0" marL="0" rtl="0" algn="l">
              <a:spcBef>
                <a:spcPts val="8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idx="1" type="body"/>
          </p:nvPr>
        </p:nvSpPr>
        <p:spPr>
          <a:xfrm>
            <a:off x="1931784" y="37507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В настоящее время уже давно сформировались идеология и практика применения различных средств извлечения, передачи, хранения, обработки и представления информации. Однако разрозненное их применение или использование в ограниченной совокупности не позволяло до сих пор получить значительный системный эффект. Необходим подход к информационным технологиям как к системе. Такой подход является обоснованным ввиду того, что информационная технология обладает единой целью, а именно: необходимостью формирования информационного ресурса в обществе, имеет сопрягаемые взаимодействующие средства ее реализации, характеризуется тенденцией развития в связи с интенсивным обновлением средств вычислительной техники и техники связи.</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idx="1" type="body"/>
          </p:nvPr>
        </p:nvSpPr>
        <p:spPr>
          <a:xfrm>
            <a:off x="1911534" y="2738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Анализ информационных технологий как системы должен выполняться на основе дескриптивного определения, разработка информационных технологий должна базироваться на конструктивном подходе. Такой подход предполагает необходимость возникновения проблемной ситуации для разработки системы. Можно считать, что возникающая проблема порождает будущую систему. Прежде всего, разработчик должен определить границы системы, полагая, что цель ее функционирования известна. Необходимо в состав системы включить те элементы, которые своим функционированием обеспечат реализацию заданной цели. Значит, конструктивное определение системы состоит в следующем: система – конечное множество функциональных элементов и отношений между ними, которые выделяются из окружающей среды в соответствии с поставленной целью в рамках определенного временного интервала ее реализации.</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idx="1" type="body"/>
          </p:nvPr>
        </p:nvSpPr>
        <p:spPr>
          <a:xfrm>
            <a:off x="1941909" y="5472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chemeClr val="dk1"/>
                </a:solidFill>
              </a:rPr>
              <a:t>Все то, что не вошло в состав системы, относят к окружающей среде. Очевидно, что окружающая среда включает в себя другие системы, которые реализуют свои цели функционирования. Входы и выходы системы связаны с внешней средой. На модельном уровне выделяют модель системы, модель внешней среды на входе системы, модель внешней среды на выходе системы и модели связей между системой и внешней средой на входе и выходе. Внешней средой для информационной технологии могут выступать производство, научное исследование, проектирование, обучение и т. д. Связи между информационной технологией и внешней средой носят чисто информационный характер. В процессе взаимодействия с внешней средой реализуются основные функции информационной технологии.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Легкий дым">
  <a:themeElements>
    <a:clrScheme name="Легкий дым">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