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FenNcTudHoVMPFlQziM4UhvO0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8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9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40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p4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4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1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4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4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3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4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5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34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8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29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9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9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9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9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9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9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9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9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9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9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9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29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9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9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9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9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9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9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9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9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9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2616213" y="2150100"/>
            <a:ext cx="89154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00"/>
                </a:solidFill>
              </a:rPr>
              <a:t>Понятия требований, классификация, уровни требований. Методологии и стандарты, регламентирующие работу с требованиями. 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idx="1" type="subTitle"/>
          </p:nvPr>
        </p:nvSpPr>
        <p:spPr>
          <a:xfrm>
            <a:off x="2589213" y="1821733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Следующий уровень – уровень требований пользователей (user requirements). Пример требования пользователя: система должна представлять диалоговые средства для ввода исчерпывающей информации о заказе, последующей фиксации информации в базе данных и маршрутизации информации о заказе к сотруднику, отвечающему за его планирование и исполнение. Требования пользователей часто бывают плохо структурированными, дублирующимися, противоречивыми. Поэтому для создания системы важен третий уровень, в котором осуществляется формализация требований.</a:t>
            </a:r>
            <a:endParaRPr sz="4000"/>
          </a:p>
        </p:txBody>
      </p:sp>
      <p:sp>
        <p:nvSpPr>
          <p:cNvPr id="225" name="Google Shape;225;p10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Второй уровень 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idx="1" type="subTitle"/>
          </p:nvPr>
        </p:nvSpPr>
        <p:spPr>
          <a:xfrm>
            <a:off x="2589213" y="2366684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Третий уровень – функциональный (functional requirements). Пример функциональных требований (или просто функций) по работе с электронным заказом: заказ может быть создан, отредактирован, удалён и перемещён с участка на участок.</a:t>
            </a:r>
            <a:endParaRPr sz="4000"/>
          </a:p>
        </p:txBody>
      </p:sp>
      <p:sp>
        <p:nvSpPr>
          <p:cNvPr id="232" name="Google Shape;232;p11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Третий уровень 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type="ctrTitle"/>
          </p:nvPr>
        </p:nvSpPr>
        <p:spPr>
          <a:xfrm>
            <a:off x="2067799" y="3505740"/>
            <a:ext cx="8835303" cy="499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Системные требования и требования к программному обеспечению 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2589213" y="1803277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1.  </a:t>
            </a:r>
            <a:r>
              <a:rPr lang="ru-RU" sz="2400"/>
              <a:t>К. Вигерс формулирует данный термин, как «высокоуровневые требования к продукту, которые содержат многие подсистемы, то есть системе». При этом под системой понимается программная, программно-аппаратная, либо человеко-машинная система. Данная система является сложной, структурированной системой и системные требования являются подмножеством функциональных требований к продукту. В данное подмножество целесообразно относить наиболее важные, существенные требования, которые относятся в целом к системе и не содержат избыточной детализации.</a:t>
            </a:r>
            <a:endParaRPr/>
          </a:p>
        </p:txBody>
      </p:sp>
      <p:sp>
        <p:nvSpPr>
          <p:cNvPr id="244" name="Google Shape;244;p13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Различные трактовки понятия «Системные требования»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idx="1" type="subTitle"/>
          </p:nvPr>
        </p:nvSpPr>
        <p:spPr>
          <a:xfrm>
            <a:off x="2589213" y="1849461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2. </a:t>
            </a:r>
            <a:r>
              <a:rPr lang="ru-RU" sz="2400"/>
              <a:t>«комбинация взаимодействующих элементов, созданная для достижения определенных целей; может включать аппаратные средства, программное обеспечение, встроенное ПО, другие средства, людей, информацию, техники (подходы), службы и другие поддерживающие элементы». Таким образом, происходит разделение между системными требованиями, как обобщающему понятию и требованиями к программному обеспечению, как выделенному подмножеству системных требований, направленных исключительно на программные компоненты системы.</a:t>
            </a:r>
            <a:endParaRPr sz="3200"/>
          </a:p>
        </p:txBody>
      </p:sp>
      <p:sp>
        <p:nvSpPr>
          <p:cNvPr id="251" name="Google Shape;251;p14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Различные трактовки понятия «Системные требования»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/>
          <p:nvPr>
            <p:ph idx="1" type="subTitle"/>
          </p:nvPr>
        </p:nvSpPr>
        <p:spPr>
          <a:xfrm>
            <a:off x="2589213" y="1997237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3. </a:t>
            </a:r>
            <a:r>
              <a:rPr lang="ru-RU" sz="2400"/>
              <a:t>В практике компьютерной инженерии бытует другой, более узкий контекст использования данного понятия: под системными требованиями в узком смысле понимается требования, выдвигаемые прикладной программной системой (в частности – информационной) к среде своего функционирования (системной, аппаратной). Пример таких требований – тактовая частота процессора, объём памяти, требования к выбору операционной системы.</a:t>
            </a:r>
            <a:endParaRPr/>
          </a:p>
        </p:txBody>
      </p:sp>
      <p:sp>
        <p:nvSpPr>
          <p:cNvPr id="258" name="Google Shape;258;p15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Различные трактовки понятия «Системные требования»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idx="1" type="subTitle"/>
          </p:nvPr>
        </p:nvSpPr>
        <p:spPr>
          <a:xfrm>
            <a:off x="2589213" y="2348212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Функциональные требования регламентируют функционирование или поведение системы (behavioral requirements). Функциональные требования отвечают на вопрос «что должна делать система» в тех или иных ситуациях. Функциональные требования определяют основной «фронт работ» Разработчика, и устанавливают цели, задачи и сервисы, предоставляемые системой Заказчику.</a:t>
            </a:r>
            <a:endParaRPr sz="3200"/>
          </a:p>
        </p:txBody>
      </p:sp>
      <p:sp>
        <p:nvSpPr>
          <p:cNvPr id="265" name="Google Shape;265;p16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Функциональные требования 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idx="1" type="subTitle"/>
          </p:nvPr>
        </p:nvSpPr>
        <p:spPr>
          <a:xfrm>
            <a:off x="2589213" y="2255852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Функциональные требования записываются, как правило, при посредстве предписывающих правил: «система должна позволять кладовщику формировать приходные и расходные накладные». Другим способом являются так называемые варианты использования (uses cases) – популярный и весьма продуктивный способ представления требований.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Это – основной, определяющий вид требований, который будет рассматриваться на протяжении всего лекционного курса.</a:t>
            </a:r>
            <a:endParaRPr/>
          </a:p>
        </p:txBody>
      </p:sp>
      <p:sp>
        <p:nvSpPr>
          <p:cNvPr id="272" name="Google Shape;272;p17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Функциональные требования 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idx="1" type="subTitle"/>
          </p:nvPr>
        </p:nvSpPr>
        <p:spPr>
          <a:xfrm>
            <a:off x="2589213" y="2375921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Нефункциональные требования, соответственно, регламентируют внутренние и внешние условия или атрибуты функционирования системы. К. Вигерс выделяет следующие основные группы нефункциональных требований: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-Внешние интерфейсы (External Interfaces),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-Атрибуты качества (Quality Attributes),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-Ограничения (Constraints).</a:t>
            </a:r>
            <a:endParaRPr sz="2400"/>
          </a:p>
        </p:txBody>
      </p:sp>
      <p:sp>
        <p:nvSpPr>
          <p:cNvPr id="279" name="Google Shape;279;p18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Нефункциональные требования 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idx="1" type="subTitle"/>
          </p:nvPr>
        </p:nvSpPr>
        <p:spPr>
          <a:xfrm>
            <a:off x="2589213" y="1821743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Среди внешних интерфейсов в большинстве современных АИС наиболее важным является интерфейс пользователя (User Interface, UI). Кроме того, выделяются интерфейсы с внешними устройствами (аппаратные интерфейсы), программные интерфейсы и интерфейсы передачи информации (коммуникационные интерфейсы).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Основные атрибуты качества: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-Применимость,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-Надежность,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-Производительность</a:t>
            </a:r>
            <a:endParaRPr sz="2400"/>
          </a:p>
        </p:txBody>
      </p:sp>
      <p:sp>
        <p:nvSpPr>
          <p:cNvPr id="286" name="Google Shape;286;p19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Нефункциональные требования 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idx="1" type="subTitle"/>
          </p:nvPr>
        </p:nvSpPr>
        <p:spPr>
          <a:xfrm>
            <a:off x="2589213" y="2967051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Требование – это условие или возможность, которой должна соответствовать система</a:t>
            </a:r>
            <a:endParaRPr sz="2800"/>
          </a:p>
        </p:txBody>
      </p:sp>
      <p:sp>
        <p:nvSpPr>
          <p:cNvPr id="174" name="Google Shape;174;p2"/>
          <p:cNvSpPr txBox="1"/>
          <p:nvPr>
            <p:ph type="ctrTitle"/>
          </p:nvPr>
        </p:nvSpPr>
        <p:spPr>
          <a:xfrm>
            <a:off x="2155104" y="1699486"/>
            <a:ext cx="8915399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00"/>
                </a:solidFill>
              </a:rPr>
              <a:t>Определение слова “требование”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>
            <p:ph idx="1" type="subTitle"/>
          </p:nvPr>
        </p:nvSpPr>
        <p:spPr>
          <a:xfrm>
            <a:off x="2589213" y="2255853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Ограничения  - формулировки условий, модифицирующих требования или наборы требований, сужая выбор возможных решений по их реализации. выбор платформы реализации и/или развертывания (протоколы, серверы приложений, баз данных, ...), которые, в свою очередь, могут относиться, например, к внешним интерфейсам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idx="1" type="subTitle"/>
          </p:nvPr>
        </p:nvSpPr>
        <p:spPr>
          <a:xfrm>
            <a:off x="2589213" y="3114834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К.Вигерс формулирует характеристику, «фичу» (feature), как набор логически связанных функциональных требований, которые обеспечивают возможности пользователя и удовлетворяют бизнес-цели.</a:t>
            </a:r>
            <a:endParaRPr/>
          </a:p>
        </p:txBody>
      </p:sp>
      <p:sp>
        <p:nvSpPr>
          <p:cNvPr id="299" name="Google Shape;299;p21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Характеристики продукта 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idx="1" type="subTitle"/>
          </p:nvPr>
        </p:nvSpPr>
        <p:spPr>
          <a:xfrm>
            <a:off x="2589213" y="2307047"/>
            <a:ext cx="9270278" cy="1023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Роль характеристик проявляется в первую очередь в области маркетинга: не всякий потенциальный потребитель продукта станет читать его функциональные описания, а набор ключевых характеристик, характеризующих конкурентные преимущества, можно сделать лаконичным и уместить на одной странице рекламной листовки, либо напечатать на компакт-диске.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ctrTitle"/>
          </p:nvPr>
        </p:nvSpPr>
        <p:spPr>
          <a:xfrm>
            <a:off x="2067799" y="3505740"/>
            <a:ext cx="8835303" cy="499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Классификация RUP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idx="1" type="subTitle"/>
          </p:nvPr>
        </p:nvSpPr>
        <p:spPr>
          <a:xfrm>
            <a:off x="2515321" y="1337230"/>
            <a:ext cx="9270278" cy="1023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200"/>
              <a:t>В спецификациях Rational Unified Process при классификации требований используется модель FURPS+ со ссылкой на стандарт IEEE Std 610.12.1990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 sz="2200"/>
              <a:t>Акроним FURPS обозначает следующие категории требований: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 sz="2200"/>
              <a:t>    Functionality (Функциональность)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 sz="2200"/>
              <a:t>    Usability (Применимость)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 sz="2200"/>
              <a:t>    Reliability (Надёжность)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 sz="2200"/>
              <a:t>    Performance (Производительность)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 sz="2200"/>
              <a:t>    Supportability (эксплуатационная пригодность).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idx="1" type="subTitle"/>
          </p:nvPr>
        </p:nvSpPr>
        <p:spPr>
          <a:xfrm>
            <a:off x="2515321" y="1835994"/>
            <a:ext cx="9270278" cy="1023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Символ «+» расширяет FURPS-модель, добавляя к ней: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ограничения проекта,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требования выполнения,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требования к интерфейсу,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физические требования,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часть из которых уже была рассмотрена выше.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idx="1" type="subTitle"/>
          </p:nvPr>
        </p:nvSpPr>
        <p:spPr>
          <a:xfrm>
            <a:off x="2515321" y="3009014"/>
            <a:ext cx="9270278" cy="1023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Среди основополагающих нормативных документов в области работы с требованиями можно выделить следующие.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idx="1" type="subTitle"/>
          </p:nvPr>
        </p:nvSpPr>
        <p:spPr>
          <a:xfrm>
            <a:off x="2515321" y="1392651"/>
            <a:ext cx="9270278" cy="1023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Разработки IEEE: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IEEE 1362 “Concept of Operations Document”.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IEEE 1233 «Guide for Developing System Requirements Specifications».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IEEE Standard 830-1998, «IEEE Recommended Practice for Software Requirements Specifications»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IEEE Standard Glossary of Software Engineering Terminology/IEEE Std 610.12-1990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IEEE Guide to the Software Engineering Body of Knowledge (1) - SWEBOK®, 2004.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idx="1" type="subTitle"/>
          </p:nvPr>
        </p:nvSpPr>
        <p:spPr>
          <a:xfrm>
            <a:off x="2515321" y="1710912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Отечественные ГОСТ: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ГОСТ 34.601-90. Информационная технология. Автоматизированные системы. Стадии создания.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ГОСТ 34.602-89. Информационная технология. Техническое задание на создание автоматизированной системы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    ГОСТ 19.201-78. Единая система программной документации. Техническое задание. Требования к содержанию и оформлению.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idx="1" type="subTitle"/>
          </p:nvPr>
        </p:nvSpPr>
        <p:spPr>
          <a:xfrm>
            <a:off x="2589213" y="2080356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1. условия или возможности, необходимые пользователю для решения проблем или достижения целей;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2. условия или возможности, которыми должна обладать система или системные компоненты, чтобы выполнить контракт или удовлетворять стандартам, спецификациям или другим формальным документам;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3. документированное представление условий или возможностей для пунктов 1 и 2 (конец цитаты).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80" name="Google Shape;180;p3"/>
          <p:cNvSpPr txBox="1"/>
          <p:nvPr>
            <p:ph type="ctrTitle"/>
          </p:nvPr>
        </p:nvSpPr>
        <p:spPr>
          <a:xfrm>
            <a:off x="2021617" y="68349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</a:rPr>
              <a:t>В IEEE данное понятие трактуется шире. Требование – это: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ctrTitle"/>
          </p:nvPr>
        </p:nvSpPr>
        <p:spPr>
          <a:xfrm>
            <a:off x="2021617" y="3053161"/>
            <a:ext cx="8835303" cy="499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</a:rPr>
              <a:t>Классификация требований</a:t>
            </a:r>
            <a:endParaRPr sz="8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idx="1" type="subTitle"/>
          </p:nvPr>
        </p:nvSpPr>
        <p:spPr>
          <a:xfrm>
            <a:off x="2589213" y="2080356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Требования к продукту. В своей основе требования – это то, что формулирует заказчик. Цель, которую он преследует – получить хороший конечный продукт: функциональный и удобный в использовании. Поэтому требования к продукту являются основополагающим классом требований. Более подробно требования к продукту детализируются в следующих ниже классификациях.</a:t>
            </a:r>
            <a:endParaRPr/>
          </a:p>
        </p:txBody>
      </p:sp>
      <p:sp>
        <p:nvSpPr>
          <p:cNvPr id="192" name="Google Shape;192;p5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>
                <a:solidFill>
                  <a:srgbClr val="000000"/>
                </a:solidFill>
              </a:rPr>
              <a:t>Требования к продукту и процессу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idx="1" type="subTitle"/>
          </p:nvPr>
        </p:nvSpPr>
        <p:spPr>
          <a:xfrm>
            <a:off x="2589213" y="2080356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Вопросы формулирования требований к проекту, т.е. к тому, как Разработчик будет выполнять работы по созданию целевой системы, казалось бы, не лежат в компетенции Заказчика. Без регламентации процесса Заказчиком легко можно было бы обойтись, если бы все проекты всегда выполнялись точно и в срок.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Основные мероприятия по контролю и снижению риска – регламентация процесса создания программного обеспечения и его аудит.</a:t>
            </a:r>
            <a:endParaRPr sz="3200"/>
          </a:p>
        </p:txBody>
      </p:sp>
      <p:sp>
        <p:nvSpPr>
          <p:cNvPr id="199" name="Google Shape;199;p6"/>
          <p:cNvSpPr txBox="1"/>
          <p:nvPr>
            <p:ph type="ctrTitle"/>
          </p:nvPr>
        </p:nvSpPr>
        <p:spPr>
          <a:xfrm>
            <a:off x="2003144" y="711203"/>
            <a:ext cx="88353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Требования к проекту.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idx="1" type="subTitle"/>
          </p:nvPr>
        </p:nvSpPr>
        <p:spPr>
          <a:xfrm>
            <a:off x="2589213" y="1507703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1) Разработчик представляет Заказчику согласованный план работ c детализацией (WorkBreakdownStructure - WBS) с точностью до конкретных исполнителей.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2) Разработчик осуществляет ежедневные сборки, регрессионное тестирование компонент разрабатываемого продукта и тестирование продукта в целом.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3) Все управленческие и проектные артефакты, исходные коды и тестовые примеры размещаются в режиме online в интегрированной среде разработки Rational ClearCase с возможностью для Заказчика осуществления online-мониторинга на базе web-технологий.</a:t>
            </a:r>
            <a:endParaRPr/>
          </a:p>
        </p:txBody>
      </p:sp>
      <p:sp>
        <p:nvSpPr>
          <p:cNvPr id="206" name="Google Shape;206;p7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Формулировки требования к оффшорному проекту.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ctrTitle"/>
          </p:nvPr>
        </p:nvSpPr>
        <p:spPr>
          <a:xfrm>
            <a:off x="2021617" y="3053161"/>
            <a:ext cx="8835303" cy="499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0000"/>
                </a:solidFill>
              </a:rPr>
              <a:t>Уровни требований</a:t>
            </a:r>
            <a:endParaRPr sz="16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idx="1" type="subTitle"/>
          </p:nvPr>
        </p:nvSpPr>
        <p:spPr>
          <a:xfrm>
            <a:off x="2589213" y="2366684"/>
            <a:ext cx="9270278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На верхнем (первом) уровне представлены так называемые бизнес-требования (business requirements). Примеры бизнес-требования: система должна сократить срок оборачиваемости обрабатываемых на предприятии заказов в три раза. Бизнес-требования обычно формулируются топ-менеджерами, либо акционерами предприятия.</a:t>
            </a:r>
            <a:endParaRPr sz="3200"/>
          </a:p>
        </p:txBody>
      </p:sp>
      <p:sp>
        <p:nvSpPr>
          <p:cNvPr id="218" name="Google Shape;218;p9"/>
          <p:cNvSpPr txBox="1"/>
          <p:nvPr>
            <p:ph type="ctrTitle"/>
          </p:nvPr>
        </p:nvSpPr>
        <p:spPr>
          <a:xfrm>
            <a:off x="2003144" y="711203"/>
            <a:ext cx="8835303" cy="731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ru-RU" sz="2800"/>
              <a:t>Первый уровень 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2020-09-02T11:15:35Z</dcterms:created>
  <dc:creator>Влад</dc:creator>
</cp:coreProperties>
</file>