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41f92c65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41f92c65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1f92c65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1f92c65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1f92c65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1f92c65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41f92c65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41f92c65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41f92c65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41f92c65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41f92c65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41f92c65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41f92c65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41f92c65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41f92c65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41f92c65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41f92c65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41f92c65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41f92c65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41f92c65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41f92c65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41f92c65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41f92c65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41f92c65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41f92c65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41f92c65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41f92c65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41f92c65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41f92c65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41f92c65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41f92c65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41f92c65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1f92c65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1f92c65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1f92c65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1f92c65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1f92c65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1f92c65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1f92c65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1f92c65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41f92c65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41f92c65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1f92c65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1f92c65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41f92c65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41f92c65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1f92c65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1f92c65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1941910" y="1885950"/>
            <a:ext cx="66864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1941910" y="3583034"/>
            <a:ext cx="66864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3242858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398859" y="339715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1941909" y="457200"/>
            <a:ext cx="66864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2456259" y="2628900"/>
            <a:ext cx="5652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20" name="Google Shape;120;p12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1941910" y="1828800"/>
            <a:ext cx="66867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37" name="Google Shape;137;p14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941909" y="470555"/>
            <a:ext cx="66864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3827709" y="-285750"/>
            <a:ext cx="29148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5817460" y="1624204"/>
            <a:ext cx="3963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2389359" y="23254"/>
            <a:ext cx="39630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1941909" y="1544063"/>
            <a:ext cx="66864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941909" y="2647597"/>
            <a:ext cx="6686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941909" y="1600200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5393060" y="1594667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204530" y="1479527"/>
            <a:ext cx="2994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1941909" y="1911725"/>
            <a:ext cx="3257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5629972" y="1477106"/>
            <a:ext cx="2999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5375218" y="1909304"/>
            <a:ext cx="3254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1941909" y="334566"/>
            <a:ext cx="2628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b="0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4742259" y="334566"/>
            <a:ext cx="38862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1941909" y="1198960"/>
            <a:ext cx="26289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1941910" y="3600450"/>
            <a:ext cx="6686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1941909" y="476224"/>
            <a:ext cx="66867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1941910" y="4025503"/>
            <a:ext cx="6686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2" y="171449"/>
            <a:ext cx="2138625" cy="4978942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0452" y="-589"/>
            <a:ext cx="1767516" cy="5140556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37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1941909" y="1600200"/>
            <a:ext cx="66867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1759660" y="1723200"/>
            <a:ext cx="6686400" cy="1697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Многоуровневая модель качества программного обеспечения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</a:t>
            </a:r>
            <a:r>
              <a:rPr lang="ru">
                <a:solidFill>
                  <a:schemeClr val="dk1"/>
                </a:solidFill>
              </a:rPr>
              <a:t>описания характеристик качества программных средств</a:t>
            </a:r>
            <a:endParaRPr sz="4000"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· выбор и обоснование набора исходных данных, отражающих общие особенности и этапы жизненного цикла проекта программного средства и его потребителей, каждый из которых влияет на определенные характеристики качества комплекса программ;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· выбор, установление и утверждение конкретных метрик и шкал измерения характеристик и атрибутов качества проекта для их последующей оценки и сопоставления с требованиями спецификаций в процессе квалификационных испытаний или сертификации на определенных этапах жизненного цикла программного средства.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1881159" y="709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На первом этапе за основу следует брать всю базовую номенклатуру характеристик и субхарактеристик, стандартизированных в ISO 9126. Их описания желательно предварительно упорядочить по приоритетам с учетом назначения и сферы применения конкретного проекта программного средства. Далее необходимо выделить и ранжировать (расположить в порядке значимости) по приоритетам потребителей, которым необходимы определенные показатели качества проекта программного средства с учетом их специализации и профессиональных интересов. Подготовка исходных данных завершается выделением номенклатуры базовых, приоритетных показателей качества, определяющих функциональную пригодность программного средства для определенных потребителей.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1931784" y="162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На втором этапе, после фиксирования исходных данных, которое должен выполнить потребитель оценок качества, процессы выбора номенклатуры и метрик начинаются с ранжирования характеристик и субхарактеристик для конкретного проекта и их потребителя. Далее этими специалистами для каждого из отобранных показателей должна быть установлена и согласована метрика и шкала оценок субхарактеристик и их атрибутов для проекта и потребителя результатов анализа. Для показателей, представляемых качественными признаками, желательно определить и зафиксировать в спецификациях описания условий, при которых следует считать, что данная характеристика реализуется в программном средстве. Выбранные значения характеристик качества и их атрибутов должны быть предварительно проверены разработчиками на их реализуемость с учетом доступных ресурсов конкретного проекта и при необходимости откорректированы.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ISO 9126-4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Четвертая часть стандарта — ISO 9126-4 — предназначена для покупателей, поставщиков, разработчиков, сопровождающих, пользователей и менеджеров качества программных средств. В ней обосновываются и комментируются выделенные показатели сферы использования программных средств и группы выбранных метрик для пользователей.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Стандарт ISO 14598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Методологии и стандартизации оценки характеристик качества готовых программных средств и их компонентов (программного продукта) на различных этапах жизненного цикла посвящен международный стандарт ISO 14598.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Общая схема п</a:t>
            </a:r>
            <a:r>
              <a:rPr lang="ru">
                <a:solidFill>
                  <a:schemeClr val="dk1"/>
                </a:solidFill>
              </a:rPr>
              <a:t>роцесс</a:t>
            </a:r>
            <a:r>
              <a:rPr lang="ru">
                <a:solidFill>
                  <a:schemeClr val="dk1"/>
                </a:solidFill>
              </a:rPr>
              <a:t>ов </a:t>
            </a:r>
            <a:r>
              <a:rPr lang="ru">
                <a:solidFill>
                  <a:schemeClr val="dk1"/>
                </a:solidFill>
              </a:rPr>
              <a:t>оценки характеристик качества программ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1941900" y="1933875"/>
            <a:ext cx="6686700" cy="2499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· установка исходных требований для оценки — определение целей испытаний, идентификация типа метрик программного средства, выделение адекватных показателей и требуемых значений атрибутов качества;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· селекция метрик качества, установление рейтингов и уровней приоритета метрик субхарактеристик, выделение критериев для проведения экспертиз и измерений;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1911534" y="759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· планирование и проектирование процессов оценки характеристик качества в жизненном цикле программного средства;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· выполнение измерений для оценки, сравнение результатов с критериями и требованиями, обобщение и оценка результатов.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Для каждой характеристики качества рекомендуется формировать меры и шкалу измерений с выделением требуемых, допустимых и неудовлетворительных значений.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Реализация процессов оценки должна коррелировать с этапами жизненного цикла конкретного проекта программного средства в соответствии с применяемой, адаптированной версией стандарта ISO 12207.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Характеристики программного средства.</a:t>
            </a:r>
            <a:endParaRPr sz="4000"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1941900" y="1771875"/>
            <a:ext cx="6686700" cy="266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Функциональная пригодность</a:t>
            </a:r>
            <a:r>
              <a:rPr lang="ru">
                <a:solidFill>
                  <a:schemeClr val="dk1"/>
                </a:solidFill>
              </a:rPr>
              <a:t> — наиболее неопределенная и объективно трудно оцениваемая характеристика программного средства.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Функциональная пригодность — это набор атрибутов, определяющий назначение, номенклатуру, основные необходимые и достаточные функции ПС, заданные техническим заданием заказчика или потенциального пользователя.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1931784" y="10737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процессе проектирования ПС атрибуты функциональной пригодности конкретизируются в спецификации на компоненты. Эти атрибуты можно численно представить точностью вычислений, относительным числом поэтапно изменяемых функций, числом спецификаций требований заказчиков и т.д. Но области применения, номенклатура и функции комплексов программ настолько велики, что для оценки и сравнения этой характеристики в различных комплексах программ необходимо достаточно большое число атрибутов.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1941909" y="982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Оценка корректности программных средств</a:t>
            </a:r>
            <a:r>
              <a:rPr lang="ru">
                <a:solidFill>
                  <a:schemeClr val="dk1"/>
                </a:solidFill>
              </a:rPr>
              <a:t> состоит в формальном определении степени соответствия комплекса реализованных программ исходным требованиям контракта, технического задания и спецификаций на программное средство и его компоненты. Путем верификации должно быть определено соответствие исходным требованиям всей совокупности к компонентам комплекса программ, вплоть до модулей и текстов программ и описаний данных.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Качество программных средств</a:t>
            </a:r>
            <a:endParaRPr sz="25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943209" y="15900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Качество</a:t>
            </a:r>
            <a:r>
              <a:rPr lang="ru">
                <a:solidFill>
                  <a:schemeClr val="dk1"/>
                </a:solidFill>
              </a:rPr>
              <a:t> – степень соответствия присущих продукции характеристик определенным требованиям.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Одной из важнейших проблем обеспечения качества программных средств является формализация характеристик качества и методология их оценки.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Для определения адекватности качества функционирования, наличия технических возможностей программных средств к взаимодействию, совершенствованию и развитию необходимо использовать стандарты в области оценки характеристик их качества.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941909" y="8509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Оценка способности к взаимодействию</a:t>
            </a:r>
            <a:r>
              <a:rPr lang="ru">
                <a:solidFill>
                  <a:schemeClr val="dk1"/>
                </a:solidFill>
              </a:rPr>
              <a:t> состоит в определении качества совместной работы компонентов программных средств и баз данных с другими прикладными системами и компонентами на различных вычислительных платформах, а также взаимодействия с пользователями в стиле, удобном для перехода от одной вычислительной системы к другой с подобными функциями.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Оценка надежности</a:t>
            </a:r>
            <a:r>
              <a:rPr lang="ru">
                <a:solidFill>
                  <a:schemeClr val="dk1"/>
                </a:solidFill>
              </a:rPr>
              <a:t> — измерение количественных метрик атрибутов характеристик в использовании: завершенности, устойчивости к дефектам, восстанавливаемости и доступности/готовности.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1941909" y="982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Оценка защищенности программных средств</a:t>
            </a:r>
            <a:r>
              <a:rPr lang="ru">
                <a:solidFill>
                  <a:schemeClr val="dk1"/>
                </a:solidFill>
              </a:rPr>
              <a:t>включает определение полноты использования доступных методов и средств защиты программного средства от потенциальных угроз и достигнутой при этом безопасности функционирования информационной системы. Наиболее широко и детально методологические и системные задачи оценки комплексной защиты информационных систем изложены в трех частях стандарта ISO 15408:1999-1--3 "Методы и средства обеспечения безопасности. Критерии оценки безопасности информационных технологий".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1921659" y="415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Потребность в ресурсах памяти и производительности</a:t>
            </a:r>
            <a:r>
              <a:rPr lang="ru">
                <a:solidFill>
                  <a:schemeClr val="dk1"/>
                </a:solidFill>
              </a:rPr>
              <a:t> компьютера в процессе решения задач значительно изменяется в зависимости от состава и объема исходных данных. Для корректного определения предельной пропускной способности информационной системы с данным программным средством нужно измерить экстремальные и средние значения длительностей исполнения функциональных групп программ и маршруты, на которых они достигаются. Если предварительно в процессе проектирования производительность компьютера не оценивалась, то, скорее всего, понадобится большая доработка или даже замена компьютера на более быстродействующий.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1941909" y="9319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Оценка практичности</a:t>
            </a:r>
            <a:r>
              <a:rPr lang="ru">
                <a:solidFill>
                  <a:schemeClr val="dk1"/>
                </a:solidFill>
              </a:rPr>
              <a:t> программных средств проводится экспертами и включает определение понятности, простоты использования, изучаемости и привлекательности программного средства. В основном это качественная (и субъективная) оценка в баллах, однако некоторые атрибуты можно оценить количественно по трудоемкости и длительности выполнения операций при использовании программного средства, а также по объему документации, необходимой для их изучения.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1962159" y="1033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Сопровождаемость</a:t>
            </a:r>
            <a:r>
              <a:rPr lang="ru">
                <a:solidFill>
                  <a:schemeClr val="dk1"/>
                </a:solidFill>
              </a:rPr>
              <a:t> можно оценивать полнотой и достоверностью документации о состояниях программного средства и его компонентов, всех предполагаемых и выполненных изменениях, позволяющей установить текущее состояние версий программ в любой момент времени и историю их развития. Она должна определять стратегию, стандарты, процедуры, распределение ресурсов и планы создания, изменения и применения документов на программы и данные.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idx="1" type="body"/>
          </p:nvPr>
        </p:nvSpPr>
        <p:spPr>
          <a:xfrm>
            <a:off x="1972284" y="11551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Оценка мобильности —</a:t>
            </a:r>
            <a:r>
              <a:rPr lang="ru">
                <a:solidFill>
                  <a:schemeClr val="dk1"/>
                </a:solidFill>
              </a:rPr>
              <a:t>качественное определение экспертами адаптируемости, простоты установки, совместимости и замещаемости программ, выражаемое в баллах. Количественно эту характеристику программного средства и совокупность ее атрибутов можно (и целесообразно) оценить в экономических показателях: стоимости, трудоемкости и длительности реализации процедур переноса на иные платформы определенной совокупности программ и данных.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Стандарт качества </a:t>
            </a:r>
            <a:r>
              <a:rPr lang="ru">
                <a:solidFill>
                  <a:schemeClr val="dk1"/>
                </a:solidFill>
              </a:rPr>
              <a:t>ISO 9126:1991</a:t>
            </a:r>
            <a:endParaRPr sz="4000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Основой регламентирования показателей качества программных средств ранее являлся международный стандарт ISO 9126:1991 (ГОСТ Р ИСО/МЭК 9126-93) "Информационная технология. Оценка программного продукта. Характеристики качества и руководство по их применению".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настоящее время завершается разработка и формализован последний проект состоящего из четырех частей стандарта ISO 9126-1--4 для замены редакции 1991 года.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Стандарты качества </a:t>
            </a:r>
            <a:r>
              <a:rPr lang="ru">
                <a:solidFill>
                  <a:schemeClr val="dk1"/>
                </a:solidFill>
              </a:rPr>
              <a:t>ISO 9126-1--4</a:t>
            </a:r>
            <a:endParaRPr sz="4000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Проект состоит из следующих частей под общим заголовком "Информационная технология — характеристики и метрики качества программного обеспечения":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Часть 1. Характеристики и субхарактеристики качества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Часть 2. Внешние метрики качества (метрики – числовые оценки, они бывают описательными, количественными и качественными)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Часть 3. Внутренние метрики качества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Часть 4. Метрики качества в использовании.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Стандарт </a:t>
            </a:r>
            <a:r>
              <a:rPr lang="ru">
                <a:solidFill>
                  <a:schemeClr val="dk1"/>
                </a:solidFill>
              </a:rPr>
              <a:t>ISO 9126-1</a:t>
            </a:r>
            <a:endParaRPr sz="4000"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62626"/>
                </a:solidFill>
              </a:rPr>
              <a:t>Первая часть стандарта ISO 9126-1 </a:t>
            </a:r>
            <a:r>
              <a:rPr lang="ru">
                <a:solidFill>
                  <a:schemeClr val="dk1"/>
                </a:solidFill>
              </a:rPr>
              <a:t>р</a:t>
            </a:r>
            <a:r>
              <a:rPr lang="ru">
                <a:solidFill>
                  <a:schemeClr val="dk1"/>
                </a:solidFill>
              </a:rPr>
              <a:t>аспределяет атрибуты качества программных средств по шести характеристикам, каждая из которых детализируется несколькими (всего 21) субхарактеристиками.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Характеристики ISO 9126-1 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941900" y="1600200"/>
            <a:ext cx="6686700" cy="311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1. Функциональная пригодность</a:t>
            </a:r>
            <a:r>
              <a:rPr lang="ru">
                <a:solidFill>
                  <a:schemeClr val="dk1"/>
                </a:solidFill>
              </a:rPr>
              <a:t> детализируется пригодностью для применения, точностью, защищенностью, способностью к взаимодействию и согласованностью со стандартами и правилами проектирования.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2. Надежность </a:t>
            </a:r>
            <a:r>
              <a:rPr lang="ru">
                <a:solidFill>
                  <a:schemeClr val="dk1"/>
                </a:solidFill>
              </a:rPr>
              <a:t>рекомендуется характеризовать уровнем завершенности (отсутствия ошибок), устойчивостью к ошибкам и перезапускаемостью.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3. Применимость</a:t>
            </a:r>
            <a:r>
              <a:rPr lang="ru">
                <a:solidFill>
                  <a:schemeClr val="dk1"/>
                </a:solidFill>
              </a:rPr>
              <a:t> предлагается описывать понятностью, обучаемостью и простотой использования.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941909" y="1245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4. Эффективность</a:t>
            </a:r>
            <a:r>
              <a:rPr lang="ru">
                <a:solidFill>
                  <a:schemeClr val="dk1"/>
                </a:solidFill>
              </a:rPr>
              <a:t> (практичность) рекомендуется характеризовать ресурсной и временной экономичностью.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5. Сопровождаемость</a:t>
            </a:r>
            <a:r>
              <a:rPr lang="ru">
                <a:solidFill>
                  <a:schemeClr val="dk1"/>
                </a:solidFill>
              </a:rPr>
              <a:t> характеризуется удобством для анализа, изменяемостью, стабильностью и тестируемостью.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6. Переносимость</a:t>
            </a:r>
            <a:r>
              <a:rPr lang="ru">
                <a:solidFill>
                  <a:schemeClr val="dk1"/>
                </a:solidFill>
              </a:rPr>
              <a:t> (мобильность) предлагается отражать адаптируемостью, структурированностью, замещаемостью и внедряемостью.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Характеристики ISO 9126-1 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943209" y="13369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Исходя из принципиальных возможностей их измерения, все характеристики могут быть объединены в три группы, к которым применимы разные категории метрик: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· описательным (номинальным) метрикам наиболее адекватны функциональные возможности программных средств;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· количественные метрики применимы для измерения надежности и эффективности сложных комплексов программ;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· качественные метрики в наибольшей степени соответствуют практичности, сопровождаемости и мобильности программных средств.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ISO 9126-2 и ISO 9126-3</a:t>
            </a:r>
            <a:endParaRPr sz="4000"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Вторая и третья части стандарта — ISO 9126-2 и ISO 9126-3 — посвящены формализации соответственно внешних и внутренних метрик характеристик качества сложных программных средств. В ней отражены имя и назначение метрики; метод ее применения; способ измерения, тип шкалы метрики; тип измеряемой величины; исходные данные для измерения и сравнения; а также этапы жизненного цикла программного средства (по ISO 12207), к которым применима метрика.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