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enturyGothic-regular.fntdata"/><Relationship Id="rId21" Type="http://schemas.openxmlformats.org/officeDocument/2006/relationships/slide" Target="slides/slide16.xml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b6832467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b6832467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b6832467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b6832467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b6832467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b6832467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b6832467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b6832467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b6832467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b6832467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b6832467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b6832467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b68324677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b68324677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b6832467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b6832467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b6832467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b6832467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b6832467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b6832467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b6832467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b6832467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b6832467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b6832467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b6832467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b6832467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b6832467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b6832467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b6832467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b6832467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1941910" y="1885950"/>
            <a:ext cx="66864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1941910" y="3583034"/>
            <a:ext cx="66864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3242858"/>
            <a:ext cx="1308489" cy="583942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398859" y="339715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1941909" y="457200"/>
            <a:ext cx="6686400" cy="23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1941909" y="3265535"/>
            <a:ext cx="6686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2456259" y="2628900"/>
            <a:ext cx="5652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1941909" y="3265535"/>
            <a:ext cx="6686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20" name="Google Shape;120;p12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1941910" y="1828800"/>
            <a:ext cx="66867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1941909" y="3257550"/>
            <a:ext cx="6686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37" name="Google Shape;137;p14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941909" y="470555"/>
            <a:ext cx="66864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1941909" y="3257550"/>
            <a:ext cx="6686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3827709" y="-285750"/>
            <a:ext cx="2914800" cy="6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5817460" y="1624204"/>
            <a:ext cx="3963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2389359" y="23254"/>
            <a:ext cx="3963000" cy="4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1941909" y="1544063"/>
            <a:ext cx="66864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941909" y="2647597"/>
            <a:ext cx="6686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1941909" y="1600200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5393060" y="1594667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204530" y="1479527"/>
            <a:ext cx="2994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1941909" y="1911725"/>
            <a:ext cx="3257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5629972" y="1477106"/>
            <a:ext cx="2999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5375218" y="1909304"/>
            <a:ext cx="3254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1941909" y="334566"/>
            <a:ext cx="2628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entury Gothic"/>
              <a:buNone/>
              <a:defRPr b="0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4742259" y="334566"/>
            <a:ext cx="38862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1941909" y="1198960"/>
            <a:ext cx="26289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1941910" y="3600450"/>
            <a:ext cx="6686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1941909" y="476224"/>
            <a:ext cx="66867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1941910" y="4025503"/>
            <a:ext cx="6686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2" y="171449"/>
            <a:ext cx="2138625" cy="4978942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4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0452" y="-589"/>
            <a:ext cx="1767516" cy="5140556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9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4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37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1941909" y="1600200"/>
            <a:ext cx="66867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1840660" y="1571325"/>
            <a:ext cx="6686400" cy="1697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450215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700">
                <a:solidFill>
                  <a:schemeClr val="dk1"/>
                </a:solidFill>
              </a:rPr>
              <a:t>Объекты уязвимости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Методы обеспечения надежности</a:t>
            </a:r>
            <a:endParaRPr sz="4000"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</a:rPr>
              <a:t>- предупреждение ошибок,</a:t>
            </a:r>
            <a:endParaRPr sz="20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</a:rPr>
              <a:t>- обнаружение ошибок,</a:t>
            </a:r>
            <a:endParaRPr sz="20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</a:rPr>
              <a:t>- исправление ошибок</a:t>
            </a:r>
            <a:endParaRPr sz="20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</a:rPr>
              <a:t>- обеспечение устойчивости к ошибкам.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1921659" y="10433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 первому методу относятся принципы и способы, позволяющие минимизировать или вообще исключить ошибки.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 втором методе сосредоточивают внимание на функциях самого программного обеспечения, помогающих выявлять ошибки.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 третьему методу относятся функции программного обеспечения, предназначенные для исправления ошибок или их последствий.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Метод четвертый — это мера способности системы программного обеспечения продолжать функционирование при наличии ошибок.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1943209" y="6894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marR="952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Разрабатывая эти меры, опираются на следующее.</a:t>
            </a:r>
            <a:endParaRPr>
              <a:solidFill>
                <a:schemeClr val="dk1"/>
              </a:solidFill>
            </a:endParaRPr>
          </a:p>
          <a:p>
            <a:pPr indent="450215" lvl="0" marL="0" marR="952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1. </a:t>
            </a:r>
            <a:r>
              <a:rPr i="1" lang="ru">
                <a:solidFill>
                  <a:schemeClr val="dk1"/>
                </a:solidFill>
              </a:rPr>
              <a:t>Взаимное недоверие.</a:t>
            </a:r>
            <a:r>
              <a:rPr lang="ru">
                <a:solidFill>
                  <a:schemeClr val="dk1"/>
                </a:solidFill>
              </a:rPr>
              <a:t> Каждый из компонентов должен предполагать, что все другие содержат ошибки. Когда он получает какие-нибудь данные от другого компонента или из источника вне системы, он должен предполагать, что данные могут быть неправильными, и пытаться найти в них ошибки.</a:t>
            </a:r>
            <a:endParaRPr>
              <a:solidFill>
                <a:schemeClr val="dk1"/>
              </a:solidFill>
            </a:endParaRPr>
          </a:p>
          <a:p>
            <a:pPr indent="450215" lvl="0" marL="0" marR="952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2. </a:t>
            </a:r>
            <a:r>
              <a:rPr i="1" lang="ru">
                <a:solidFill>
                  <a:schemeClr val="dk1"/>
                </a:solidFill>
              </a:rPr>
              <a:t>Немедленное обнаружение.</a:t>
            </a:r>
            <a:r>
              <a:rPr lang="ru">
                <a:solidFill>
                  <a:schemeClr val="dk1"/>
                </a:solidFill>
              </a:rPr>
              <a:t> Ошибки необходимо обнаружить как можно раньше. Это не только ограничивает наносимый ими ущерб, но и значительно упрощает задачу отладки.</a:t>
            </a:r>
            <a:endParaRPr>
              <a:solidFill>
                <a:schemeClr val="dk1"/>
              </a:solidFill>
            </a:endParaRPr>
          </a:p>
          <a:p>
            <a:pPr indent="450215" lvl="0" marL="0" marR="952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3. </a:t>
            </a:r>
            <a:r>
              <a:rPr i="1" lang="ru">
                <a:solidFill>
                  <a:schemeClr val="dk1"/>
                </a:solidFill>
              </a:rPr>
              <a:t>Избыточность.</a:t>
            </a:r>
            <a:r>
              <a:rPr lang="ru">
                <a:solidFill>
                  <a:schemeClr val="dk1"/>
                </a:solidFill>
              </a:rPr>
              <a:t> Все средства обнаружения ошибок основаны на некоторой форме избыточности (явной или неявной).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marR="952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Меры по обнаружению ошибок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1943209" y="13268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marR="952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Когда разрабатываются меры по обнаружению ошибок, важно принять согласованную стратегию для всей системы. Действия, предпринимаемые после обнаружения ошибки в программном обеспечении, должны быть единообразными для всех компонентов системы.</a:t>
            </a:r>
            <a:endParaRPr>
              <a:solidFill>
                <a:schemeClr val="dk1"/>
              </a:solidFill>
            </a:endParaRPr>
          </a:p>
          <a:p>
            <a:pPr indent="450215" lvl="0" marL="0" marR="952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Наилучшим решением поставленной проблемы является — немедленное завершение выполнение программы. Но во многих системах подобная стратегия бывает нецелесообразной (например, если приостанавливать работу системы нельзя).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1952034" y="9218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marR="952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 таком случае используется метод </a:t>
            </a:r>
            <a:r>
              <a:rPr i="1" lang="ru">
                <a:solidFill>
                  <a:schemeClr val="dk1"/>
                </a:solidFill>
              </a:rPr>
              <a:t>регистрации ошибок.</a:t>
            </a:r>
            <a:r>
              <a:rPr lang="ru">
                <a:solidFill>
                  <a:schemeClr val="dk1"/>
                </a:solidFill>
              </a:rPr>
              <a:t> Описание симптомов ошибки и информация о состоянии системы сохраняются во внешнем файле, после чего система может продолжать работу. Этот файл позднее будет изучен обслуживающим персоналом.</a:t>
            </a:r>
            <a:endParaRPr>
              <a:solidFill>
                <a:schemeClr val="dk1"/>
              </a:solidFill>
            </a:endParaRPr>
          </a:p>
          <a:p>
            <a:pPr indent="450215" lvl="0" marL="0" marR="952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Всегда, когда это возможно, лучше приостановить выполнение программы, чем использовать метод регистрации ошибок, так как задача диагностики станет сложнее.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marR="952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Активное обнаружение ошибок</a:t>
            </a:r>
            <a:endParaRPr sz="4000"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1943209" y="12053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marR="952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Не все ошибки можно выявить пассивными методами, в этих случаях необходимо делать дополнительные проверки, для этого проектируются специальные программные средства - </a:t>
            </a:r>
            <a:r>
              <a:rPr i="1" lang="ru">
                <a:solidFill>
                  <a:schemeClr val="dk1"/>
                </a:solidFill>
              </a:rPr>
              <a:t>средства активного обнаружения ошибок.</a:t>
            </a:r>
            <a:endParaRPr>
              <a:solidFill>
                <a:schemeClr val="dk1"/>
              </a:solidFill>
            </a:endParaRPr>
          </a:p>
          <a:p>
            <a:pPr indent="450215" lvl="0" marL="0" marR="952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Одним из активных средств обнаружения ошибок является </a:t>
            </a:r>
            <a:r>
              <a:rPr i="1" lang="ru">
                <a:solidFill>
                  <a:schemeClr val="dk1"/>
                </a:solidFill>
              </a:rPr>
              <a:t>диагностический монитор: -</a:t>
            </a:r>
            <a:r>
              <a:rPr lang="ru">
                <a:solidFill>
                  <a:schemeClr val="dk1"/>
                </a:solidFill>
              </a:rPr>
              <a:t> параллельный процесс, который периодически анализирует состояние системы с целью обнаружить ошибку. Диагностический монитор реализуется как периодически выполняемая задача (например, она планируется на каждый час, либо, когда система переходит в состояние ожидания).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marR="952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Исправление ошибок</a:t>
            </a:r>
            <a:endParaRPr sz="4000"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1943209" y="12559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marR="952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Следующий шаг — после того как ошибка обнаружена ее или ее последствия необходимо исправить.</a:t>
            </a:r>
            <a:endParaRPr>
              <a:solidFill>
                <a:schemeClr val="dk1"/>
              </a:solidFill>
            </a:endParaRPr>
          </a:p>
          <a:p>
            <a:pPr indent="450215" lvl="0" marL="0" marR="952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Некоторые устройства способны обнаружить неисправные компоненты и перейти к использованию идентичных запасных.</a:t>
            </a:r>
            <a:endParaRPr>
              <a:solidFill>
                <a:schemeClr val="dk1"/>
              </a:solidFill>
            </a:endParaRPr>
          </a:p>
          <a:p>
            <a:pPr indent="450215" lvl="0" marL="0" marR="952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Другой подход — это восстановление разрушения, вызванные ошибками, например, искажения записей в базе данных.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Объекты уязвимости ПС</a:t>
            </a:r>
            <a:endParaRPr sz="4000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943209" y="14286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вычислительный процесс обработки данных;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• информация, накопленная в базах данных, отражающая объекты внешней среды, и процессы ее обработки;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• объектный код программ, исполняемых вычислительными средствами в процессе функционирования ПС;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• информация, выдаваемая потребителям, являющаяся результатом обработки исходных данных и информации, накопленной в базе данных.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Факторы воздействия на объекты уязвимости ПС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943209" y="17824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На объекты уязвимости ПС воздействуют различные </a:t>
            </a:r>
            <a:r>
              <a:rPr b="1" i="1" lang="ru">
                <a:solidFill>
                  <a:schemeClr val="dk1"/>
                </a:solidFill>
              </a:rPr>
              <a:t>дестабилизирующие </a:t>
            </a:r>
            <a:r>
              <a:rPr i="1" lang="ru">
                <a:solidFill>
                  <a:schemeClr val="dk1"/>
                </a:solidFill>
              </a:rPr>
              <a:t>факторы,</a:t>
            </a:r>
            <a:r>
              <a:rPr lang="ru">
                <a:solidFill>
                  <a:schemeClr val="dk1"/>
                </a:solidFill>
              </a:rPr>
              <a:t> которые можно разделить на </a:t>
            </a:r>
            <a:r>
              <a:rPr b="1" lang="ru">
                <a:solidFill>
                  <a:schemeClr val="dk1"/>
                </a:solidFill>
              </a:rPr>
              <a:t>внутренние</a:t>
            </a:r>
            <a:r>
              <a:rPr lang="ru">
                <a:solidFill>
                  <a:schemeClr val="dk1"/>
                </a:solidFill>
              </a:rPr>
              <a:t>, присущие самим объектам уязвимости, и </a:t>
            </a:r>
            <a:r>
              <a:rPr b="1" lang="ru">
                <a:solidFill>
                  <a:schemeClr val="dk1"/>
                </a:solidFill>
              </a:rPr>
              <a:t>внешние</a:t>
            </a:r>
            <a:r>
              <a:rPr lang="ru">
                <a:solidFill>
                  <a:schemeClr val="dk1"/>
                </a:solidFill>
              </a:rPr>
              <a:t>, обусловленные средой, в которой эти объекты функционируют.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Внутренние источники угроз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943209" y="11551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- системные ошибки при постановке целей и задач создания ПС, при формулировке требований к функциям и характеристикам решения задач, определении условий и параметров внешней среды, в которой предстоит применять </a:t>
            </a:r>
            <a:r>
              <a:rPr b="1" lang="ru">
                <a:solidFill>
                  <a:schemeClr val="dk1"/>
                </a:solidFill>
              </a:rPr>
              <a:t>ПС;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- алгоритмические ошибки разработки при определении структуры и взаимодействия компонентов комплексов программ, а также при использовании информации баз данных;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- ошибки программирования в текстах программ и описаниях данных;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- недостаточную эффективность используемых методов и средств оперативной защиты программ и данных от сбоев и отказов.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Внешние источники угроз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941709" y="12255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- ошибки оперативного и обслуживающего персонала в процессе эксплуатации ПС;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-искажения в каналах телекоммуникации информации, поступающей от внешних источников и передаваемой потребителям;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- сбои и отказы в аппаратуре вычислительных средств;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- изменения состава взаимодействующей аппаратуры информационной системы установленного при испытаниях или сертификации и отраженного в эксплуатационной документации и т.д.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Полное устранение перечисленных негативных воздействий и дефектов, отражающихся на надежности функционирования сложных ПС, принципиально невозможно.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670625" y="468075"/>
            <a:ext cx="69579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Надежность функционирования ПС</a:t>
            </a:r>
            <a:endParaRPr sz="4000"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941834" y="13268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Современные достижения микроэлектроники значительно снизили влияние сбоев и отказов вычислительных средств на надежность функционирования ПС. Однако ошибки персонала, искажения данных в каналах телекоммуникации остаются существенными внешними угрозами надежности ПС.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Негативное влияние этих факторов может быть значительно снижено соответствующими методами и средствами защиты и восстановления программ и данных.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Методы обеспечения надежности программных средств</a:t>
            </a:r>
            <a:endParaRPr sz="4000"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943209" y="17824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 современных автоматизированных технологиях создания и развития, сложных ПС с позиции обеспечения их необходимой и заданной надежности можно выделить методы и средства, позволяющие: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- создавать программные модули и функциональные компоненты высокого</a:t>
            </a:r>
            <a:r>
              <a:rPr lang="ru">
                <a:solidFill>
                  <a:schemeClr val="dk1"/>
                </a:solidFill>
              </a:rPr>
              <a:t>, гарантированного качества;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- предотвращать дефекты проектирования</a:t>
            </a:r>
            <a:r>
              <a:rPr lang="ru">
                <a:solidFill>
                  <a:schemeClr val="dk1"/>
                </a:solidFill>
              </a:rPr>
              <a:t> за счет эффективных технологий и средств автоматизации обеспечения всего жизненного цикла комплексов программ и баз данных;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941909" y="9724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- обнаруживать и устранять различные дефекты и ошибки</a:t>
            </a:r>
            <a:r>
              <a:rPr lang="ru">
                <a:solidFill>
                  <a:schemeClr val="dk1"/>
                </a:solidFill>
              </a:rPr>
              <a:t> проектирования, разработки и сопровождения программ путем систематического тестирования на всех этапах жизненного цикла;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- удовлетворять достигнутое качество и надежность функционирования</a:t>
            </a:r>
            <a:r>
              <a:rPr lang="ru">
                <a:solidFill>
                  <a:schemeClr val="dk1"/>
                </a:solidFill>
              </a:rPr>
              <a:t> ПС в процессе их испытаний и сертификации перед сдачей в регулярную эксплуатацию;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- оперативно выявлять последствия дефектов программ и данных и в</a:t>
            </a:r>
            <a:r>
              <a:rPr lang="ru">
                <a:solidFill>
                  <a:schemeClr val="dk1"/>
                </a:solidFill>
              </a:rPr>
              <a:t>осстанавливать нормальное, надежное функционирование комплексов программ.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1931784" y="1276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Комплексное, скоординированное применение этих методов и средств в процессе создания и применения ПС позволяет исключать некоторые виды угроз или значительно ослаблять их влияние. Тем самым уровень достигаемой надежности ПС становится предсказуемым и управляемым.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Легкий дым">
  <a:themeElements>
    <a:clrScheme name="Легкий дым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