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b7297bdc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b7297bdc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b7297bdc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b7297bdc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b7297bdc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b7297bdc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b7297bdc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b7297bdc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b7297bdc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b7297bdc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b7297bdc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b7297bdc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b7297bdc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b7297bdc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b7297bdc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b7297bdc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b7297bdc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ab7297bdc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type="ctrTitle"/>
          </p:nvPr>
        </p:nvSpPr>
        <p:spPr>
          <a:xfrm>
            <a:off x="1941910" y="1885950"/>
            <a:ext cx="66864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100"/>
              <a:buFont typeface="Century Gothic"/>
              <a:buNone/>
              <a:defRPr sz="4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" type="subTitle"/>
          </p:nvPr>
        </p:nvSpPr>
        <p:spPr>
          <a:xfrm>
            <a:off x="1941910" y="3583034"/>
            <a:ext cx="6686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2"/>
          <p:cNvSpPr/>
          <p:nvPr/>
        </p:nvSpPr>
        <p:spPr>
          <a:xfrm>
            <a:off x="0" y="3242858"/>
            <a:ext cx="1308489" cy="583942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 txBox="1"/>
          <p:nvPr>
            <p:ph idx="12" type="sldNum"/>
          </p:nvPr>
        </p:nvSpPr>
        <p:spPr>
          <a:xfrm>
            <a:off x="398859" y="339715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 txBox="1"/>
          <p:nvPr>
            <p:ph type="title"/>
          </p:nvPr>
        </p:nvSpPr>
        <p:spPr>
          <a:xfrm>
            <a:off x="1941909" y="457200"/>
            <a:ext cx="6686400" cy="23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1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2456259" y="2628900"/>
            <a:ext cx="5652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2" type="body"/>
          </p:nvPr>
        </p:nvSpPr>
        <p:spPr>
          <a:xfrm>
            <a:off x="1941909" y="3265535"/>
            <a:ext cx="66864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2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20" name="Google Shape;120;p12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1941910" y="1828800"/>
            <a:ext cx="6686700" cy="2043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3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2137462" y="457200"/>
            <a:ext cx="62955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32" name="Google Shape;132;p1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1850739" y="48600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37" name="Google Shape;137;p14"/>
          <p:cNvSpPr txBox="1"/>
          <p:nvPr/>
        </p:nvSpPr>
        <p:spPr>
          <a:xfrm>
            <a:off x="8336139" y="217898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1941909" y="470555"/>
            <a:ext cx="66864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1941909" y="3257550"/>
            <a:ext cx="6686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Font typeface="Century Gothic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entury Gothic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1941910" y="3886200"/>
            <a:ext cx="6686700" cy="5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15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 rot="5400000">
            <a:off x="3827709" y="-285750"/>
            <a:ext cx="2914800" cy="6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 rot="5400000">
            <a:off x="5817460" y="1624204"/>
            <a:ext cx="3963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 rot="5400000">
            <a:off x="2389359" y="23254"/>
            <a:ext cx="39630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7" name="Google Shape;157;p1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1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3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1941909" y="1544063"/>
            <a:ext cx="66864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1941909" y="2647597"/>
            <a:ext cx="6686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4"/>
          <p:cNvSpPr/>
          <p:nvPr/>
        </p:nvSpPr>
        <p:spPr>
          <a:xfrm flipH="1" rot="10800000">
            <a:off x="-3142" y="238362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 txBox="1"/>
          <p:nvPr>
            <p:ph idx="12" type="sldNum"/>
          </p:nvPr>
        </p:nvSpPr>
        <p:spPr>
          <a:xfrm>
            <a:off x="398859" y="2433104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1941909" y="1600200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5393060" y="1594667"/>
            <a:ext cx="3235500" cy="28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5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2204530" y="1479527"/>
            <a:ext cx="2994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0" name="Google Shape;70;p6"/>
          <p:cNvSpPr txBox="1"/>
          <p:nvPr>
            <p:ph idx="2" type="body"/>
          </p:nvPr>
        </p:nvSpPr>
        <p:spPr>
          <a:xfrm>
            <a:off x="1941909" y="1911725"/>
            <a:ext cx="3257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3" type="body"/>
          </p:nvPr>
        </p:nvSpPr>
        <p:spPr>
          <a:xfrm>
            <a:off x="5629972" y="1477106"/>
            <a:ext cx="2999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8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72" name="Google Shape;72;p6"/>
          <p:cNvSpPr txBox="1"/>
          <p:nvPr>
            <p:ph idx="4" type="body"/>
          </p:nvPr>
        </p:nvSpPr>
        <p:spPr>
          <a:xfrm>
            <a:off x="5375218" y="1909304"/>
            <a:ext cx="3254100" cy="25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6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8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1941909" y="334566"/>
            <a:ext cx="2628900" cy="7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entury Gothic"/>
              <a:buNone/>
              <a:defRPr b="0"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4742259" y="334566"/>
            <a:ext cx="3886200" cy="4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8pPr>
            <a:lvl9pPr indent="-317500" lvl="8" marL="4114800" algn="l">
              <a:spcBef>
                <a:spcPts val="800"/>
              </a:spcBef>
              <a:spcAft>
                <a:spcPts val="0"/>
              </a:spcAft>
              <a:buSzPts val="1400"/>
              <a:buChar char="🠶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1941909" y="1198960"/>
            <a:ext cx="2628900" cy="31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9"/>
          <p:cNvSpPr/>
          <p:nvPr/>
        </p:nvSpPr>
        <p:spPr>
          <a:xfrm flipH="1" rot="10800000">
            <a:off x="-3142" y="535779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1941910" y="3600450"/>
            <a:ext cx="6686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2" type="pic"/>
          </p:nvPr>
        </p:nvSpPr>
        <p:spPr>
          <a:xfrm>
            <a:off x="1941909" y="476224"/>
            <a:ext cx="66867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None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1941910" y="4025503"/>
            <a:ext cx="6686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00" name="Google Shape;100;p10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0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/>
        </p:nvSpPr>
        <p:spPr>
          <a:xfrm flipH="1" rot="10800000">
            <a:off x="-3142" y="3683791"/>
            <a:ext cx="1191397" cy="380475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 txBox="1"/>
          <p:nvPr>
            <p:ph idx="12" type="sldNum"/>
          </p:nvPr>
        </p:nvSpPr>
        <p:spPr>
          <a:xfrm>
            <a:off x="398859" y="3737315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2" y="171449"/>
            <a:ext cx="2138625" cy="4978942"/>
            <a:chOff x="2487613" y="285750"/>
            <a:chExt cx="2428875" cy="5654676"/>
          </a:xfrm>
        </p:grpSpPr>
        <p:sp>
          <p:nvSpPr>
            <p:cNvPr id="7" name="Google Shape;7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573338" y="2817813"/>
              <a:ext cx="700088" cy="2835274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3148013" y="1282700"/>
              <a:ext cx="1768475" cy="3448051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1"/>
          <p:cNvGrpSpPr/>
          <p:nvPr/>
        </p:nvGrpSpPr>
        <p:grpSpPr>
          <a:xfrm>
            <a:off x="20452" y="-589"/>
            <a:ext cx="1767516" cy="5140556"/>
            <a:chOff x="6627813" y="194833"/>
            <a:chExt cx="1952625" cy="5678918"/>
          </a:xfrm>
        </p:grpSpPr>
        <p:sp>
          <p:nvSpPr>
            <p:cNvPr id="20" name="Google Shape;20;p1"/>
            <p:cNvSpPr/>
            <p:nvPr/>
          </p:nvSpPr>
          <p:spPr>
            <a:xfrm>
              <a:off x="6627813" y="194833"/>
              <a:ext cx="409575" cy="3646489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7037388" y="3811588"/>
              <a:ext cx="457200" cy="1852614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" name="Google Shape;32;p1"/>
          <p:cNvSpPr/>
          <p:nvPr/>
        </p:nvSpPr>
        <p:spPr>
          <a:xfrm>
            <a:off x="0" y="0"/>
            <a:ext cx="137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 txBox="1"/>
          <p:nvPr>
            <p:ph type="title"/>
          </p:nvPr>
        </p:nvSpPr>
        <p:spPr>
          <a:xfrm>
            <a:off x="1944693" y="468083"/>
            <a:ext cx="6683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700"/>
              <a:buFont typeface="Century Gothic"/>
              <a:buNone/>
              <a:defRPr b="0" i="0" sz="27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" name="Google Shape;34;p1"/>
          <p:cNvSpPr txBox="1"/>
          <p:nvPr>
            <p:ph idx="1" type="body"/>
          </p:nvPr>
        </p:nvSpPr>
        <p:spPr>
          <a:xfrm>
            <a:off x="1941909" y="1600200"/>
            <a:ext cx="6686700" cy="29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🠶"/>
              <a:defRPr b="0" i="0" sz="11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🠶"/>
              <a:defRPr b="0" i="0" sz="9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"/>
          <p:cNvSpPr txBox="1"/>
          <p:nvPr>
            <p:ph idx="10" type="dt"/>
          </p:nvPr>
        </p:nvSpPr>
        <p:spPr>
          <a:xfrm>
            <a:off x="7771209" y="4597828"/>
            <a:ext cx="859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1"/>
          <p:cNvSpPr txBox="1"/>
          <p:nvPr>
            <p:ph idx="11" type="ftr"/>
          </p:nvPr>
        </p:nvSpPr>
        <p:spPr>
          <a:xfrm>
            <a:off x="1941909" y="4601856"/>
            <a:ext cx="571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1"/>
          <p:cNvSpPr txBox="1"/>
          <p:nvPr>
            <p:ph idx="12" type="sldNum"/>
          </p:nvPr>
        </p:nvSpPr>
        <p:spPr>
          <a:xfrm>
            <a:off x="398859" y="590836"/>
            <a:ext cx="584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5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ctrTitle"/>
          </p:nvPr>
        </p:nvSpPr>
        <p:spPr>
          <a:xfrm>
            <a:off x="1931785" y="1379700"/>
            <a:ext cx="6686400" cy="1697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450215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Дестабилизирующие факторы и угрозы надежности</a:t>
            </a:r>
            <a:endParaRPr sz="5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1921659" y="11551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Д</a:t>
            </a:r>
            <a:r>
              <a:rPr lang="ru">
                <a:solidFill>
                  <a:schemeClr val="dk1"/>
                </a:solidFill>
              </a:rPr>
              <a:t>ля координированной борьбы с возможными дефектами необходимы знания о фактах, влияющих на надежность ПС со стороны случайных, существующих и потенциально возможных дефектов в конкретных программах. Сюда относятся знания: об объектах уязвимости в ПС, дестабилизирующих факторах, методах предотвращения появления дефектов, методах повышения надежности и последствиях нарушения надежности.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Надежность</a:t>
            </a:r>
            <a:endParaRPr sz="4000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943209" y="13369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Надежность – свойство программного средства сохранять работоспособность в течение определенного периода времени, в определенных условиях эксплуатации с учетом последствий для пользователя каждого отказа.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Работоспособным называется такое состояние программного средства, при котором оно способно выполнять заданные функции с параметрами, установленными требованиями технического задания.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Оценки надежности</a:t>
            </a:r>
            <a:endParaRPr sz="4000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941709" y="12154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Для оценки надежности используются три группы показателей: качественные, порядковые и количественные.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К основным количественным показателям надежности ПС относятся: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Вероятность безотказной работы – это вероятность того, что в пределах заданной наработки отказ системы не возникает. Наработка – продолжительность или объем работ.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Вероятность отказа – вероятность того, что в пределах, заданной наработки отказ системы возникает. Это показатель, обратный предыдущему.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1941909" y="871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Интенсивность отказа системы – это условная плотность вероятности возникновения отказа ПС в определенный момент времени при условии, что до этого времени отказ не возник. Если в процессе тестирования фиксируется число отказов за определенный интервал времени, то интенсивность – число отказов в единицу времени.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Средняя наработка до отказа – суммарное время безотказной работы до текущего момента, деленное на количество ошибок;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Среднее время восстановления. При этом данное время является суммарным временем, затраченным на обнаружение и восстановление возможной ошибки.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1961959" y="4059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>
                <a:solidFill>
                  <a:schemeClr val="dk1"/>
                </a:solidFill>
              </a:rPr>
              <a:t>Надежная программа</a:t>
            </a:r>
            <a:r>
              <a:rPr lang="ru">
                <a:solidFill>
                  <a:schemeClr val="dk1"/>
                </a:solidFill>
              </a:rPr>
              <a:t> прежде всего должна обеспечивать достаточно низкую вероятность отказа в процессе функционирования в реальном времени, быстро реагировать на искажения программ и восстанавливать работоспособность за время, меньшее, чем порог между сбоем и отказом.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Основным </a:t>
            </a:r>
            <a:r>
              <a:rPr b="1" i="1" lang="ru">
                <a:solidFill>
                  <a:schemeClr val="dk1"/>
                </a:solidFill>
              </a:rPr>
              <a:t>принципом классификации сбоев и отказов</a:t>
            </a:r>
            <a:r>
              <a:rPr b="1" lang="ru">
                <a:solidFill>
                  <a:schemeClr val="dk1"/>
                </a:solidFill>
              </a:rPr>
              <a:t> в</a:t>
            </a:r>
            <a:r>
              <a:rPr lang="ru">
                <a:solidFill>
                  <a:schemeClr val="dk1"/>
                </a:solidFill>
              </a:rPr>
              <a:t> программах является разделение по временному показателю длительности восстановления после любого искажения программ.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длительности восстановления, меньшей заданного порога, дефекты при функционировании программ следует относить к </a:t>
            </a:r>
            <a:r>
              <a:rPr b="1" i="1" lang="ru">
                <a:solidFill>
                  <a:schemeClr val="dk1"/>
                </a:solidFill>
              </a:rPr>
              <a:t>сбоям,</a:t>
            </a:r>
            <a:r>
              <a:rPr lang="ru">
                <a:solidFill>
                  <a:schemeClr val="dk1"/>
                </a:solidFill>
              </a:rPr>
              <a:t> а при восстановлении, превышающем по длительности пороговое значение, происходящее искажение соответствует </a:t>
            </a:r>
            <a:r>
              <a:rPr b="1" lang="ru">
                <a:solidFill>
                  <a:schemeClr val="dk1"/>
                </a:solidFill>
              </a:rPr>
              <a:t>о</a:t>
            </a:r>
            <a:r>
              <a:rPr b="1" i="1" lang="ru">
                <a:solidFill>
                  <a:schemeClr val="dk1"/>
                </a:solidFill>
              </a:rPr>
              <a:t>тказу.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731375" y="468075"/>
            <a:ext cx="68970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Надежность функционирования ПС</a:t>
            </a:r>
            <a:endParaRPr sz="4000"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1941684" y="107415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Наиболее широко характеризуется устойчивостью, или способностью к безотказному функционированию, и восстанавливаемостью работоспособного состояния после произошедших сбоев или отказов.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Устойчивость</a:t>
            </a:r>
            <a:r>
              <a:rPr lang="ru">
                <a:solidFill>
                  <a:schemeClr val="dk1"/>
                </a:solidFill>
              </a:rPr>
              <a:t> зависит от уровня неустраненных ошибок и способности ПС реагировать на их проявления так, чтобы это не отражалось на показателях надежности.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Восстанавливаемость</a:t>
            </a:r>
            <a:r>
              <a:rPr lang="ru">
                <a:solidFill>
                  <a:schemeClr val="dk1"/>
                </a:solidFill>
              </a:rPr>
              <a:t> характеризуется полнотой и длительностью восстановления функционирования программ в процессе перезапуска. Перезапуск должен обеспечивать возобновление нормального функционирования ПС, на что требуются ресурсы ЭВМ и время.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944694" y="468083"/>
            <a:ext cx="66837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Критерии надёжности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1943209" y="14787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1.Критерии длительности наработки на отказ</a:t>
            </a:r>
            <a:r>
              <a:rPr lang="ru">
                <a:solidFill>
                  <a:schemeClr val="dk1"/>
                </a:solidFill>
              </a:rPr>
              <a:t>. Для определения этой величины измеряется время работоспособного состояния системы между двумя последовательными отказами или началом нормального функционирования системы после них. Вероятностные характеристики этой величины в нескольких формах используются как разновидности критериев надежности.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</a:rPr>
              <a:t>2. Критерий длительность восстановления</a:t>
            </a:r>
            <a:r>
              <a:rPr lang="ru">
                <a:solidFill>
                  <a:schemeClr val="dk1"/>
                </a:solidFill>
              </a:rPr>
              <a:t> - основной показатель процесса восстановления.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1972284" y="1225575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3. </a:t>
            </a:r>
            <a:r>
              <a:rPr b="1" i="1" lang="ru">
                <a:solidFill>
                  <a:schemeClr val="dk1"/>
                </a:solidFill>
              </a:rPr>
              <a:t>Критерии коэффициент готовности</a:t>
            </a:r>
            <a:r>
              <a:rPr lang="ru">
                <a:solidFill>
                  <a:schemeClr val="dk1"/>
                </a:solidFill>
              </a:rPr>
              <a:t>. – служит для обобщения характеристик отказов и восстановлений. Этот показатель отражает вероятность иметь восстанавливаемую систему в работоспособном состоянии в произвольный момент времени. Значение коэффициента готовности соответствует доле времени полезной работы системы на достаточно большом интервале, содержащем отказы и восстановления.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type="title"/>
          </p:nvPr>
        </p:nvSpPr>
        <p:spPr>
          <a:xfrm>
            <a:off x="1346625" y="468075"/>
            <a:ext cx="7282200" cy="96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chemeClr val="dk1"/>
                </a:solidFill>
              </a:rPr>
              <a:t>Дестабилизирующие факторы и методы обеспечения надежности функционирования ПС</a:t>
            </a:r>
            <a:endParaRPr sz="3500"/>
          </a:p>
        </p:txBody>
      </p:sp>
      <p:sp>
        <p:nvSpPr>
          <p:cNvPr id="209" name="Google Shape;209;p26"/>
          <p:cNvSpPr txBox="1"/>
          <p:nvPr>
            <p:ph idx="1" type="body"/>
          </p:nvPr>
        </p:nvSpPr>
        <p:spPr>
          <a:xfrm>
            <a:off x="1941909" y="1600200"/>
            <a:ext cx="6686700" cy="283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при любом виде деятельности людям свойственно непредумышленно ошибаться, результаты чего проявляются в процессе создания или применения изделий, или систем.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общем случае под ошибкой подразумевается дефект, погрешность или умышленное искажение объекта или процесса.</a:t>
            </a:r>
            <a:endParaRPr>
              <a:solidFill>
                <a:schemeClr val="dk1"/>
              </a:solidFill>
            </a:endParaRPr>
          </a:p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При этом предполагается, что известно правильное, эталонное состояние объекта, по отношению к которому может быть определено наличие отклонения — </a:t>
            </a:r>
            <a:r>
              <a:rPr b="1" i="1" lang="ru">
                <a:solidFill>
                  <a:schemeClr val="dk1"/>
                </a:solidFill>
              </a:rPr>
              <a:t>дефекта или ошибки.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Легкий дым">
  <a:themeElements>
    <a:clrScheme name="Легкий дым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