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Century Gothic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enturyGothic-bold.fntdata"/><Relationship Id="rId47" Type="http://schemas.openxmlformats.org/officeDocument/2006/relationships/font" Target="fonts/CenturyGothic-regular.fntdata"/><Relationship Id="rId49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c302f9f8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c302f9f8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c302f9f8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c302f9f8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c302f9f8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c302f9f8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c302f9f8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c302f9f8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c302f9f8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c302f9f8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c302f9f8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c302f9f8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c302f9f8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c302f9f8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c302f9f8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c302f9f8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c302f9f8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c302f9f8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c302f9f87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c302f9f87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302f9f8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302f9f8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c302f9f8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c302f9f8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c302f9f8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c302f9f8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c302f9f8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c302f9f8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c302f9f8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c302f9f8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c302f9f87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c302f9f87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c302f9f8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c302f9f8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c302f9f8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c302f9f8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c302f9f8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c302f9f8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c302f9f8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c302f9f8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c302f9f8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c302f9f8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c302f9f8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c302f9f8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c302f9f8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c302f9f8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c302f9f8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c302f9f8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c302f9f8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c302f9f8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c302f9f87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c302f9f87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c302f9f8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c302f9f8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c302f9f8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c302f9f8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c302f9f8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c302f9f8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c302f9f8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c302f9f8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c302f9f8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c302f9f8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c302f9f8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c302f9f8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c302f9f8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c302f9f8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c302f9f87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c302f9f8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c302f9f8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c302f9f8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c302f9f8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c302f9f8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c302f9f8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c302f9f8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c302f9f8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c302f9f8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c302f9f8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c302f9f8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c302f9f8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c302f9f8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1941910" y="3583034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398859" y="339715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1941909" y="457200"/>
            <a:ext cx="66864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2456259" y="2628900"/>
            <a:ext cx="5652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20" name="Google Shape;120;p12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941910" y="1828800"/>
            <a:ext cx="6686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37" name="Google Shape;137;p14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941909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3827709" y="-285750"/>
            <a:ext cx="29148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5817460" y="1624204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2389359" y="23254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1941909" y="1544063"/>
            <a:ext cx="6686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941909" y="2647597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204530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5629972" y="1477106"/>
            <a:ext cx="2999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5375218" y="1909304"/>
            <a:ext cx="3254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1941909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742259" y="334566"/>
            <a:ext cx="38862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1941909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1941910" y="3600450"/>
            <a:ext cx="6686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1941909" y="476224"/>
            <a:ext cx="66867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941910" y="4025503"/>
            <a:ext cx="6686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2" y="171449"/>
            <a:ext cx="2138625" cy="4978942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452" y="-589"/>
            <a:ext cx="1767516" cy="5140556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1941909" y="1600200"/>
            <a:ext cx="66867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1921660" y="1359450"/>
            <a:ext cx="6686400" cy="169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solidFill>
                  <a:schemeClr val="dk1"/>
                </a:solidFill>
              </a:rPr>
              <a:t>Эксплуатационная документация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1931784" y="324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«Технические характеристики» содержит технические данные, основные параметры и характеристики (свойства), необходимые для изучения и правильнойтехнической эксплуатации изделия. При изложении сведений о контролируемых (измеряемых) параметрах необходимо указывать: наименование параметра; номинальное значение, допуск (доверительный интервал); применяемое средство измерения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«Состав изделия» содержит наименования, обозначения и места расположения основных составных частей изделия и установленных для изделиякомплектов ЗИП. Здесь же указывают общие отличия в конструкции различныхмодификаций изделий от базового изделия и друг от друга и особенности их комплектации. Допускается приводить схему деления изделия на составные части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1921659" y="496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«Устройство и работа» содержит общие сведения о принципе действия, устройстве и режимах работы изделия в целом, взаимодействии составных частей изделия. Здесь же указывают, при необходимости, взаимодействие данного изделия с другими изделиями.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«Средства измерения, инструмент и принадлежности» содержит назначение, перечень, места расположения и краткие основные технические (в том числе метрологические) характеристики, а также устройство и принцип действия специальных средств измерения, испытательного и другого оборудования, инструмента и принадлежностей, которые необходимы для контроля, регулирования (настройки), выполнения работ по техническому обслуживанию и текущему ремонту изделия и его составных частей.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941909" y="324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«Маркировка и пломбирование» содержит сведения для всего изделия в целом о маркировании и пломбировании изделия, тары и упаковочных материалов.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32323"/>
                </a:solidFill>
              </a:rPr>
              <a:t>Подраздел «Упаковка» содержит для всего изделия в целом описание конструкции и порядка использования тары, упаковочных материалов и т. п., порядок пломбирования и распломбирования.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32323"/>
                </a:solidFill>
              </a:rPr>
              <a:t>Раздел «Описание и работа составных частей изделия» содержит общие сведения о составных частях изделия и состоит из подразделов: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общие сведения;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описание;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работа;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маркировка и пломбирование;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упаковка.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1931784" y="901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«Общие сведения» содержит в общем виде назначение и описание составных частей изделия, из каких основных составных частей более мелкого уровня деления состоит описываемая составная часть изделия, где они расположены, какие выполняют функции, их взаимосвязь и др.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«Работа» содержит описание работы составных частей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Содержание подразделов «Маркировка и пломбирование» и «Упаковка» составных частей изделия аналогично содержанию подразделов для изделия в целом.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1972284" y="496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3. Часть «</a:t>
            </a:r>
            <a:r>
              <a:rPr b="1" lang="ru">
                <a:solidFill>
                  <a:srgbClr val="232323"/>
                </a:solidFill>
              </a:rPr>
              <a:t>Использование по назначению</a:t>
            </a:r>
            <a:r>
              <a:rPr lang="ru">
                <a:solidFill>
                  <a:srgbClr val="232323"/>
                </a:solidFill>
              </a:rPr>
              <a:t>» состоит из разделов: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эксплуатационные ограничения;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подготовка изделия к использованию;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использование изделия;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действия в экстремальных условиях;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особенности использования доработанного изделия.</a:t>
            </a:r>
            <a:endParaRPr>
              <a:solidFill>
                <a:srgbClr val="232323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32323"/>
                </a:solidFill>
              </a:rPr>
              <a:t>Раздел «Эксплуатационные ограничения» содержит те технические характеристики изделия, несоблюдение которых недопустимо по условиям безопасности и которые могут привести к выходу изделия из строя. Эти характеристики, с указанием их количественных значений, рекомендуется излагать в виде таблиц в порядке, соответствующем последовательности этапа использования изделия по назначению.</a:t>
            </a:r>
            <a:endParaRPr>
              <a:solidFill>
                <a:srgbClr val="23232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1952034" y="780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Все ограничения, помещаемые в данном разделе, должны обеспечивать возможность их контроля обслуживающим персоналом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Раздел «Подготовка изделия к использованию» содержит указания по проверке и приведению изделия к использованию по назначению.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Раздел, как правило, содержит подразделы: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меры безопасности при подготовке изделия;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правила и порядок заправки изделия топливом, маслами, смазками, газами, жидкостями и другими материалами (далее - ГСМ) с указанием их количества и марки, а также условия и порядок заправки дублирующими (резервными) ГСМ и, при необходимости, зарубежными ГСМ;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1941909" y="628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объем и последовательность внешнего осмотра изделия;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правила и порядок осмотра рабочих мест;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правила и порядок осмотра и проверки готовности изделия к использованию;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описание положений органов управления и настройки после подготовки изделия к работе и перед включением;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указания об ориентировании изделия (с приложением схем при необходимости);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особенности подготовки изделия к использованию из различных степеней готовности;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при необходимости, указания о взаимосвязи (соединении) данного изделия с другими изделиями;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1931784" y="658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указания по включению и опробованию работы изделия с описанием операций по проверке изделия в работе, в том числе с помощью средств измерения, входящих в состав изделия (приводятся значения показаний средств измерений, соответствующие установленным режимам работы, и допустимые отклонения от этих значений);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перечень возможных неисправностей изделия в процессе его подготовки и рекомендации по действиям при их возникновении.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Раздел «Использование изделия» содержит, как правило, подразделы: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порядок действия обслуживающего персонала при выполнении задач применения изделия;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1941909" y="476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порядок контроля работоспособности изделия в целом с описанием методик выполнения измерений, регулирования (настройки), наладки изделия, а также схем соединения изделия со средствами измерений и вспомогательными устройствами, используемых для измерений;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перечень возможных неисправностей в процессе использования изделия по назначению и рекомендации по действиям при их возникновении;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перечень режимов работы изделия, а также характеристики основных режимов работы;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порядок и правила перевода изделия с одного режима работы на другой с указанием необходимого для этого времени;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порядок приведения изделия в исходное положение;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1931784" y="476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порядок выключения изделия, содержание и последовательность осмотра изделия после окончания работы;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порядок замены, пополнения и контроля качества (при необходимости) ГСМ;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меры безопасности при использовании изделия по назначению. При этом должны быть отражены требования, обеспечивающие безопасность обслуживающего персонала, техники и экологическая безопасность проводимых работ.</a:t>
            </a:r>
            <a:endParaRPr>
              <a:solidFill>
                <a:srgbClr val="232323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Раздел «Действия в экстремальных условиях» содержит случаи отказа изделия в экстремальных условиях и условия, которые могут привести к аварийной ситуации. Раздел содержит, как правило, действия в следующих случаях: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911534" y="314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К эксплуатационным документам относят руководство по эксплуатации и техническое обслуживание, паспорт.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РЭ должна содержать подробное изложение правил пользования с указанием последовательности действия оператора при включении средства измерения (СИ), его подготовке к работе (настройка, наладка, калибровка и т. д.), в процессе измерений, о замене сменных элементов, подстройке.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Для проведения ремонта СИ в инструкции по эксплуатации (ИЭ) целесообразно привести монтажные карты, принципиальные схемы со спецификацией, таблицу возможных неисправностей и способы их устранения; карты режимов полупроводниковых приборов или электронных ламп (если такие элементы имеются); намоточные данные дросселей, трансформаторов и проволочных резисторов, кинематические схемы, отдельные рекомендации по ремонту.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1941909" y="476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при пожаре на изделии на различных этапах использования изделия;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при отказах систем изделия, способных привести к возникновению опасных аварийных ситуаций;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при попадании в аварийные условия эксплуатации;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при экстренной эвакуации обслуживающего персонала.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Раздел «Особенности использования доработанного изделия» содержит: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основные конструктивные отличия данного изделия от базового изделия и обусловленные ими изменения в эксплуатационных ограничениях и рекомендациях по эксплуатации;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особенности выполнения операций на всех этапах подготовки и использования по назначению модифицированного изделия.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1962159" y="597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Допускается эти особенности приводить в тексте РЭ, не выделяя в отдельный раздел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4. Часть «</a:t>
            </a:r>
            <a:r>
              <a:rPr b="1" lang="ru">
                <a:solidFill>
                  <a:srgbClr val="232323"/>
                </a:solidFill>
              </a:rPr>
              <a:t>Техническое обслуживание</a:t>
            </a:r>
            <a:r>
              <a:rPr lang="ru">
                <a:solidFill>
                  <a:srgbClr val="232323"/>
                </a:solidFill>
              </a:rPr>
              <a:t>» содержит сведения по техническому обслуживанию(ТО) изделия и его составных частей и состоит из разделов: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техническое обслуживание изделия;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техническое обслуживание составных частей изделия. Изделие и его составные части, на которых проводят работы по техническому обслуживанию (далее - объекты ТО), виды и объемы работ и периодичность их выполнения зависят от уровня надежности объектов ТО при условии оптимальных сроков проведения ТО и расходов материальных средств и трудовых ресурсов на ТО.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1931784" y="1033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Раздел «</a:t>
            </a:r>
            <a:r>
              <a:rPr b="1" lang="ru">
                <a:solidFill>
                  <a:srgbClr val="232323"/>
                </a:solidFill>
              </a:rPr>
              <a:t>Техническое обслуживание изделия</a:t>
            </a:r>
            <a:r>
              <a:rPr lang="ru">
                <a:solidFill>
                  <a:srgbClr val="232323"/>
                </a:solidFill>
              </a:rPr>
              <a:t>» состоит из подразделов: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общие указания;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меры безопасности;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порядок технического обслуживания изделия;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проверка работоспособности изделия;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техническое освидетельствование;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консервация (расконсервация, переконсервация).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1931784" y="942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</a:t>
            </a:r>
            <a:r>
              <a:rPr b="1" lang="ru">
                <a:solidFill>
                  <a:srgbClr val="232323"/>
                </a:solidFill>
              </a:rPr>
              <a:t>Общие указания</a:t>
            </a:r>
            <a:r>
              <a:rPr lang="ru">
                <a:solidFill>
                  <a:srgbClr val="232323"/>
                </a:solidFill>
              </a:rPr>
              <a:t>» содержит: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характеристику принятой системы ТО: виды, объемы и периодичность ТО, особенности организации ТО изделия и его составных частей в зависимости от этапов его эксплуатации (использование по назначению, хранение,транспортирование и т. д.) и условий эксплуатации (климатические, временные и т. д.), указания по организации ТО;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требования к составу и квалификации обслуживающего персонала;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требования к изделию, направляемому на ТО;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1962159" y="192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«Меры безопасности» содержит правила, которые необходимо соблюдать в соответствии с особенностями конструкции изделия и его эксплуатации, действующими положениями нормативных документов, а также перечень обязательных требований по техническому обслуживанию и (или) ремонту, невыполнение которых может привести к опасным последствиям для жизни, здоровья человека или окружающей среды. Здесь же излагают правила пожарной безопасности, взрывобезопасности и т. п.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«Порядок технического обслуживания изделия» содержит характеристику каждого вида ТО изделия и его составных частей, в том числе замена смазки, заправка специальными жидкостями, кислородом и др., дренаж трубопроводов и агрегатов и т. д. в зависимости от особенностей и условий эксплуатации, периодичность видов ТО, в том числе и при хранении, сведения по всем видам ТО, принятым для эксплуатируемого изделия.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1609875" y="273825"/>
            <a:ext cx="7018800" cy="1518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Содержание подраздела рекомендуется излагать в виде таблицы 1.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Таблица 1 - Порядок технического обслуживания</a:t>
            </a:r>
            <a:endParaRPr/>
          </a:p>
        </p:txBody>
      </p:sp>
      <p:pic>
        <p:nvPicPr>
          <p:cNvPr id="286" name="Google Shape;2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663" y="1001550"/>
            <a:ext cx="633022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2"/>
          <p:cNvSpPr txBox="1"/>
          <p:nvPr/>
        </p:nvSpPr>
        <p:spPr>
          <a:xfrm>
            <a:off x="2075675" y="1852875"/>
            <a:ext cx="58827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 графе «Пункт РЭ» указывают порядковый номер пункта (работы), под ним номер раздела, подраздела, пункта РЭ.</a:t>
            </a:r>
            <a:endParaRPr>
              <a:solidFill>
                <a:srgbClr val="23232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 графе «Наименование объекта ТО и работа» приводят наименование объекта ТО и перечень работ, проводимых при ТО.</a:t>
            </a:r>
            <a:endParaRPr>
              <a:solidFill>
                <a:srgbClr val="23232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 графе «Виды ТО» приводят условное обозначение вида ТО или периода выполнения видов ТО, а также условное обозначение выполняемой («+») или невыполняемой («-») работы. Графа может состоять из одной или нескольких колонок</a:t>
            </a:r>
            <a:endParaRPr>
              <a:solidFill>
                <a:srgbClr val="23232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1941909" y="152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«Проверка работоспособности изделия» содержит последовательность выполнения работ по проверке работоспособности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Содержание подраздела рекомендуется излагать в виде таблицы 2.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Таблица 2 - Проверка работоспособности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150" y="2115300"/>
            <a:ext cx="6322597" cy="18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3"/>
          <p:cNvSpPr txBox="1"/>
          <p:nvPr/>
        </p:nvSpPr>
        <p:spPr>
          <a:xfrm>
            <a:off x="2008800" y="4100625"/>
            <a:ext cx="65529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 графе «Наименование работы» приводят наименование выполняемой работы в последовательности их выполнения.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1941909" y="415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 графе «Кто выполняет» указывают в сокращенном виде, кто выполняет работу, например М - механик, О - оператор и т. д.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 графе «Средства измерений, вспомогательные технические устройства и материалы» указывают измерительные и вспомогательные устройства, а также материалы, не входящие в изделие, но которые необходимо использовать.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 графе «Контрольные значения параметров» указывают значения, в пределах которых должны находиться параметры, контролируемые при проверке исправности изделия, и значения параметров, при которых изделие отправляют в ремонт. При изложении сведений о контролируемых (измеряемых) параметрах необходимо указывать: наименование параметра; номинальное значение; допуск (доверительный интервал); применяемое средство измерения.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1931784" y="526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 подразделе также приводят указания о порядке проведения пред ремонтной дефектации изделия с целью оценки его технического состояния и определения необходимости отправки изделия в капитальный (средний) ремонт.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«Техническое освидетельствование» содержит порядок и периодичность освидетельствования изделия (и) или его составных частей органами инспекции и надзора, а также указывают, в каком месте формуляра или паспорта приведен перечень поверяемых средств измерения, освидетельствованных сосудов, работающих под высоким давлением, грузоподъемных средств, входящих в изделие и его комплекты. Здесь же указывают требования по подготовке средств измерений к поверке и методики поверки встроенных средств измерений без демонтажа их с изделия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1962159" y="11551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«Консервация (расконсервация, переконсервация)» содержит сведения о средствах и методах наружной и внутренней консервации, расконсервации, переконсервации (далее - консервации) изделия в целом, периодичности консервации при хранении, порядок приведения изделия в состояние готовности к использованию по назначению из состояния консервации, перечень используемых инструментов, приспособлений и материалов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ГОСТ 2.610-2006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943209" y="13167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Содержание руководства по эксплуатации (РЭ) регламентируется ГОСТ 2.601-2006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ГОСТ 2.610-2006 содержит следующую типовую структуру руководства по эксплуатации.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1. Введение.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2. Описание и работа.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Описание и работа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Назначение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Характеристики (свойства).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idx="1" type="body"/>
          </p:nvPr>
        </p:nvSpPr>
        <p:spPr>
          <a:xfrm>
            <a:off x="1941909" y="871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Раздел «Техническое обслуживание составных частей изделия», как правило, содержит подразделы: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обслуживание;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демонтаж и монтаж;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регулирование и испытание;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осмотр и проверка;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очистка и окраска;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консервация.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«Обслуживание» содержит правила и порядок обслуживания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idx="1" type="body"/>
          </p:nvPr>
        </p:nvSpPr>
        <p:spPr>
          <a:xfrm>
            <a:off x="1962159" y="10640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«Демонтаж и монтаж» содержит порядок работ по демонтажу и монтажу, перечень приспособлений и инструментов, необходимых для отсоединения, снятия, обратной установки и присоединения сборочных единиц (деталей), меры предосторожности, перечень регулировочных работ после монтажа. Указание «Установку проводить в обратной последовательности» приводить не разрешается.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«Регулирование и испытание» содержит порядок работ, необходимых для регулирования (настройки) составной части изделия для получения требуемых технических характеристик и параметров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1931784" y="891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«Осмотр и проверка» содержит порядок работ, необходимых для осуществления доступа к осматриваемой части изделия; виды и методы ее осмотра и проверки; порядок работ, необходимых для проведения технического освидетельствования составных частей изделия органами инспекции и надзора, а также оценки технического состояния составных частей изделия при определении необходимости отправки их в ремонт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«Очистка и окраска» содержит порядок работ по очистке и подкраске составных частей изделия, условий их выполнения и перечень используемых инструментов, приспособлений и материалов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1972284" y="1033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5. Часть «</a:t>
            </a:r>
            <a:r>
              <a:rPr b="1" lang="ru">
                <a:solidFill>
                  <a:srgbClr val="232323"/>
                </a:solidFill>
              </a:rPr>
              <a:t>Текущий ремонт</a:t>
            </a:r>
            <a:r>
              <a:rPr lang="ru">
                <a:solidFill>
                  <a:srgbClr val="232323"/>
                </a:solidFill>
              </a:rPr>
              <a:t>» содержит сведения, необходимые для организации и проведения текущего ремонта изделия и его составных частей в условиях эксплуатации, состоит из разделов: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текущий ремонт изделия;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текущий ремонт составных частей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Раздел «Текущий ремонт изделия» содержит подразделы: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общие указания;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меры безопасности.</a:t>
            </a:r>
            <a:endParaRPr>
              <a:solidFill>
                <a:srgbClr val="232323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idx="1" type="body"/>
          </p:nvPr>
        </p:nvSpPr>
        <p:spPr>
          <a:xfrm>
            <a:off x="1941909" y="1053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«Общие указания» содержит требования по проведению ремонта, методы ремонта, требования к квалификации персонала, описание и характеристики диагностических возможностей систем встроенного контроля, а также переченьсоставных частей изделия, текущий ремонт которых может быть осуществлен только в условиях ремонтных органов и описание, и характеристики диагностических возможностей внешних средств диагностирования. При необходимости приводят схемы поиска последствий отказов и повреждений.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idx="1" type="body"/>
          </p:nvPr>
        </p:nvSpPr>
        <p:spPr>
          <a:xfrm>
            <a:off x="1941909" y="688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«Меры безопасности» содержит правила предосторожности, которые в соответствии с действующими нормативами должны быть соблюдены при проведении работ.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Раздел «Текущий ремонт составных частей изделия» содержит указания по поиску и устранению последствий отказов и повреждений и применительно к каждой составной части изделия, текущий ремонт которых возможен при эксплуатации, состоит из подразделов: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поиск последствий отказов и повреждений;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устранение последствий отказов и повреждений.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«Поиск последствий отказов и повреждений» содержит указания по последовательности и объему работ, необходимых для отыскания последствий отказов и повреждений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1952034" y="223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Подраздел «Устранение последствий отказов и повреждений» содержит указания о методах устранения последствий отказов и повреждений, а также перечень необходимых для этого средств измерения, инструмента и приспособлений. Подраздел рекомендуется оформлять в виде карты (см. приложение А).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Раздел «Текущий ремонт составных частей изделия» допускается на подразделы не разделять, а сведения излагать в виде таблицы 3.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Таблица 3 - Текущий ремонт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400" y="2925300"/>
            <a:ext cx="5168670" cy="17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1941909" y="354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 графе «Описание последствий отказов и повреждений» приводят описание последствий отказов и повреждений, записанных в порядке вероятности их появления, и, при необходимости, указывают внешние проявления и другие дополнительные признаки последствий отказов и повреждений.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 графе «Возможные причины» указывают, какая из составных частей изделия может отказать и быть повреждена и возможные причины отказов и повреждений. Причины отказов и повреждений перечисляют в порядке вероятности появления.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 графе «Указания по установлению последствий отказов и повреждений сборочной единицы (детали)» приводят последовательность действий и другие указания, необходимые для установления (отыскания) последствий отказов и повреждений сборочной единицы (детали).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idx="1" type="body"/>
          </p:nvPr>
        </p:nvSpPr>
        <p:spPr>
          <a:xfrm>
            <a:off x="1962159" y="476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В графе «Указания по устранению последствий отказов и повреждений» перечисляют указания по устранению последствий отказов и повреждений или приводят ссылки на другие документы, по которым проводят работы по их устранению.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При необходимости перечень наиболее вероятных последствий отказов и повреждений может быть выделен в самостоятельную таблицу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6. Часть «</a:t>
            </a:r>
            <a:r>
              <a:rPr b="1" lang="ru">
                <a:solidFill>
                  <a:srgbClr val="232323"/>
                </a:solidFill>
              </a:rPr>
              <a:t>Хранение</a:t>
            </a:r>
            <a:r>
              <a:rPr lang="ru">
                <a:solidFill>
                  <a:srgbClr val="232323"/>
                </a:solidFill>
              </a:rPr>
              <a:t>» содержит: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правила постановки изделия на хранение и снятия его с хранения;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перечень составных частей изделия с ограниченными сроками хранения;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перечень работ, правила их проведения, меры безопасности при подготовке изделия к хранению, при кратковременном и длительном хранении изделия, при снятии изделия с хранения;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idx="1" type="body"/>
          </p:nvPr>
        </p:nvSpPr>
        <p:spPr>
          <a:xfrm>
            <a:off x="1931784" y="628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условия хранения изделия (вид хранилищ, температура, влажность, освещенность и т. п.) для определенных сроков хранения;</a:t>
            </a:r>
            <a:endParaRPr>
              <a:solidFill>
                <a:srgbClr val="23232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способы утилизации (если изделие представляет опасность для жизни, здоровья людей или окружающей среды после окончания срока эксплуатации;</a:t>
            </a:r>
            <a:endParaRPr>
              <a:solidFill>
                <a:srgbClr val="232323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предельные сроки хранения в различных климатических условиях.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32323"/>
                </a:solidFill>
              </a:rPr>
              <a:t>7. Часть «</a:t>
            </a:r>
            <a:r>
              <a:rPr b="1" lang="ru">
                <a:solidFill>
                  <a:srgbClr val="232323"/>
                </a:solidFill>
              </a:rPr>
              <a:t>Транспортирование</a:t>
            </a:r>
            <a:r>
              <a:rPr lang="ru">
                <a:solidFill>
                  <a:srgbClr val="232323"/>
                </a:solidFill>
              </a:rPr>
              <a:t>» содержит: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требования к транспортированию изделия и условиям, при которых оно должно осуществляться;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порядок подготовки изделия для транспортирования различными видами транспорта;</a:t>
            </a:r>
            <a:endParaRPr>
              <a:solidFill>
                <a:srgbClr val="232323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941909" y="466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Состав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Устройство и работа.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Средства измерения, инструмент и принадлежности.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Маркировка и пломбирование.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Упаковка.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Описание и работа составных частей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3. Использование по назначению.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Эксплуатационные ограничения.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Подготовка изделия к использованию.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Меры безопасности при подготовке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Правила и порядок заправки изделия ГСМ.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Объем и последовательность внешнего осмотра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Правила и порядок осмотра рабочих мест.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1931784" y="891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способы крепления изделия для транспортирования его различными видами транспорта с приведением необходимых схем крепления;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порядок погрузки и выгрузки изделия и меры предосторожности.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Одновременно в разделе приводят транспортные характеристики изделия (масса, габаритные размеры, положение центра тяжести и т. п.), а также схему изделия применительно к расположению его на транспортном средстве с указанием основных размеров изделия. При необходимости указывают сведения по буксированию изделия и эвакуации [из п. 5.1.8 ГОСТ 2.601-95]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1982409" y="769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8. Часть «</a:t>
            </a:r>
            <a:r>
              <a:rPr b="1" lang="ru">
                <a:solidFill>
                  <a:srgbClr val="232323"/>
                </a:solidFill>
              </a:rPr>
              <a:t>Утилизация</a:t>
            </a:r>
            <a:r>
              <a:rPr lang="ru">
                <a:solidFill>
                  <a:srgbClr val="232323"/>
                </a:solidFill>
              </a:rPr>
              <a:t>» содержит: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меры безопасности;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сведения и проводимые мероприятия по подготовке и отправке изделия наутилизацию;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перечень утилизируемых составных частей (расчетный);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перечень утилизируемых составных частей, выявляемых по результатамтекущего ремонта, технического обслуживания и хранения (при необходимости);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методы утилизации, если изделие представляет опасность для жизни, здоровья людей и окружающей среды после окончания срока службы (эксплуатации).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1931784" y="456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Правила и порядок осмотра и проверки готовности изделия к использованию.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Описание положений органов управления и настройки после подготовки изделия к работе и перед включением.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Указания об ориентировании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Особенности подготовки изделия к использованию из различных степеней готовности.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Указания о взаимосвязи (соединении) данного изделия с другими изделиями.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Указания по включению и опробованию работы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Перечень возможных неисправностей изделия в процессе его подготовки и рекомендации по действиям при их возникновении.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Использование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1931784" y="2940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Порядок действия обслуживающего персонала при выполнении задач применения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Порядок контроля работоспособности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Перечень возможных неисправностей в процессе использования изделия по назначению и рекомендации по действиям при их возникновении.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Перечень режимов работы изделия, а также характеристики основных режимов работы.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Порядок и правила перевода изделия с одного режима работы на другой с указанием необходимого для этого времени.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Порядок приведения изделия в исходное положение.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Порядок выключения изделия, содержание и последовательность осмотра изделия после окончания работы.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Порядок замены, пополнения и контроля качества ГСМ.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921659" y="638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 Меры безопасности при использовании изделия по назначению.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Действия в экстремальных условиях.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Особенности использования доработанного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4. Техническое обслуживание.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Техническое обслуживание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Общие указания.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Меры безопасности.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Порядок технического обслуживания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Проверка работоспособности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- Техническое освидетельствование.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32323"/>
                </a:solidFill>
              </a:rPr>
              <a:t>- Консервация (расконсервация, переконсервация).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32323"/>
                </a:solidFill>
              </a:rPr>
              <a:t>- Техническое обслуживание составных частей изделия.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1941909" y="324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5. Текущий ремонт.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6. Хранение.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7. Транспортирование.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32323"/>
                </a:solidFill>
              </a:rPr>
              <a:t>8. Утилизация.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32323"/>
                </a:solidFill>
              </a:rPr>
              <a:t>1. </a:t>
            </a:r>
            <a:r>
              <a:rPr b="1" lang="ru">
                <a:solidFill>
                  <a:srgbClr val="232323"/>
                </a:solidFill>
              </a:rPr>
              <a:t>Введение </a:t>
            </a:r>
            <a:r>
              <a:rPr lang="ru">
                <a:solidFill>
                  <a:srgbClr val="232323"/>
                </a:solidFill>
              </a:rPr>
              <a:t>излагают без заголовка. Оно содержит: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назначение и состав РЭ;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требуемый уровень специальной подготовки обслуживающего персонала;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распространение РЭ на модификации изделия;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другие сведения (при необходимости).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Для изделий, которые при определенных условиях могут представлять опасность для жизни и здоровья человека, во введении должна быть приведена информация о видах опасных воздействий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1941909" y="334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2. Часть «</a:t>
            </a:r>
            <a:r>
              <a:rPr b="1" lang="ru">
                <a:solidFill>
                  <a:srgbClr val="232323"/>
                </a:solidFill>
              </a:rPr>
              <a:t>Описание и работа</a:t>
            </a:r>
            <a:r>
              <a:rPr lang="ru">
                <a:solidFill>
                  <a:srgbClr val="232323"/>
                </a:solidFill>
              </a:rPr>
              <a:t>» состоит из разделов: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описание и работа изделия;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описание и работа составных частей изделия.</a:t>
            </a:r>
            <a:endParaRPr>
              <a:solidFill>
                <a:srgbClr val="232323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32323"/>
                </a:solidFill>
              </a:rPr>
              <a:t>Раздел «</a:t>
            </a:r>
            <a:r>
              <a:rPr b="1" lang="ru">
                <a:solidFill>
                  <a:srgbClr val="232323"/>
                </a:solidFill>
              </a:rPr>
              <a:t>Описание и работа изделия</a:t>
            </a:r>
            <a:r>
              <a:rPr lang="ru">
                <a:solidFill>
                  <a:srgbClr val="232323"/>
                </a:solidFill>
              </a:rPr>
              <a:t>» содержит: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назначение изделия;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технические характеристики (свойства);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состав изделия;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устройство и работа;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средства измерения, инструмент и принадлежности;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маркировка и пломбирование;</a:t>
            </a:r>
            <a:endParaRPr>
              <a:solidFill>
                <a:srgbClr val="232323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400"/>
              <a:buFont typeface="Century Gothic"/>
              <a:buChar char="●"/>
            </a:pPr>
            <a:r>
              <a:rPr lang="ru">
                <a:solidFill>
                  <a:srgbClr val="232323"/>
                </a:solidFill>
              </a:rPr>
              <a:t>упаковка.</a:t>
            </a:r>
            <a:endParaRPr>
              <a:solidFill>
                <a:srgbClr val="232323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32323"/>
                </a:solidFill>
              </a:rPr>
              <a:t>Подраздел «Назначение изделия» содержит наименование изделия, его обозначение, назначение, область применения, параметры, размеры, характеризующие условия эксплуатации</a:t>
            </a:r>
            <a:endParaRPr>
              <a:solidFill>
                <a:srgbClr val="23232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