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wAGkzabjmEYPnDFG/P9d5Z+P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b5c6395d5_0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b5c6395d5_0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ab5c6395d5_0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b5c6395d5_0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b5c6395d5_0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ab5c6395d5_0_2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b5c6395d5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b5c6395d5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ab5c6395d5_0_2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b5c6395d5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b5c6395d5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ab5c6395d5_0_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b5c6395d5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b5c6395d5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ab5c6395d5_0_2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b5c6395d5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b5c6395d5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ab5c6395d5_0_2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b5c6395d5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b5c6395d5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ab5c6395d5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b5c6395d5_0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b5c6395d5_0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ab5c6395d5_0_2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b5c6395d5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ab5c6395d5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ab5c6395d5_0_2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b5c6395d5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b5c6395d5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ab5c6395d5_0_2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b5c6395d5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b5c6395d5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ab5c6395d5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b5c6395d5_0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b5c6395d5_0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ab5c6395d5_0_2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b5c6395d5_0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b5c6395d5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ab5c6395d5_0_2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b5c6395d5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ab5c6395d5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ab5c6395d5_0_2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b5c6395d5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b5c6395d5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ab5c6395d5_0_2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b5c6395d5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b5c6395d5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ab5c6395d5_0_1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b5c6395d5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b5c6395d5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ab5c6395d5_0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b5c6395d5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b5c6395d5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b5c6395d5_0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b5c6395d5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b5c6395d5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ab5c6395d5_0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b5c6395d5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b5c6395d5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ab5c6395d5_0_1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b5c6395d5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b5c6395d5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ab5c6395d5_0_1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b5c6395d5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b5c6395d5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ab5c6395d5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b5c6395d5_0_33"/>
          <p:cNvSpPr txBox="1"/>
          <p:nvPr>
            <p:ph type="ctrTitle"/>
          </p:nvPr>
        </p:nvSpPr>
        <p:spPr>
          <a:xfrm>
            <a:off x="2589213" y="2514600"/>
            <a:ext cx="89154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ab5c6395d5_0_33"/>
          <p:cNvSpPr txBox="1"/>
          <p:nvPr>
            <p:ph idx="1" type="subTitle"/>
          </p:nvPr>
        </p:nvSpPr>
        <p:spPr>
          <a:xfrm>
            <a:off x="2589213" y="4777379"/>
            <a:ext cx="89154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gab5c6395d5_0_33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ab5c6395d5_0_33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ab5c6395d5_0_33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ab5c6395d5_0_33"/>
          <p:cNvSpPr txBox="1"/>
          <p:nvPr>
            <p:ph idx="12" type="sldNum"/>
          </p:nvPr>
        </p:nvSpPr>
        <p:spPr>
          <a:xfrm>
            <a:off x="531812" y="4529540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b5c6395d5_0_99"/>
          <p:cNvSpPr txBox="1"/>
          <p:nvPr>
            <p:ph type="title"/>
          </p:nvPr>
        </p:nvSpPr>
        <p:spPr>
          <a:xfrm>
            <a:off x="2589212" y="609600"/>
            <a:ext cx="89154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ab5c6395d5_0_99"/>
          <p:cNvSpPr txBox="1"/>
          <p:nvPr>
            <p:ph idx="1" type="body"/>
          </p:nvPr>
        </p:nvSpPr>
        <p:spPr>
          <a:xfrm>
            <a:off x="2589212" y="4354046"/>
            <a:ext cx="89154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gab5c6395d5_0_99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ab5c6395d5_0_99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ab5c6395d5_0_99"/>
          <p:cNvSpPr/>
          <p:nvPr/>
        </p:nvSpPr>
        <p:spPr>
          <a:xfrm flipH="1" rot="10800000">
            <a:off x="-4189" y="31781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b5c6395d5_0_99"/>
          <p:cNvSpPr txBox="1"/>
          <p:nvPr>
            <p:ph idx="12" type="sldNum"/>
          </p:nvPr>
        </p:nvSpPr>
        <p:spPr>
          <a:xfrm>
            <a:off x="531812" y="3244139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b5c6395d5_0_106"/>
          <p:cNvSpPr txBox="1"/>
          <p:nvPr>
            <p:ph type="title"/>
          </p:nvPr>
        </p:nvSpPr>
        <p:spPr>
          <a:xfrm>
            <a:off x="2849949" y="609600"/>
            <a:ext cx="8394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ab5c6395d5_0_106"/>
          <p:cNvSpPr txBox="1"/>
          <p:nvPr>
            <p:ph idx="1" type="body"/>
          </p:nvPr>
        </p:nvSpPr>
        <p:spPr>
          <a:xfrm>
            <a:off x="3275012" y="3505200"/>
            <a:ext cx="753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gab5c6395d5_0_106"/>
          <p:cNvSpPr txBox="1"/>
          <p:nvPr>
            <p:ph idx="2" type="body"/>
          </p:nvPr>
        </p:nvSpPr>
        <p:spPr>
          <a:xfrm>
            <a:off x="2589212" y="4354046"/>
            <a:ext cx="8915400" cy="15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gab5c6395d5_0_106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ab5c6395d5_0_106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ab5c6395d5_0_106"/>
          <p:cNvSpPr/>
          <p:nvPr/>
        </p:nvSpPr>
        <p:spPr>
          <a:xfrm flipH="1" rot="10800000">
            <a:off x="-4189" y="31781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b5c6395d5_0_106"/>
          <p:cNvSpPr txBox="1"/>
          <p:nvPr>
            <p:ph idx="12" type="sldNum"/>
          </p:nvPr>
        </p:nvSpPr>
        <p:spPr>
          <a:xfrm>
            <a:off x="531812" y="3244139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3" name="Google Shape;123;gab5c6395d5_0_106"/>
          <p:cNvSpPr txBox="1"/>
          <p:nvPr/>
        </p:nvSpPr>
        <p:spPr>
          <a:xfrm>
            <a:off x="2467652" y="648005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gab5c6395d5_0_106"/>
          <p:cNvSpPr txBox="1"/>
          <p:nvPr/>
        </p:nvSpPr>
        <p:spPr>
          <a:xfrm>
            <a:off x="11114852" y="290530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b5c6395d5_0_116"/>
          <p:cNvSpPr txBox="1"/>
          <p:nvPr>
            <p:ph type="title"/>
          </p:nvPr>
        </p:nvSpPr>
        <p:spPr>
          <a:xfrm>
            <a:off x="2589213" y="2438400"/>
            <a:ext cx="89154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ab5c6395d5_0_116"/>
          <p:cNvSpPr txBox="1"/>
          <p:nvPr>
            <p:ph idx="1" type="body"/>
          </p:nvPr>
        </p:nvSpPr>
        <p:spPr>
          <a:xfrm>
            <a:off x="2589213" y="5181600"/>
            <a:ext cx="8915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gab5c6395d5_0_116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ab5c6395d5_0_116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ab5c6395d5_0_116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b5c6395d5_0_116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b5c6395d5_0_123"/>
          <p:cNvSpPr txBox="1"/>
          <p:nvPr>
            <p:ph type="title"/>
          </p:nvPr>
        </p:nvSpPr>
        <p:spPr>
          <a:xfrm>
            <a:off x="2849949" y="609600"/>
            <a:ext cx="8394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ab5c6395d5_0_12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gab5c6395d5_0_123"/>
          <p:cNvSpPr txBox="1"/>
          <p:nvPr>
            <p:ph idx="2" type="body"/>
          </p:nvPr>
        </p:nvSpPr>
        <p:spPr>
          <a:xfrm>
            <a:off x="2589213" y="5181600"/>
            <a:ext cx="8915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gab5c6395d5_0_123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ab5c6395d5_0_123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ab5c6395d5_0_123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ab5c6395d5_0_123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gab5c6395d5_0_123"/>
          <p:cNvSpPr txBox="1"/>
          <p:nvPr/>
        </p:nvSpPr>
        <p:spPr>
          <a:xfrm>
            <a:off x="2467652" y="648005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gab5c6395d5_0_123"/>
          <p:cNvSpPr txBox="1"/>
          <p:nvPr/>
        </p:nvSpPr>
        <p:spPr>
          <a:xfrm>
            <a:off x="11114852" y="290530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b5c6395d5_0_133"/>
          <p:cNvSpPr txBox="1"/>
          <p:nvPr>
            <p:ph type="title"/>
          </p:nvPr>
        </p:nvSpPr>
        <p:spPr>
          <a:xfrm>
            <a:off x="2589212" y="627407"/>
            <a:ext cx="89154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ab5c6395d5_0_133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gab5c6395d5_0_133"/>
          <p:cNvSpPr txBox="1"/>
          <p:nvPr>
            <p:ph idx="2" type="body"/>
          </p:nvPr>
        </p:nvSpPr>
        <p:spPr>
          <a:xfrm>
            <a:off x="2589213" y="5181600"/>
            <a:ext cx="8915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gab5c6395d5_0_133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ab5c6395d5_0_133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ab5c6395d5_0_133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b5c6395d5_0_133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b5c6395d5_0_141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ab5c6395d5_0_141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gab5c6395d5_0_141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ab5c6395d5_0_141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ab5c6395d5_0_141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ab5c6395d5_0_14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b5c6395d5_0_148"/>
          <p:cNvSpPr txBox="1"/>
          <p:nvPr>
            <p:ph type="title"/>
          </p:nvPr>
        </p:nvSpPr>
        <p:spPr>
          <a:xfrm rot="5400000">
            <a:off x="7756613" y="2165505"/>
            <a:ext cx="52839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ab5c6395d5_0_148"/>
          <p:cNvSpPr txBox="1"/>
          <p:nvPr>
            <p:ph idx="1" type="body"/>
          </p:nvPr>
        </p:nvSpPr>
        <p:spPr>
          <a:xfrm rot="5400000">
            <a:off x="3185762" y="30855"/>
            <a:ext cx="52839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gab5c6395d5_0_148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ab5c6395d5_0_148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ab5c6395d5_0_148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ab5c6395d5_0_14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b5c6395d5_0_4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ab5c6395d5_0_40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gab5c6395d5_0_40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ab5c6395d5_0_40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ab5c6395d5_0_40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ab5c6395d5_0_4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5c6395d5_0_47"/>
          <p:cNvSpPr txBox="1"/>
          <p:nvPr>
            <p:ph type="title"/>
          </p:nvPr>
        </p:nvSpPr>
        <p:spPr>
          <a:xfrm>
            <a:off x="2589212" y="2058750"/>
            <a:ext cx="89154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ab5c6395d5_0_47"/>
          <p:cNvSpPr txBox="1"/>
          <p:nvPr>
            <p:ph idx="1" type="body"/>
          </p:nvPr>
        </p:nvSpPr>
        <p:spPr>
          <a:xfrm>
            <a:off x="2589212" y="3530129"/>
            <a:ext cx="8915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gab5c6395d5_0_47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ab5c6395d5_0_47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ab5c6395d5_0_47"/>
          <p:cNvSpPr/>
          <p:nvPr/>
        </p:nvSpPr>
        <p:spPr>
          <a:xfrm flipH="1" rot="10800000">
            <a:off x="-4189" y="31781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ab5c6395d5_0_47"/>
          <p:cNvSpPr txBox="1"/>
          <p:nvPr>
            <p:ph idx="12" type="sldNum"/>
          </p:nvPr>
        </p:nvSpPr>
        <p:spPr>
          <a:xfrm>
            <a:off x="531812" y="3244139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5c6395d5_0_54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ab5c6395d5_0_54"/>
          <p:cNvSpPr txBox="1"/>
          <p:nvPr>
            <p:ph idx="1" type="body"/>
          </p:nvPr>
        </p:nvSpPr>
        <p:spPr>
          <a:xfrm>
            <a:off x="2589212" y="2133600"/>
            <a:ext cx="43140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gab5c6395d5_0_54"/>
          <p:cNvSpPr txBox="1"/>
          <p:nvPr>
            <p:ph idx="2" type="body"/>
          </p:nvPr>
        </p:nvSpPr>
        <p:spPr>
          <a:xfrm>
            <a:off x="7190747" y="2126222"/>
            <a:ext cx="43140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gab5c6395d5_0_54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ab5c6395d5_0_54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ab5c6395d5_0_54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ab5c6395d5_0_5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b5c6395d5_0_62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ab5c6395d5_0_62"/>
          <p:cNvSpPr txBox="1"/>
          <p:nvPr>
            <p:ph idx="1" type="body"/>
          </p:nvPr>
        </p:nvSpPr>
        <p:spPr>
          <a:xfrm>
            <a:off x="2939373" y="1972703"/>
            <a:ext cx="3992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gab5c6395d5_0_62"/>
          <p:cNvSpPr txBox="1"/>
          <p:nvPr>
            <p:ph idx="2" type="body"/>
          </p:nvPr>
        </p:nvSpPr>
        <p:spPr>
          <a:xfrm>
            <a:off x="2589212" y="2548966"/>
            <a:ext cx="43428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gab5c6395d5_0_62"/>
          <p:cNvSpPr txBox="1"/>
          <p:nvPr>
            <p:ph idx="3" type="body"/>
          </p:nvPr>
        </p:nvSpPr>
        <p:spPr>
          <a:xfrm>
            <a:off x="7506629" y="1969475"/>
            <a:ext cx="3999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gab5c6395d5_0_62"/>
          <p:cNvSpPr txBox="1"/>
          <p:nvPr>
            <p:ph idx="4" type="body"/>
          </p:nvPr>
        </p:nvSpPr>
        <p:spPr>
          <a:xfrm>
            <a:off x="7166957" y="2545738"/>
            <a:ext cx="4338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gab5c6395d5_0_62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ab5c6395d5_0_62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ab5c6395d5_0_62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ab5c6395d5_0_6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5c6395d5_0_72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ab5c6395d5_0_72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ab5c6395d5_0_72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ab5c6395d5_0_72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ab5c6395d5_0_7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b5c6395d5_0_78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ab5c6395d5_0_78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ab5c6395d5_0_78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ab5c6395d5_0_78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5c6395d5_0_83"/>
          <p:cNvSpPr txBox="1"/>
          <p:nvPr>
            <p:ph type="title"/>
          </p:nvPr>
        </p:nvSpPr>
        <p:spPr>
          <a:xfrm>
            <a:off x="2589212" y="446088"/>
            <a:ext cx="35052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ab5c6395d5_0_83"/>
          <p:cNvSpPr txBox="1"/>
          <p:nvPr>
            <p:ph idx="1" type="body"/>
          </p:nvPr>
        </p:nvSpPr>
        <p:spPr>
          <a:xfrm>
            <a:off x="6323012" y="446088"/>
            <a:ext cx="5181600" cy="54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gab5c6395d5_0_83"/>
          <p:cNvSpPr txBox="1"/>
          <p:nvPr>
            <p:ph idx="2" type="body"/>
          </p:nvPr>
        </p:nvSpPr>
        <p:spPr>
          <a:xfrm>
            <a:off x="2589212" y="1598613"/>
            <a:ext cx="3505200" cy="4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gab5c6395d5_0_83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ab5c6395d5_0_83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ab5c6395d5_0_83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ab5c6395d5_0_8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5c6395d5_0_91"/>
          <p:cNvSpPr txBox="1"/>
          <p:nvPr>
            <p:ph type="title"/>
          </p:nvPr>
        </p:nvSpPr>
        <p:spPr>
          <a:xfrm>
            <a:off x="2589213" y="4800600"/>
            <a:ext cx="8915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ab5c6395d5_0_91"/>
          <p:cNvSpPr/>
          <p:nvPr>
            <p:ph idx="2" type="pic"/>
          </p:nvPr>
        </p:nvSpPr>
        <p:spPr>
          <a:xfrm>
            <a:off x="2589212" y="634965"/>
            <a:ext cx="8915400" cy="3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gab5c6395d5_0_91"/>
          <p:cNvSpPr txBox="1"/>
          <p:nvPr>
            <p:ph idx="1" type="body"/>
          </p:nvPr>
        </p:nvSpPr>
        <p:spPr>
          <a:xfrm>
            <a:off x="2589213" y="5367338"/>
            <a:ext cx="8915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gab5c6395d5_0_91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ab5c6395d5_0_91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ab5c6395d5_0_91"/>
          <p:cNvSpPr/>
          <p:nvPr/>
        </p:nvSpPr>
        <p:spPr>
          <a:xfrm flipH="1" rot="10800000">
            <a:off x="-4189" y="491172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ab5c6395d5_0_91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ab5c6395d5_0_0"/>
          <p:cNvGrpSpPr/>
          <p:nvPr/>
        </p:nvGrpSpPr>
        <p:grpSpPr>
          <a:xfrm>
            <a:off x="-16" y="228598"/>
            <a:ext cx="2851500" cy="6638590"/>
            <a:chOff x="2487613" y="285750"/>
            <a:chExt cx="2428875" cy="5654676"/>
          </a:xfrm>
        </p:grpSpPr>
        <p:sp>
          <p:nvSpPr>
            <p:cNvPr id="11" name="Google Shape;11;gab5c6395d5_0_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ab5c6395d5_0_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ab5c6395d5_0_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ab5c6395d5_0_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ab5c6395d5_0_0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ab5c6395d5_0_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ab5c6395d5_0_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gab5c6395d5_0_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gab5c6395d5_0_0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ab5c6395d5_0_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ab5c6395d5_0_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ab5c6395d5_0_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gab5c6395d5_0_0"/>
          <p:cNvGrpSpPr/>
          <p:nvPr/>
        </p:nvGrpSpPr>
        <p:grpSpPr>
          <a:xfrm>
            <a:off x="27048" y="-791"/>
            <a:ext cx="2356623" cy="6853886"/>
            <a:chOff x="6627813" y="194833"/>
            <a:chExt cx="1952625" cy="5678918"/>
          </a:xfrm>
        </p:grpSpPr>
        <p:sp>
          <p:nvSpPr>
            <p:cNvPr id="24" name="Google Shape;24;gab5c6395d5_0_0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ab5c6395d5_0_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ab5c6395d5_0_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ab5c6395d5_0_0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ab5c6395d5_0_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ab5c6395d5_0_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ab5c6395d5_0_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ab5c6395d5_0_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ab5c6395d5_0_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ab5c6395d5_0_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ab5c6395d5_0_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ab5c6395d5_0_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ab5c6395d5_0_0"/>
          <p:cNvSpPr/>
          <p:nvPr/>
        </p:nvSpPr>
        <p:spPr>
          <a:xfrm>
            <a:off x="0" y="0"/>
            <a:ext cx="183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ab5c6395d5_0_0"/>
          <p:cNvSpPr txBox="1"/>
          <p:nvPr>
            <p:ph type="title"/>
          </p:nvPr>
        </p:nvSpPr>
        <p:spPr>
          <a:xfrm>
            <a:off x="2592924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gab5c6395d5_0_0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gab5c6395d5_0_0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gab5c6395d5_0_0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gab5c6395d5_0_0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ctrTitle"/>
          </p:nvPr>
        </p:nvSpPr>
        <p:spPr>
          <a:xfrm>
            <a:off x="2673000" y="2376000"/>
            <a:ext cx="78312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ru-RU" sz="3800"/>
              <a:t>Современные принципы и методы разработки программных приложений 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b5c6395d5_0_281"/>
          <p:cNvSpPr txBox="1"/>
          <p:nvPr>
            <p:ph type="ctrTitle"/>
          </p:nvPr>
        </p:nvSpPr>
        <p:spPr>
          <a:xfrm>
            <a:off x="2589225" y="202500"/>
            <a:ext cx="89154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ru-RU" sz="3600"/>
              <a:t>CASE-технологии</a:t>
            </a:r>
            <a:endParaRPr sz="6600"/>
          </a:p>
        </p:txBody>
      </p:sp>
      <p:sp>
        <p:nvSpPr>
          <p:cNvPr id="232" name="Google Shape;232;gab5c6395d5_0_281"/>
          <p:cNvSpPr txBox="1"/>
          <p:nvPr>
            <p:ph idx="1" type="subTitle"/>
          </p:nvPr>
        </p:nvSpPr>
        <p:spPr>
          <a:xfrm>
            <a:off x="2589225" y="1228488"/>
            <a:ext cx="8915400" cy="46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C</a:t>
            </a:r>
            <a:r>
              <a:rPr lang="ru-RU" sz="2100"/>
              <a:t>ase-технологии - относительно новое направление, формировавшееся на рубеже 80-х годов.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Case-технологии делятся на две группы: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 Встроенные в систему реализации, в которых все решения по проектированию и реализации привязаны к выбранной системе явления базами данных (СУБД);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 Независимые от системы реализации, в которых все решения по проектированию ориентированы на унификацию начальных этапов жизненного цикла, средств их документирования и обеспечивают большую гибкость в выборе средств реализации</a:t>
            </a:r>
            <a:r>
              <a:rPr lang="ru-RU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b5c6395d5_0_293"/>
          <p:cNvSpPr txBox="1"/>
          <p:nvPr>
            <p:ph idx="1" type="subTitle"/>
          </p:nvPr>
        </p:nvSpPr>
        <p:spPr>
          <a:xfrm>
            <a:off x="2589225" y="904502"/>
            <a:ext cx="8915400" cy="499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 Диаграмм потоков данных (dfd - data flow diagrams) совместно со словарями данных и спецификациями процессов;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 Диаграмм "сущность-связь" (erd - entity relationship diagrams), являющихся информационной моделью предметной области;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/>
              <a:t>-  Диаграмм переходов состояний (std - state transition diagrams), учитывающих события и реакцию на них системы обработки данных.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В рамках case-технологий проект сопровождается целиком, а не только его программные коды. Проектные материалы, подготовленные в case-технологии, служат заданием программистам, а само программирование скорее сводится к кодированию - переводу на определенный язык структур данных и методов их обработки, если не предусмотрена автоматическая кодогенерация.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b5c6395d5_0_287"/>
          <p:cNvSpPr txBox="1"/>
          <p:nvPr>
            <p:ph idx="1" type="subTitle"/>
          </p:nvPr>
        </p:nvSpPr>
        <p:spPr>
          <a:xfrm>
            <a:off x="2589225" y="1417502"/>
            <a:ext cx="8915400" cy="44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О</a:t>
            </a:r>
            <a:r>
              <a:rPr lang="ru-RU" sz="2100"/>
              <a:t>сновное достоинство case-технологии - поддержка коллективной работы над проектом за счет возможности работы в локальной сети разработчиков, экспорта/импорта любых фрагментов проекта, организационного управления проектом.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Н</a:t>
            </a:r>
            <a:r>
              <a:rPr lang="ru-RU" sz="2100"/>
              <a:t>екоторые case-технологии ориентированы только на системных проектировщиков и предоставляют специальные графические средства для изображения различного вида моделей: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b5c6395d5_0_209"/>
          <p:cNvSpPr txBox="1"/>
          <p:nvPr>
            <p:ph type="ctrTitle"/>
          </p:nvPr>
        </p:nvSpPr>
        <p:spPr>
          <a:xfrm>
            <a:off x="2589225" y="202500"/>
            <a:ext cx="8915400" cy="82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ru-RU" sz="3600"/>
              <a:t>Технологии RAD</a:t>
            </a:r>
            <a:endParaRPr sz="5800"/>
          </a:p>
        </p:txBody>
      </p:sp>
      <p:sp>
        <p:nvSpPr>
          <p:cNvPr id="251" name="Google Shape;251;gab5c6395d5_0_209"/>
          <p:cNvSpPr txBox="1"/>
          <p:nvPr>
            <p:ph idx="1" type="subTitle"/>
          </p:nvPr>
        </p:nvSpPr>
        <p:spPr>
          <a:xfrm>
            <a:off x="2589225" y="1214988"/>
            <a:ext cx="8915400" cy="46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ru-RU" sz="2100"/>
              <a:t>C</a:t>
            </a:r>
            <a:r>
              <a:rPr i="1" lang="ru-RU" sz="2100"/>
              <a:t>ase-</a:t>
            </a:r>
            <a:r>
              <a:rPr lang="ru-RU" sz="2100"/>
              <a:t>технология представляет собой совокупность средств системного анализа, проектирования, разработки и сопровождения сложных программных систем, поддерживаемых комплексом взаимоувязанных инструментальных средств автоматизации всех этапов разработки программ. Благодаря структурным методам case-технология на стадиях анализа и проектирования обеспечивает разработчиков широкими возможностями для различного рода моделирования, а централизованное хранение всей необходимой для проектирования информации и контроль за целостностью данных гарантируют согласованность взаимодействия всех специалистов, занятых в разработке по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b5c6395d5_0_215"/>
          <p:cNvSpPr txBox="1"/>
          <p:nvPr>
            <p:ph type="ctrTitle"/>
          </p:nvPr>
        </p:nvSpPr>
        <p:spPr>
          <a:xfrm>
            <a:off x="2589225" y="189000"/>
            <a:ext cx="8915400" cy="85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ru-RU" sz="3600"/>
              <a:t>Data Warehouse</a:t>
            </a:r>
            <a:endParaRPr sz="5800"/>
          </a:p>
        </p:txBody>
      </p:sp>
      <p:sp>
        <p:nvSpPr>
          <p:cNvPr id="258" name="Google Shape;258;gab5c6395d5_0_215"/>
          <p:cNvSpPr txBox="1"/>
          <p:nvPr>
            <p:ph idx="1" type="subTitle"/>
          </p:nvPr>
        </p:nvSpPr>
        <p:spPr>
          <a:xfrm>
            <a:off x="2589225" y="1228488"/>
            <a:ext cx="8915400" cy="46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О</a:t>
            </a:r>
            <a:r>
              <a:rPr lang="ru-RU" sz="2100"/>
              <a:t>сновное отличие концепции data warehouse от традиционного представления баз данных заключается в следующем: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Во-первых, в том, что актуализация данных в data warehouse означает не обновление элементов информации, а добавление новых элементов к уже имеющимся (что расширяет возможности проведения различного рода сравнительного анализа);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Во-вторых, в том, что наряду с информацией, непосредственно отражающей состояние системы управления, в data warehouse аккумулируются и метаданные.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b5c6395d5_0_221"/>
          <p:cNvSpPr txBox="1"/>
          <p:nvPr>
            <p:ph type="ctrTitle"/>
          </p:nvPr>
        </p:nvSpPr>
        <p:spPr>
          <a:xfrm>
            <a:off x="2589225" y="202500"/>
            <a:ext cx="89154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/>
              <a:t>Data Warehouse</a:t>
            </a:r>
            <a:endParaRPr/>
          </a:p>
        </p:txBody>
      </p:sp>
      <p:sp>
        <p:nvSpPr>
          <p:cNvPr id="265" name="Google Shape;265;gab5c6395d5_0_221"/>
          <p:cNvSpPr txBox="1"/>
          <p:nvPr>
            <p:ph idx="1" type="subTitle"/>
          </p:nvPr>
        </p:nvSpPr>
        <p:spPr>
          <a:xfrm>
            <a:off x="2589225" y="1215001"/>
            <a:ext cx="8915400" cy="46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ru-RU" sz="2100"/>
              <a:t>М</a:t>
            </a:r>
            <a:r>
              <a:rPr i="1" lang="ru-RU" sz="2100"/>
              <a:t>етаданные </a:t>
            </a:r>
            <a:r>
              <a:rPr lang="ru-RU" sz="2100"/>
              <a:t>(данные о данных) облегчают возможность визуального представления содержимого data warehouse, позволяют, "перемещаясь" по хранилищу, быстро отбирать необходимые данные для последующей обработки.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Основные типы метаданных data warehouse отражают: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Структуру и содержимое хранилища;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Соответствие между исходными и выходными данными;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Объемные характеристики данных;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Критерии архивирования;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Отношения между данными;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Информацию по кодированию;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Интервал жизни данных и т.п.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b5c6395d5_0_227"/>
          <p:cNvSpPr txBox="1"/>
          <p:nvPr>
            <p:ph type="ctrTitle"/>
          </p:nvPr>
        </p:nvSpPr>
        <p:spPr>
          <a:xfrm>
            <a:off x="2589225" y="189000"/>
            <a:ext cx="8915400" cy="83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ru-RU" sz="3600"/>
              <a:t>Система OLAP </a:t>
            </a:r>
            <a:endParaRPr sz="5800"/>
          </a:p>
        </p:txBody>
      </p:sp>
      <p:sp>
        <p:nvSpPr>
          <p:cNvPr id="272" name="Google Shape;272;gab5c6395d5_0_227"/>
          <p:cNvSpPr txBox="1"/>
          <p:nvPr>
            <p:ph idx="1" type="subTitle"/>
          </p:nvPr>
        </p:nvSpPr>
        <p:spPr>
          <a:xfrm>
            <a:off x="2589225" y="1214988"/>
            <a:ext cx="8915400" cy="46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(on-line analytical process) предоставляет возможность разработки информационных систем, ориентированных на YHA организацию многомерных баз данных и создание корпоративных сетей, а также обеспечивает поддержку web-технологий в сетях internet/intranet.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Успешное применение инструментальных средств olap-систем объясняется быстротой разработки приложений, гибкостью и широкими возможностями в области доступа к данным и их преобразования. В настоящее время на рынке по предлагается большое число olap-стем, разработчиками которых являются различные фирмы, например, ibm, informix, microsoft, oracle, sybase.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b5c6395d5_0_233"/>
          <p:cNvSpPr txBox="1"/>
          <p:nvPr>
            <p:ph type="ctrTitle"/>
          </p:nvPr>
        </p:nvSpPr>
        <p:spPr>
          <a:xfrm>
            <a:off x="2589225" y="216000"/>
            <a:ext cx="8915400" cy="1104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ru-RU" sz="3400"/>
              <a:t>Инструментарий  технологии программирования </a:t>
            </a:r>
            <a:endParaRPr sz="5600"/>
          </a:p>
        </p:txBody>
      </p:sp>
      <p:sp>
        <p:nvSpPr>
          <p:cNvPr id="279" name="Google Shape;279;gab5c6395d5_0_233"/>
          <p:cNvSpPr txBox="1"/>
          <p:nvPr>
            <p:ph idx="1" type="subTitle"/>
          </p:nvPr>
        </p:nvSpPr>
        <p:spPr>
          <a:xfrm>
            <a:off x="2589225" y="1417499"/>
            <a:ext cx="8915400" cy="44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И</a:t>
            </a:r>
            <a:r>
              <a:rPr lang="ru-RU" sz="2100"/>
              <a:t>нструментарий технологии программирования - программные продукты поддержки (обеспечения) технологии программирования.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b5c6395d5_0_245"/>
          <p:cNvSpPr txBox="1"/>
          <p:nvPr>
            <p:ph type="ctrTitle"/>
          </p:nvPr>
        </p:nvSpPr>
        <p:spPr>
          <a:xfrm>
            <a:off x="2589225" y="202500"/>
            <a:ext cx="8915400" cy="1034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ru-RU" sz="3400"/>
              <a:t>Средства для создания приложений, включающие:</a:t>
            </a:r>
            <a:endParaRPr sz="6400"/>
          </a:p>
        </p:txBody>
      </p:sp>
      <p:sp>
        <p:nvSpPr>
          <p:cNvPr id="286" name="Google Shape;286;gab5c6395d5_0_245"/>
          <p:cNvSpPr txBox="1"/>
          <p:nvPr>
            <p:ph idx="1" type="subTitle"/>
          </p:nvPr>
        </p:nvSpPr>
        <p:spPr>
          <a:xfrm>
            <a:off x="2589225" y="1506599"/>
            <a:ext cx="8915400" cy="439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Локальные средства, обеспечивающие выполнение отдельных работ по созданию программ;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Интегрированные среды разработчиков программ, обеспечивающие выполнение комплекса взаимосвязанных работ по созданию программ;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Средства для создания информационных систем (case- технология), представляющие методы анализа, проектирования и создания программных систем и предназначенные для автоматизации процессов разработки и реализации информационных систем.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b5c6395d5_0_251"/>
          <p:cNvSpPr txBox="1"/>
          <p:nvPr>
            <p:ph type="ctrTitle"/>
          </p:nvPr>
        </p:nvSpPr>
        <p:spPr>
          <a:xfrm>
            <a:off x="2589225" y="216000"/>
            <a:ext cx="8915400" cy="1026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ru-RU" sz="3000"/>
              <a:t>Языки программирования можно условно разделить на следующие классы:</a:t>
            </a:r>
            <a:endParaRPr sz="6000"/>
          </a:p>
        </p:txBody>
      </p:sp>
      <p:sp>
        <p:nvSpPr>
          <p:cNvPr id="293" name="Google Shape;293;gab5c6395d5_0_251"/>
          <p:cNvSpPr txBox="1"/>
          <p:nvPr>
            <p:ph idx="1" type="subTitle"/>
          </p:nvPr>
        </p:nvSpPr>
        <p:spPr>
          <a:xfrm>
            <a:off x="2589225" y="1444488"/>
            <a:ext cx="8915400" cy="445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Машинные языки (computer language) - языки программирования, воспринимаемые аппаратной частью компьютера (машинные коды);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Машинно-ориентированные языки (computer-oriented language) - языки программирования, которые отражают структуру конкретного типа компьютера (ассемблеры);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Алгоритмические языки (algorithmic language) - языки программирования, не зависящие от архитектуры компьютера (паскаль, си, фортран, бейсик и др.);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b5c6395d5_0_161"/>
          <p:cNvSpPr txBox="1"/>
          <p:nvPr>
            <p:ph type="ctrTitle"/>
          </p:nvPr>
        </p:nvSpPr>
        <p:spPr>
          <a:xfrm>
            <a:off x="2589225" y="229500"/>
            <a:ext cx="89154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ru-RU" sz="3600">
                <a:solidFill>
                  <a:schemeClr val="dk1"/>
                </a:solidFill>
              </a:rPr>
              <a:t>Метод нисходящего проектирования</a:t>
            </a:r>
            <a:endParaRPr/>
          </a:p>
        </p:txBody>
      </p:sp>
      <p:sp>
        <p:nvSpPr>
          <p:cNvPr id="176" name="Google Shape;176;gab5c6395d5_0_161"/>
          <p:cNvSpPr txBox="1"/>
          <p:nvPr>
            <p:ph idx="1" type="subTitle"/>
          </p:nvPr>
        </p:nvSpPr>
        <p:spPr>
          <a:xfrm>
            <a:off x="2589225" y="1269000"/>
            <a:ext cx="8915400" cy="503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Суть метода заключается в определении спецификации компонентов системы путей последовательного выделения в ее составе отдельных составляющих и их постепенной детализации до уровня , обеспечивающего однозначное понимание того, что и как необходимо разработать и реализовать этот метод является незаменимым при разработке сложных по характеру и больших по объему программ, когда к их разработке необходимо привлекать большое число программистов, работающих параллельно. он позволяет концентрировать внимание разработчиков на наиболее ответственных частях программы, а также облегчает возможность постоянного контроля за ее работоспособностью по мере разработки, отладки и объединения отдельных составляющих программ за счет организации непрерывности этого процесса в течение всей разработки.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b5c6395d5_0_257"/>
          <p:cNvSpPr txBox="1"/>
          <p:nvPr>
            <p:ph idx="1" type="subTitle"/>
          </p:nvPr>
        </p:nvSpPr>
        <p:spPr>
          <a:xfrm>
            <a:off x="2589225" y="1790090"/>
            <a:ext cx="8915400" cy="41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Процедурно-ориентированные языки (procedure-oriented language) - языки программирования, где имеется возможность написания программы как совокупности процедур (подпрограмм);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Проблемно-ориентированные языки (universal programming language) - языки программирования, предназначенные для решения задач определенного класса (лисп, пролог, симула и др.);</a:t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b5c6395d5_0_263"/>
          <p:cNvSpPr txBox="1"/>
          <p:nvPr>
            <p:ph type="ctrTitle"/>
          </p:nvPr>
        </p:nvSpPr>
        <p:spPr>
          <a:xfrm>
            <a:off x="2589225" y="202500"/>
            <a:ext cx="8915400" cy="97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ru-RU" sz="3200"/>
              <a:t>Интегрированные системы программирования</a:t>
            </a:r>
            <a:endParaRPr sz="6200"/>
          </a:p>
        </p:txBody>
      </p:sp>
      <p:sp>
        <p:nvSpPr>
          <p:cNvPr id="306" name="Google Shape;306;gab5c6395d5_0_263"/>
          <p:cNvSpPr txBox="1"/>
          <p:nvPr>
            <p:ph idx="1" type="subTitle"/>
          </p:nvPr>
        </p:nvSpPr>
        <p:spPr>
          <a:xfrm>
            <a:off x="2589225" y="1444500"/>
            <a:ext cx="8915400" cy="445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П</a:t>
            </a:r>
            <a:r>
              <a:rPr lang="ru-RU" sz="2100"/>
              <a:t>рограмма, подготовленная на языке программирования, проходит этап трансляции, когда происходит преобразование исходного кода программы (Source Code) в объектный код (Object Code), который далее пригоден к обработке редактором связей. редактор связей специальная программа, обеспечивающая построение загрузочного модуля (Load Module), пригодного к выполнению 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idx="1" type="subTitle"/>
          </p:nvPr>
        </p:nvSpPr>
        <p:spPr>
          <a:xfrm>
            <a:off x="2754000" y="1530200"/>
            <a:ext cx="8505000" cy="3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2100"/>
              <a:t>Т</a:t>
            </a:r>
            <a:r>
              <a:rPr lang="ru-RU" sz="2100"/>
              <a:t>рансляция может выполняться с использованием средств компиляторов (Compiler) или интерпретаторов (Interpreter). компиляторы транслируют всю Gрограмму, но без ее выполнения. интерпретаторы, в отличие от компиляторов, выполняют пооператорную обработку и выполнение программы.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 sz="2100"/>
              <a:t>С</a:t>
            </a:r>
            <a:r>
              <a:rPr lang="ru-RU" sz="2100"/>
              <a:t>уществуют специальные программы, предназначенные для трассировки и анализа выполнения программ, так называемые отладчики (Debugger).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b5c6395d5_0_269"/>
          <p:cNvSpPr txBox="1"/>
          <p:nvPr>
            <p:ph type="ctrTitle"/>
          </p:nvPr>
        </p:nvSpPr>
        <p:spPr>
          <a:xfrm>
            <a:off x="2589225" y="175500"/>
            <a:ext cx="8915400" cy="85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ru-RU" sz="2600"/>
              <a:t>Системы программирования (programming system) включают:</a:t>
            </a:r>
            <a:endParaRPr sz="5600"/>
          </a:p>
        </p:txBody>
      </p:sp>
      <p:sp>
        <p:nvSpPr>
          <p:cNvPr id="318" name="Google Shape;318;gab5c6395d5_0_269"/>
          <p:cNvSpPr txBox="1"/>
          <p:nvPr>
            <p:ph idx="1" type="subTitle"/>
          </p:nvPr>
        </p:nvSpPr>
        <p:spPr>
          <a:xfrm>
            <a:off x="2589225" y="1228488"/>
            <a:ext cx="8915400" cy="46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Компилятор;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Интегрированную среду разработчика программ;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Отладчик;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Средства оптимизации кода программ;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Набор библиотек (возможно с исходными текстами программ);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Редактор связей;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Сервисные средства (утилиты) для работы с библиотеками текстовыми и двоичными файлами;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Справочные системы;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Документатор исходного кода программы;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Систему поддержки и управления проектом программного комплекса.</a:t>
            </a:r>
            <a:endParaRPr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b5c6395d5_0_275"/>
          <p:cNvSpPr txBox="1"/>
          <p:nvPr>
            <p:ph type="ctrTitle"/>
          </p:nvPr>
        </p:nvSpPr>
        <p:spPr>
          <a:xfrm>
            <a:off x="2589225" y="189000"/>
            <a:ext cx="8915400" cy="104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ru-RU" sz="2400"/>
              <a:t>Средства поддержки проектов - новый класс средств разработки программного обеспечения, предназначенный для:</a:t>
            </a:r>
            <a:endParaRPr/>
          </a:p>
        </p:txBody>
      </p:sp>
      <p:sp>
        <p:nvSpPr>
          <p:cNvPr id="325" name="Google Shape;325;gab5c6395d5_0_275"/>
          <p:cNvSpPr txBox="1"/>
          <p:nvPr>
            <p:ph idx="1" type="subTitle"/>
          </p:nvPr>
        </p:nvSpPr>
        <p:spPr>
          <a:xfrm>
            <a:off x="2589225" y="1490400"/>
            <a:ext cx="8915400" cy="426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Отслеживания изменений, выполненных разработчиками программ;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Поддержки версий программы с автоматической разноской изменений;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Получения статистики о ходе работ проекта.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- Инструментальная среда пользователя предста</a:t>
            </a:r>
            <a:r>
              <a:rPr lang="ru-RU"/>
              <a:t>ВЛЕНА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b5c6395d5_0_167"/>
          <p:cNvSpPr txBox="1"/>
          <p:nvPr>
            <p:ph type="ctrTitle"/>
          </p:nvPr>
        </p:nvSpPr>
        <p:spPr>
          <a:xfrm>
            <a:off x="2589225" y="189000"/>
            <a:ext cx="8915400" cy="83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ru-RU" sz="3600"/>
              <a:t>Модульное проектирование</a:t>
            </a:r>
            <a:endParaRPr/>
          </a:p>
        </p:txBody>
      </p:sp>
      <p:sp>
        <p:nvSpPr>
          <p:cNvPr id="183" name="Google Shape;183;gab5c6395d5_0_167"/>
          <p:cNvSpPr txBox="1"/>
          <p:nvPr>
            <p:ph idx="1" type="subTitle"/>
          </p:nvPr>
        </p:nvSpPr>
        <p:spPr>
          <a:xfrm>
            <a:off x="2589225" y="1255488"/>
            <a:ext cx="8915400" cy="46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</a:pPr>
            <a:r>
              <a:rPr lang="ru-RU" sz="2100"/>
              <a:t>Реализация метода </a:t>
            </a:r>
            <a:r>
              <a:rPr i="1" lang="ru-RU" sz="2100"/>
              <a:t>нисходящего проектирования</a:t>
            </a:r>
            <a:r>
              <a:rPr lang="ru-RU" sz="2100"/>
              <a:t> тесно связана с другим понятием программирования - </a:t>
            </a:r>
            <a:r>
              <a:rPr i="1" lang="ru-RU" sz="2100"/>
              <a:t>модульным проектированием</a:t>
            </a:r>
            <a:r>
              <a:rPr lang="ru-RU" sz="2100"/>
              <a:t>, так как на практике при декомпозиции сложной программы возникает вопрос о разумном пределе ее дробления на составные части. Вместе с тем понятие модульности нельзя сводить только к представлению сложных программных комплексов в виде набора отдельных функциональных блоков.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</a:pPr>
            <a:r>
              <a:rPr i="1" lang="ru-RU" sz="2100"/>
              <a:t>Модуль</a:t>
            </a:r>
            <a:r>
              <a:rPr lang="ru-RU" sz="2100"/>
              <a:t> - это последовательность логически взаимосвязанных фрагментов задачи, оформленных как отдельная часть программы.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b5c6395d5_0_173"/>
          <p:cNvSpPr txBox="1"/>
          <p:nvPr>
            <p:ph type="ctrTitle"/>
          </p:nvPr>
        </p:nvSpPr>
        <p:spPr>
          <a:xfrm>
            <a:off x="2589225" y="189000"/>
            <a:ext cx="8915400" cy="86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/>
              <a:t>Модульное проектирование</a:t>
            </a:r>
            <a:endParaRPr/>
          </a:p>
        </p:txBody>
      </p:sp>
      <p:sp>
        <p:nvSpPr>
          <p:cNvPr id="190" name="Google Shape;190;gab5c6395d5_0_173"/>
          <p:cNvSpPr txBox="1"/>
          <p:nvPr>
            <p:ph idx="1" type="subTitle"/>
          </p:nvPr>
        </p:nvSpPr>
        <p:spPr>
          <a:xfrm>
            <a:off x="2589225" y="1228488"/>
            <a:ext cx="8915400" cy="46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/>
              <a:t>П</a:t>
            </a:r>
            <a:r>
              <a:rPr lang="ru-RU" sz="2100"/>
              <a:t>рограммные модули должны обладать следующими свойствами: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/>
              <a:t>-На модуль можно ссылаться (т.е. обращаться к нему) по имени, в том числе и из других модулей;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/>
              <a:t>-По завершении работы модуль должен возвращать управление тому модулю, который его вызывал;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/>
              <a:t>-Модуль должен иметь один вход и выход;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/>
              <a:t>-Модуль должен иметь небольшой размер, обеспечивающий его обозримость.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b5c6395d5_0_179"/>
          <p:cNvSpPr txBox="1"/>
          <p:nvPr>
            <p:ph type="ctrTitle"/>
          </p:nvPr>
        </p:nvSpPr>
        <p:spPr>
          <a:xfrm>
            <a:off x="2589225" y="202500"/>
            <a:ext cx="8915400" cy="82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/>
              <a:t>Модульное проектирование</a:t>
            </a:r>
            <a:endParaRPr/>
          </a:p>
        </p:txBody>
      </p:sp>
      <p:sp>
        <p:nvSpPr>
          <p:cNvPr id="197" name="Google Shape;197;gab5c6395d5_0_179"/>
          <p:cNvSpPr txBox="1"/>
          <p:nvPr>
            <p:ph idx="1" type="subTitle"/>
          </p:nvPr>
        </p:nvSpPr>
        <p:spPr>
          <a:xfrm>
            <a:off x="2589225" y="1214988"/>
            <a:ext cx="8915400" cy="46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ru-RU" sz="2100"/>
              <a:t>М</a:t>
            </a:r>
            <a:r>
              <a:rPr lang="ru-RU" sz="2100"/>
              <a:t>одульный принцип разработки программ обладает следующими преимуществами: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ru-RU" sz="2100"/>
              <a:t>Большую программу могут разрабатывать одновременно несколько исполнителей, и это позволяет сократить сроки ее разработки;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ru-RU" sz="2100"/>
              <a:t>Появляется возможность создавать и многократно использовать в дальнейшем библиотеки наиболее употребимых программ;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ru-RU" sz="2100"/>
              <a:t>Упрощается процедура загрузки больших программ в оперативную память, когда требуется ее сегментация;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b5c6395d5_0_191"/>
          <p:cNvSpPr txBox="1"/>
          <p:nvPr>
            <p:ph type="ctrTitle"/>
          </p:nvPr>
        </p:nvSpPr>
        <p:spPr>
          <a:xfrm>
            <a:off x="2589225" y="202500"/>
            <a:ext cx="8915400" cy="83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/>
              <a:t>Модульное проектирование</a:t>
            </a:r>
            <a:endParaRPr/>
          </a:p>
        </p:txBody>
      </p:sp>
      <p:sp>
        <p:nvSpPr>
          <p:cNvPr id="204" name="Google Shape;204;gab5c6395d5_0_191"/>
          <p:cNvSpPr txBox="1"/>
          <p:nvPr>
            <p:ph idx="1" type="subTitle"/>
          </p:nvPr>
        </p:nvSpPr>
        <p:spPr>
          <a:xfrm>
            <a:off x="2589225" y="1241988"/>
            <a:ext cx="8915400" cy="466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/>
              <a:t>Возникает много естественных контрольных точек для наблюдения за осуществлением хода разработки программ, а в последующем для контроля за ходом исполнения программ;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/>
              <a:t>Обеспечивается более эффективное тестирование программ, проще осуществляются проектирование и последующая отладка.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b5c6395d5_0_185"/>
          <p:cNvSpPr txBox="1"/>
          <p:nvPr>
            <p:ph type="ctrTitle"/>
          </p:nvPr>
        </p:nvSpPr>
        <p:spPr>
          <a:xfrm>
            <a:off x="2589225" y="216000"/>
            <a:ext cx="89154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ru-RU" sz="3200"/>
              <a:t>Структурное проектирование</a:t>
            </a:r>
            <a:endParaRPr/>
          </a:p>
        </p:txBody>
      </p:sp>
      <p:sp>
        <p:nvSpPr>
          <p:cNvPr id="211" name="Google Shape;211;gab5c6395d5_0_185"/>
          <p:cNvSpPr txBox="1"/>
          <p:nvPr>
            <p:ph idx="1" type="subTitle"/>
          </p:nvPr>
        </p:nvSpPr>
        <p:spPr>
          <a:xfrm>
            <a:off x="2589225" y="1241988"/>
            <a:ext cx="8915400" cy="466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А</a:t>
            </a:r>
            <a:r>
              <a:rPr lang="ru-RU" sz="2100"/>
              <a:t>ктуальная для начального периода развития и использования эвм проблема разработки программ, занимающих минимум основной памяти и выполняющихся за кратчайшее время, в последующем в связи резким падением стоимости аппаратной части ЭВМ, значительным возрастанием их быстродействия и объемов памяти сменилась необходимостью разработки и применения принципиально новых методов составления программ. Все это нашло свое воплощение в разработке принципа </a:t>
            </a:r>
            <a:r>
              <a:rPr i="1" lang="ru-RU" sz="2100"/>
              <a:t>структурного программирования.</a:t>
            </a:r>
            <a:r>
              <a:rPr lang="ru-RU" sz="2100"/>
              <a:t> Одной из целей структурного программирования было стремление облегчить разработку и отладку программных модулей, а главное - их последующее сопровождение и модификацию.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b5c6395d5_0_197"/>
          <p:cNvSpPr txBox="1"/>
          <p:nvPr>
            <p:ph type="ctrTitle"/>
          </p:nvPr>
        </p:nvSpPr>
        <p:spPr>
          <a:xfrm>
            <a:off x="2589225" y="189000"/>
            <a:ext cx="8915400" cy="837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200"/>
              <a:t>Структурное проектирование</a:t>
            </a:r>
            <a:endParaRPr/>
          </a:p>
        </p:txBody>
      </p:sp>
      <p:sp>
        <p:nvSpPr>
          <p:cNvPr id="218" name="Google Shape;218;gab5c6395d5_0_197"/>
          <p:cNvSpPr txBox="1"/>
          <p:nvPr>
            <p:ph idx="1" type="subTitle"/>
          </p:nvPr>
        </p:nvSpPr>
        <p:spPr>
          <a:xfrm>
            <a:off x="2589225" y="1241988"/>
            <a:ext cx="8915400" cy="466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В</a:t>
            </a:r>
            <a:r>
              <a:rPr lang="ru-RU" sz="2100"/>
              <a:t> настоящее время структурное программирование - это целая дисциплина, объединяющая несколько взаимосвязанных способов создания ясных, легких для понимания программ. Эффективность применения современных универсальных языков программирования во многом определяется удобством написания с их помощью структурных программ.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b5c6395d5_0_203"/>
          <p:cNvSpPr txBox="1"/>
          <p:nvPr>
            <p:ph type="ctrTitle"/>
          </p:nvPr>
        </p:nvSpPr>
        <p:spPr>
          <a:xfrm>
            <a:off x="2589225" y="202500"/>
            <a:ext cx="8915400" cy="81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ru-RU" sz="3600"/>
              <a:t>CASE-технологии</a:t>
            </a:r>
            <a:endParaRPr sz="5800"/>
          </a:p>
        </p:txBody>
      </p:sp>
      <p:sp>
        <p:nvSpPr>
          <p:cNvPr id="225" name="Google Shape;225;gab5c6395d5_0_203"/>
          <p:cNvSpPr txBox="1"/>
          <p:nvPr>
            <p:ph idx="1" type="subTitle"/>
          </p:nvPr>
        </p:nvSpPr>
        <p:spPr>
          <a:xfrm>
            <a:off x="2589225" y="1228488"/>
            <a:ext cx="8915400" cy="46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В</a:t>
            </a:r>
            <a:r>
              <a:rPr lang="ru-RU" sz="2100"/>
              <a:t> начале 80-х годов появилась методология, по которой разработка программы начиналась не после завершения процесса выработки окончательных требований к ней, а как только устанавливались требования на первый, “стартовый” (пилотный) вариант прикладной программы, позволяющий начать содержательную работу по ее реализации на компьютере.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Это дало пользователю возможность, получая уже с первых шагов конкретное представление о характере реализации задачи, уточнять ее постановку. 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2100"/>
              <a:t>Это повышало скорость разработки программ и послужило основанием для названия такой технологии </a:t>
            </a:r>
            <a:r>
              <a:rPr i="1" lang="ru-RU" sz="2100"/>
              <a:t>rad (rapid application development</a:t>
            </a:r>
            <a:r>
              <a:rPr lang="ru-RU" sz="2100"/>
              <a:t> - быстрая разработка программ), которая получила широкое распространение.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2020-09-02T12:34:04Z</dcterms:created>
  <dc:creator>Влад</dc:creator>
</cp:coreProperties>
</file>