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embeddedFontLst>
    <p:embeddedFont>
      <p:font typeface="Century Gothic"/>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56" roundtripDataSignature="AMtx7mgNS8TjzYlh6JVe7dDuYHMZETO4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CenturyGothic-bold.fntdata"/><Relationship Id="rId52" Type="http://schemas.openxmlformats.org/officeDocument/2006/relationships/font" Target="fonts/CenturyGothic-regular.fntdata"/><Relationship Id="rId11" Type="http://schemas.openxmlformats.org/officeDocument/2006/relationships/slide" Target="slides/slide7.xml"/><Relationship Id="rId55" Type="http://schemas.openxmlformats.org/officeDocument/2006/relationships/font" Target="fonts/CenturyGothic-boldItalic.fntdata"/><Relationship Id="rId10" Type="http://schemas.openxmlformats.org/officeDocument/2006/relationships/slide" Target="slides/slide6.xml"/><Relationship Id="rId54" Type="http://schemas.openxmlformats.org/officeDocument/2006/relationships/font" Target="fonts/CenturyGothic-italic.fntdata"/><Relationship Id="rId13" Type="http://schemas.openxmlformats.org/officeDocument/2006/relationships/slide" Target="slides/slide9.xml"/><Relationship Id="rId12" Type="http://schemas.openxmlformats.org/officeDocument/2006/relationships/slide" Target="slides/slide8.xml"/><Relationship Id="rId56"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38" name="Shape 38"/>
        <p:cNvGrpSpPr/>
        <p:nvPr/>
      </p:nvGrpSpPr>
      <p:grpSpPr>
        <a:xfrm>
          <a:off x="0" y="0"/>
          <a:ext cx="0" cy="0"/>
          <a:chOff x="0" y="0"/>
          <a:chExt cx="0" cy="0"/>
        </a:xfrm>
      </p:grpSpPr>
      <p:sp>
        <p:nvSpPr>
          <p:cNvPr id="39" name="Google Shape;39;p49"/>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9"/>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1" name="Google Shape;41;p4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9"/>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9"/>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подпись">
  <p:cSld name="Заголовок и подпись">
    <p:spTree>
      <p:nvGrpSpPr>
        <p:cNvPr id="104" name="Shape 104"/>
        <p:cNvGrpSpPr/>
        <p:nvPr/>
      </p:nvGrpSpPr>
      <p:grpSpPr>
        <a:xfrm>
          <a:off x="0" y="0"/>
          <a:ext cx="0" cy="0"/>
          <a:chOff x="0" y="0"/>
          <a:chExt cx="0" cy="0"/>
        </a:xfrm>
      </p:grpSpPr>
      <p:sp>
        <p:nvSpPr>
          <p:cNvPr id="105" name="Google Shape;105;p58"/>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58"/>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07" name="Google Shape;107;p5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5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58"/>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8"/>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с подписью">
  <p:cSld name="Цитата с подписью">
    <p:spTree>
      <p:nvGrpSpPr>
        <p:cNvPr id="111" name="Shape 111"/>
        <p:cNvGrpSpPr/>
        <p:nvPr/>
      </p:nvGrpSpPr>
      <p:grpSpPr>
        <a:xfrm>
          <a:off x="0" y="0"/>
          <a:ext cx="0" cy="0"/>
          <a:chOff x="0" y="0"/>
          <a:chExt cx="0" cy="0"/>
        </a:xfrm>
      </p:grpSpPr>
      <p:sp>
        <p:nvSpPr>
          <p:cNvPr id="112" name="Google Shape;112;p59"/>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59"/>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4" name="Google Shape;114;p59"/>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5" name="Google Shape;115;p5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5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59"/>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9"/>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19" name="Google Shape;119;p59"/>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ru-RU" sz="8000" u="none" cap="none" strike="noStrike">
                <a:solidFill>
                  <a:schemeClr val="accent1"/>
                </a:solidFill>
                <a:latin typeface="Arial"/>
                <a:ea typeface="Arial"/>
                <a:cs typeface="Arial"/>
                <a:sym typeface="Arial"/>
              </a:rPr>
              <a:t>“</a:t>
            </a:r>
            <a:endParaRPr/>
          </a:p>
        </p:txBody>
      </p:sp>
      <p:sp>
        <p:nvSpPr>
          <p:cNvPr id="120" name="Google Shape;120;p59"/>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ru-RU"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Карточка имени">
  <p:cSld name="Карточка имени">
    <p:spTree>
      <p:nvGrpSpPr>
        <p:cNvPr id="121" name="Shape 121"/>
        <p:cNvGrpSpPr/>
        <p:nvPr/>
      </p:nvGrpSpPr>
      <p:grpSpPr>
        <a:xfrm>
          <a:off x="0" y="0"/>
          <a:ext cx="0" cy="0"/>
          <a:chOff x="0" y="0"/>
          <a:chExt cx="0" cy="0"/>
        </a:xfrm>
      </p:grpSpPr>
      <p:sp>
        <p:nvSpPr>
          <p:cNvPr id="122" name="Google Shape;122;p60"/>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60"/>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4" name="Google Shape;124;p6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60"/>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60"/>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Цитата карточки имени">
  <p:cSld name="Цитата карточки имени">
    <p:spTree>
      <p:nvGrpSpPr>
        <p:cNvPr id="128" name="Shape 128"/>
        <p:cNvGrpSpPr/>
        <p:nvPr/>
      </p:nvGrpSpPr>
      <p:grpSpPr>
        <a:xfrm>
          <a:off x="0" y="0"/>
          <a:ext cx="0" cy="0"/>
          <a:chOff x="0" y="0"/>
          <a:chExt cx="0" cy="0"/>
        </a:xfrm>
      </p:grpSpPr>
      <p:sp>
        <p:nvSpPr>
          <p:cNvPr id="129" name="Google Shape;129;p61"/>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61"/>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1" name="Google Shape;131;p61"/>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2" name="Google Shape;132;p6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6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
        <p:nvSpPr>
          <p:cNvPr id="136" name="Google Shape;136;p61"/>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ru-RU" sz="8000" u="none" cap="none" strike="noStrike">
                <a:solidFill>
                  <a:schemeClr val="accent1"/>
                </a:solidFill>
                <a:latin typeface="Arial"/>
                <a:ea typeface="Arial"/>
                <a:cs typeface="Arial"/>
                <a:sym typeface="Arial"/>
              </a:rPr>
              <a:t>“</a:t>
            </a:r>
            <a:endParaRPr/>
          </a:p>
        </p:txBody>
      </p:sp>
      <p:sp>
        <p:nvSpPr>
          <p:cNvPr id="137" name="Google Shape;137;p61"/>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ru-RU" sz="8000" u="none" cap="none" strike="noStrik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Истина или ложь">
  <p:cSld name="Истина или ложь">
    <p:spTree>
      <p:nvGrpSpPr>
        <p:cNvPr id="138" name="Shape 138"/>
        <p:cNvGrpSpPr/>
        <p:nvPr/>
      </p:nvGrpSpPr>
      <p:grpSpPr>
        <a:xfrm>
          <a:off x="0" y="0"/>
          <a:ext cx="0" cy="0"/>
          <a:chOff x="0" y="0"/>
          <a:chExt cx="0" cy="0"/>
        </a:xfrm>
      </p:grpSpPr>
      <p:sp>
        <p:nvSpPr>
          <p:cNvPr id="139" name="Google Shape;139;p62"/>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2"/>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1" name="Google Shape;141;p62"/>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2" name="Google Shape;142;p6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6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2"/>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2"/>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146" name="Shape 146"/>
        <p:cNvGrpSpPr/>
        <p:nvPr/>
      </p:nvGrpSpPr>
      <p:grpSpPr>
        <a:xfrm>
          <a:off x="0" y="0"/>
          <a:ext cx="0" cy="0"/>
          <a:chOff x="0" y="0"/>
          <a:chExt cx="0" cy="0"/>
        </a:xfrm>
      </p:grpSpPr>
      <p:sp>
        <p:nvSpPr>
          <p:cNvPr id="147" name="Google Shape;147;p6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63"/>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9" name="Google Shape;149;p6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6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6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153" name="Shape 153"/>
        <p:cNvGrpSpPr/>
        <p:nvPr/>
      </p:nvGrpSpPr>
      <p:grpSpPr>
        <a:xfrm>
          <a:off x="0" y="0"/>
          <a:ext cx="0" cy="0"/>
          <a:chOff x="0" y="0"/>
          <a:chExt cx="0" cy="0"/>
        </a:xfrm>
      </p:grpSpPr>
      <p:sp>
        <p:nvSpPr>
          <p:cNvPr id="154" name="Google Shape;154;p64"/>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64"/>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6" name="Google Shape;156;p6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6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6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6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45" name="Shape 45"/>
        <p:cNvGrpSpPr/>
        <p:nvPr/>
      </p:nvGrpSpPr>
      <p:grpSpPr>
        <a:xfrm>
          <a:off x="0" y="0"/>
          <a:ext cx="0" cy="0"/>
          <a:chOff x="0" y="0"/>
          <a:chExt cx="0" cy="0"/>
        </a:xfrm>
      </p:grpSpPr>
      <p:sp>
        <p:nvSpPr>
          <p:cNvPr id="46" name="Google Shape;46;p5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5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50" name="Shape 50"/>
        <p:cNvGrpSpPr/>
        <p:nvPr/>
      </p:nvGrpSpPr>
      <p:grpSpPr>
        <a:xfrm>
          <a:off x="0" y="0"/>
          <a:ext cx="0" cy="0"/>
          <a:chOff x="0" y="0"/>
          <a:chExt cx="0" cy="0"/>
        </a:xfrm>
      </p:grpSpPr>
      <p:sp>
        <p:nvSpPr>
          <p:cNvPr id="51" name="Google Shape;51;p51"/>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1"/>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3" name="Google Shape;53;p5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1"/>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5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57" name="Shape 57"/>
        <p:cNvGrpSpPr/>
        <p:nvPr/>
      </p:nvGrpSpPr>
      <p:grpSpPr>
        <a:xfrm>
          <a:off x="0" y="0"/>
          <a:ext cx="0" cy="0"/>
          <a:chOff x="0" y="0"/>
          <a:chExt cx="0" cy="0"/>
        </a:xfrm>
      </p:grpSpPr>
      <p:sp>
        <p:nvSpPr>
          <p:cNvPr id="58" name="Google Shape;58;p52"/>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2"/>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60" name="Google Shape;60;p5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5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64" name="Shape 64"/>
        <p:cNvGrpSpPr/>
        <p:nvPr/>
      </p:nvGrpSpPr>
      <p:grpSpPr>
        <a:xfrm>
          <a:off x="0" y="0"/>
          <a:ext cx="0" cy="0"/>
          <a:chOff x="0" y="0"/>
          <a:chExt cx="0" cy="0"/>
        </a:xfrm>
      </p:grpSpPr>
      <p:sp>
        <p:nvSpPr>
          <p:cNvPr id="65" name="Google Shape;65;p53"/>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3"/>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7" name="Google Shape;67;p53"/>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68" name="Google Shape;68;p5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5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72" name="Shape 72"/>
        <p:cNvGrpSpPr/>
        <p:nvPr/>
      </p:nvGrpSpPr>
      <p:grpSpPr>
        <a:xfrm>
          <a:off x="0" y="0"/>
          <a:ext cx="0" cy="0"/>
          <a:chOff x="0" y="0"/>
          <a:chExt cx="0" cy="0"/>
        </a:xfrm>
      </p:grpSpPr>
      <p:sp>
        <p:nvSpPr>
          <p:cNvPr id="73" name="Google Shape;73;p54"/>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4"/>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5" name="Google Shape;75;p54"/>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6" name="Google Shape;76;p54"/>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77" name="Google Shape;77;p54"/>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8" name="Google Shape;78;p5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4"/>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54"/>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82" name="Shape 82"/>
        <p:cNvGrpSpPr/>
        <p:nvPr/>
      </p:nvGrpSpPr>
      <p:grpSpPr>
        <a:xfrm>
          <a:off x="0" y="0"/>
          <a:ext cx="0" cy="0"/>
          <a:chOff x="0" y="0"/>
          <a:chExt cx="0" cy="0"/>
        </a:xfrm>
      </p:grpSpPr>
      <p:sp>
        <p:nvSpPr>
          <p:cNvPr id="83" name="Google Shape;83;p55"/>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5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88" name="Shape 88"/>
        <p:cNvGrpSpPr/>
        <p:nvPr/>
      </p:nvGrpSpPr>
      <p:grpSpPr>
        <a:xfrm>
          <a:off x="0" y="0"/>
          <a:ext cx="0" cy="0"/>
          <a:chOff x="0" y="0"/>
          <a:chExt cx="0" cy="0"/>
        </a:xfrm>
      </p:grpSpPr>
      <p:sp>
        <p:nvSpPr>
          <p:cNvPr id="89" name="Google Shape;89;p56"/>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6"/>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91" name="Google Shape;91;p56"/>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92" name="Google Shape;92;p5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5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96" name="Shape 96"/>
        <p:cNvGrpSpPr/>
        <p:nvPr/>
      </p:nvGrpSpPr>
      <p:grpSpPr>
        <a:xfrm>
          <a:off x="0" y="0"/>
          <a:ext cx="0" cy="0"/>
          <a:chOff x="0" y="0"/>
          <a:chExt cx="0" cy="0"/>
        </a:xfrm>
      </p:grpSpPr>
      <p:sp>
        <p:nvSpPr>
          <p:cNvPr id="97" name="Google Shape;97;p57"/>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262626"/>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57"/>
          <p:cNvSpPr/>
          <p:nvPr>
            <p:ph idx="2" type="pic"/>
          </p:nvPr>
        </p:nvSpPr>
        <p:spPr>
          <a:xfrm>
            <a:off x="2589212" y="634965"/>
            <a:ext cx="8915400" cy="3854970"/>
          </a:xfrm>
          <a:prstGeom prst="rect">
            <a:avLst/>
          </a:prstGeom>
          <a:noFill/>
          <a:ln>
            <a:noFill/>
          </a:ln>
        </p:spPr>
        <p:txBody>
          <a:bodyPr anchorCtr="0" anchor="t" bIns="45700" lIns="91425" spcFirstLastPara="1" rIns="91425" wrap="square" tIns="45700">
            <a:normAutofit/>
          </a:bodyPr>
          <a:lstStyle>
            <a:lvl1pPr lvl="0" marR="0" rtl="0" algn="ctr">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1pPr>
            <a:lvl2pPr lvl="1"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2pPr>
            <a:lvl3pPr lvl="2"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3pPr>
            <a:lvl4pPr lvl="3"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4pPr>
            <a:lvl5pPr lvl="4"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5pPr>
            <a:lvl6pPr lvl="5"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6pPr>
            <a:lvl7pPr lvl="6"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7pPr>
            <a:lvl8pPr lvl="7"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8pPr>
            <a:lvl9pPr lvl="8" marR="0" rtl="0" algn="l">
              <a:spcBef>
                <a:spcPts val="1000"/>
              </a:spcBef>
              <a:spcAft>
                <a:spcPts val="0"/>
              </a:spcAft>
              <a:buClr>
                <a:schemeClr val="accent1"/>
              </a:buClr>
              <a:buSzPts val="1600"/>
              <a:buFont typeface="Noto Sans Symbols"/>
              <a:buNone/>
              <a:defRPr b="0" i="0" sz="1600" u="none" cap="none" strike="noStrike">
                <a:solidFill>
                  <a:srgbClr val="3F3F3F"/>
                </a:solidFill>
                <a:latin typeface="Century Gothic"/>
                <a:ea typeface="Century Gothic"/>
                <a:cs typeface="Century Gothic"/>
                <a:sym typeface="Century Gothic"/>
              </a:defRPr>
            </a:lvl9pPr>
          </a:lstStyle>
          <a:p/>
        </p:txBody>
      </p:sp>
      <p:sp>
        <p:nvSpPr>
          <p:cNvPr id="99" name="Google Shape;99;p57"/>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0" name="Google Shape;100;p5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5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7"/>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7"/>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DDE6C3"/>
            </a:gs>
          </a:gsLst>
          <a:path path="circle">
            <a:fillToRect b="100%" r="100%"/>
          </a:path>
          <a:tileRect l="-100%" t="-100%"/>
        </a:gradFill>
      </p:bgPr>
    </p:bg>
    <p:spTree>
      <p:nvGrpSpPr>
        <p:cNvPr id="5" name="Shape 5"/>
        <p:cNvGrpSpPr/>
        <p:nvPr/>
      </p:nvGrpSpPr>
      <p:grpSpPr>
        <a:xfrm>
          <a:off x="0" y="0"/>
          <a:ext cx="0" cy="0"/>
          <a:chOff x="0" y="0"/>
          <a:chExt cx="0" cy="0"/>
        </a:xfrm>
      </p:grpSpPr>
      <p:grpSp>
        <p:nvGrpSpPr>
          <p:cNvPr id="6" name="Google Shape;6;p48"/>
          <p:cNvGrpSpPr/>
          <p:nvPr/>
        </p:nvGrpSpPr>
        <p:grpSpPr>
          <a:xfrm>
            <a:off x="1" y="228600"/>
            <a:ext cx="2851516" cy="6638628"/>
            <a:chOff x="2487613" y="285750"/>
            <a:chExt cx="2428875" cy="5654676"/>
          </a:xfrm>
        </p:grpSpPr>
        <p:sp>
          <p:nvSpPr>
            <p:cNvPr id="7" name="Google Shape;7;p48"/>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48"/>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48"/>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48"/>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48"/>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48"/>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48"/>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48"/>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48"/>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48"/>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48"/>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8"/>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 name="Google Shape;19;p48"/>
          <p:cNvGrpSpPr/>
          <p:nvPr/>
        </p:nvGrpSpPr>
        <p:grpSpPr>
          <a:xfrm>
            <a:off x="27222" y="-786"/>
            <a:ext cx="2356674" cy="6854039"/>
            <a:chOff x="6627813" y="194833"/>
            <a:chExt cx="1952625" cy="5678918"/>
          </a:xfrm>
        </p:grpSpPr>
        <p:sp>
          <p:nvSpPr>
            <p:cNvPr id="20" name="Google Shape;20;p48"/>
            <p:cNvSpPr/>
            <p:nvPr/>
          </p:nvSpPr>
          <p:spPr>
            <a:xfrm>
              <a:off x="6627813" y="194833"/>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8"/>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8"/>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48"/>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8"/>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48"/>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8"/>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8"/>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8"/>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8"/>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8"/>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8"/>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 name="Google Shape;32;p48"/>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262626"/>
              </a:buClr>
              <a:buSzPts val="3600"/>
              <a:buFont typeface="Century Gothic"/>
              <a:buNone/>
              <a:defRPr b="0" i="0" sz="3600" u="none" cap="none" strike="noStrike">
                <a:solidFill>
                  <a:srgbClr val="262626"/>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 name="Google Shape;34;p48"/>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5" name="Google Shape;35;p4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6" name="Google Shape;36;p4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37" name="Google Shape;37;p4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ru-RU"/>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8.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6.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9.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
          <p:cNvSpPr txBox="1"/>
          <p:nvPr>
            <p:ph type="ctrTitle"/>
          </p:nvPr>
        </p:nvSpPr>
        <p:spPr>
          <a:xfrm>
            <a:off x="1576175" y="1687500"/>
            <a:ext cx="10058400" cy="26901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5400"/>
              <a:buFont typeface="Century Gothic"/>
              <a:buNone/>
            </a:pPr>
            <a:r>
              <a:rPr lang="ru-RU" sz="4500"/>
              <a:t>Методы организации работы в команде разработчиков. Системы контроля версий.</a:t>
            </a:r>
            <a:endParaRPr sz="4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0"/>
          <p:cNvSpPr txBox="1"/>
          <p:nvPr>
            <p:ph type="ctrTitle"/>
          </p:nvPr>
        </p:nvSpPr>
        <p:spPr>
          <a:xfrm>
            <a:off x="1850306" y="526472"/>
            <a:ext cx="8915399" cy="657963"/>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2400"/>
              <a:buFont typeface="Century Gothic"/>
              <a:buNone/>
            </a:pPr>
            <a:r>
              <a:rPr b="1" lang="ru-RU" sz="2400"/>
              <a:t>Список типов работ и областей специализации на основе классификации Конгер [Conger 1994].</a:t>
            </a:r>
            <a:endParaRPr b="1" sz="1400"/>
          </a:p>
        </p:txBody>
      </p:sp>
      <p:sp>
        <p:nvSpPr>
          <p:cNvPr id="212" name="Google Shape;212;p10"/>
          <p:cNvSpPr txBox="1"/>
          <p:nvPr>
            <p:ph idx="1" type="subTitle"/>
          </p:nvPr>
        </p:nvSpPr>
        <p:spPr>
          <a:xfrm>
            <a:off x="2589213" y="1505527"/>
            <a:ext cx="8915399" cy="5070764"/>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SzPts val="2220"/>
              <a:buNone/>
            </a:pPr>
            <a:r>
              <a:rPr lang="ru-RU" sz="2320"/>
              <a:t>Разработка приложений.</a:t>
            </a:r>
            <a:endParaRPr sz="1900"/>
          </a:p>
          <a:p>
            <a:pPr indent="0" lvl="0" marL="0" rtl="0" algn="l">
              <a:lnSpc>
                <a:spcPct val="80000"/>
              </a:lnSpc>
              <a:spcBef>
                <a:spcPts val="1000"/>
              </a:spcBef>
              <a:spcAft>
                <a:spcPts val="0"/>
              </a:spcAft>
              <a:buSzPts val="2220"/>
              <a:buNone/>
            </a:pPr>
            <a:r>
              <a:rPr lang="ru-RU" sz="2320"/>
              <a:t>	-Программист.</a:t>
            </a:r>
            <a:endParaRPr sz="1900"/>
          </a:p>
          <a:p>
            <a:pPr indent="0" lvl="0" marL="0" rtl="0" algn="l">
              <a:lnSpc>
                <a:spcPct val="80000"/>
              </a:lnSpc>
              <a:spcBef>
                <a:spcPts val="1000"/>
              </a:spcBef>
              <a:spcAft>
                <a:spcPts val="0"/>
              </a:spcAft>
              <a:buSzPts val="2220"/>
              <a:buNone/>
            </a:pPr>
            <a:r>
              <a:rPr lang="ru-RU" sz="2320"/>
              <a:t>	-Специалист по инженерии программирования.</a:t>
            </a:r>
            <a:endParaRPr sz="1900"/>
          </a:p>
          <a:p>
            <a:pPr indent="0" lvl="0" marL="0" rtl="0" algn="l">
              <a:lnSpc>
                <a:spcPct val="80000"/>
              </a:lnSpc>
              <a:spcBef>
                <a:spcPts val="1000"/>
              </a:spcBef>
              <a:spcAft>
                <a:spcPts val="0"/>
              </a:spcAft>
              <a:buSzPts val="2220"/>
              <a:buNone/>
            </a:pPr>
            <a:r>
              <a:rPr lang="ru-RU" sz="2320"/>
              <a:t>	-Специалист по инженерии знаний.</a:t>
            </a:r>
            <a:endParaRPr sz="1900"/>
          </a:p>
          <a:p>
            <a:pPr indent="0" lvl="0" marL="0" rtl="0" algn="l">
              <a:lnSpc>
                <a:spcPct val="80000"/>
              </a:lnSpc>
              <a:spcBef>
                <a:spcPts val="1000"/>
              </a:spcBef>
              <a:spcAft>
                <a:spcPts val="0"/>
              </a:spcAft>
              <a:buSzPts val="2220"/>
              <a:buNone/>
            </a:pPr>
            <a:r>
              <a:rPr lang="ru-RU" sz="2320"/>
              <a:t>Работа с приложениями.</a:t>
            </a:r>
            <a:endParaRPr sz="1900"/>
          </a:p>
          <a:p>
            <a:pPr indent="0" lvl="0" marL="0" rtl="0" algn="l">
              <a:lnSpc>
                <a:spcPct val="80000"/>
              </a:lnSpc>
              <a:spcBef>
                <a:spcPts val="1000"/>
              </a:spcBef>
              <a:spcAft>
                <a:spcPts val="0"/>
              </a:spcAft>
              <a:buSzPts val="2220"/>
              <a:buNone/>
            </a:pPr>
            <a:r>
              <a:rPr lang="ru-RU" sz="2320"/>
              <a:t>	-Специалист по приложениям.</a:t>
            </a:r>
            <a:endParaRPr sz="1900"/>
          </a:p>
          <a:p>
            <a:pPr indent="0" lvl="0" marL="0" rtl="0" algn="l">
              <a:lnSpc>
                <a:spcPct val="80000"/>
              </a:lnSpc>
              <a:spcBef>
                <a:spcPts val="1000"/>
              </a:spcBef>
              <a:spcAft>
                <a:spcPts val="0"/>
              </a:spcAft>
              <a:buSzPts val="2220"/>
              <a:buNone/>
            </a:pPr>
            <a:r>
              <a:rPr lang="ru-RU" sz="2320"/>
              <a:t>	-Администратор данных.</a:t>
            </a:r>
            <a:endParaRPr sz="1900"/>
          </a:p>
          <a:p>
            <a:pPr indent="0" lvl="0" marL="0" rtl="0" algn="l">
              <a:lnSpc>
                <a:spcPct val="80000"/>
              </a:lnSpc>
              <a:spcBef>
                <a:spcPts val="1000"/>
              </a:spcBef>
              <a:spcAft>
                <a:spcPts val="0"/>
              </a:spcAft>
              <a:buSzPts val="2220"/>
              <a:buNone/>
            </a:pPr>
            <a:r>
              <a:rPr lang="ru-RU" sz="2320"/>
              <a:t>	-Администратор базы данных.</a:t>
            </a:r>
            <a:endParaRPr sz="1900"/>
          </a:p>
          <a:p>
            <a:pPr indent="0" lvl="0" marL="0" rtl="0" algn="l">
              <a:lnSpc>
                <a:spcPct val="80000"/>
              </a:lnSpc>
              <a:spcBef>
                <a:spcPts val="1000"/>
              </a:spcBef>
              <a:spcAft>
                <a:spcPts val="0"/>
              </a:spcAft>
              <a:buSzPts val="2220"/>
              <a:buNone/>
            </a:pPr>
            <a:r>
              <a:rPr lang="ru-RU" sz="2320"/>
              <a:t>Техническая поддержка.</a:t>
            </a:r>
            <a:endParaRPr sz="1900"/>
          </a:p>
          <a:p>
            <a:pPr indent="0" lvl="0" marL="0" rtl="0" algn="l">
              <a:lnSpc>
                <a:spcPct val="80000"/>
              </a:lnSpc>
              <a:spcBef>
                <a:spcPts val="1000"/>
              </a:spcBef>
              <a:spcAft>
                <a:spcPts val="0"/>
              </a:spcAft>
              <a:buSzPts val="2220"/>
              <a:buNone/>
            </a:pPr>
            <a:r>
              <a:rPr lang="ru-RU" sz="2320"/>
              <a:t>	-Системный администратор.</a:t>
            </a:r>
            <a:endParaRPr sz="1900"/>
          </a:p>
          <a:p>
            <a:pPr indent="0" lvl="0" marL="0" rtl="0" algn="l">
              <a:lnSpc>
                <a:spcPct val="80000"/>
              </a:lnSpc>
              <a:spcBef>
                <a:spcPts val="1000"/>
              </a:spcBef>
              <a:spcAft>
                <a:spcPts val="0"/>
              </a:spcAft>
              <a:buSzPts val="2220"/>
              <a:buNone/>
            </a:pPr>
            <a:r>
              <a:rPr lang="ru-RU" sz="2320"/>
              <a:t>	-Сетевой администратор.</a:t>
            </a:r>
            <a:endParaRPr sz="1900"/>
          </a:p>
          <a:p>
            <a:pPr indent="0" lvl="0" marL="0" rtl="0" algn="l">
              <a:lnSpc>
                <a:spcPct val="80000"/>
              </a:lnSpc>
              <a:spcBef>
                <a:spcPts val="1000"/>
              </a:spcBef>
              <a:spcAft>
                <a:spcPts val="0"/>
              </a:spcAft>
              <a:buSzPts val="2220"/>
              <a:buNone/>
            </a:pPr>
            <a:r>
              <a:rPr lang="ru-RU" sz="2320"/>
              <a:t>	-Администратор коммуникаций,</a:t>
            </a:r>
            <a:endParaRPr sz="1765"/>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1"/>
          <p:cNvSpPr txBox="1"/>
          <p:nvPr>
            <p:ph idx="1" type="subTitle"/>
          </p:nvPr>
        </p:nvSpPr>
        <p:spPr>
          <a:xfrm>
            <a:off x="2589213" y="1191497"/>
            <a:ext cx="8915399" cy="5070764"/>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ru-RU" sz="2400"/>
              <a:t>Обеспечение качества продукта.</a:t>
            </a:r>
            <a:endParaRPr/>
          </a:p>
          <a:p>
            <a:pPr indent="0" lvl="0" marL="0" rtl="0" algn="l">
              <a:spcBef>
                <a:spcPts val="1000"/>
              </a:spcBef>
              <a:spcAft>
                <a:spcPts val="0"/>
              </a:spcAft>
              <a:buSzPts val="2400"/>
              <a:buNone/>
            </a:pPr>
            <a:r>
              <a:rPr lang="ru-RU" sz="2400"/>
              <a:t>	-Технический писатель.</a:t>
            </a:r>
            <a:endParaRPr/>
          </a:p>
          <a:p>
            <a:pPr indent="0" lvl="0" marL="0" rtl="0" algn="l">
              <a:spcBef>
                <a:spcPts val="1000"/>
              </a:spcBef>
              <a:spcAft>
                <a:spcPts val="0"/>
              </a:spcAft>
              <a:buSzPts val="2400"/>
              <a:buNone/>
            </a:pPr>
            <a:r>
              <a:rPr lang="ru-RU" sz="2400"/>
              <a:t>	-Инженер тестирования.</a:t>
            </a:r>
            <a:endParaRPr/>
          </a:p>
          <a:p>
            <a:pPr indent="0" lvl="0" marL="0" rtl="0" algn="l">
              <a:spcBef>
                <a:spcPts val="1000"/>
              </a:spcBef>
              <a:spcAft>
                <a:spcPts val="0"/>
              </a:spcAft>
              <a:buSzPts val="2400"/>
              <a:buNone/>
            </a:pPr>
            <a:r>
              <a:rPr lang="ru-RU" sz="2400"/>
              <a:t>	-Инженер качества.</a:t>
            </a:r>
            <a:endParaRPr/>
          </a:p>
          <a:p>
            <a:pPr indent="0" lvl="0" marL="0" rtl="0" algn="l">
              <a:spcBef>
                <a:spcPts val="1000"/>
              </a:spcBef>
              <a:spcAft>
                <a:spcPts val="0"/>
              </a:spcAft>
              <a:buSzPts val="2400"/>
              <a:buNone/>
            </a:pPr>
            <a:r>
              <a:rPr lang="ru-RU" sz="2400"/>
              <a:t>Маркетинг.</a:t>
            </a:r>
            <a:endParaRPr/>
          </a:p>
          <a:p>
            <a:pPr indent="0" lvl="0" marL="0" rtl="0" algn="l">
              <a:spcBef>
                <a:spcPts val="1000"/>
              </a:spcBef>
              <a:spcAft>
                <a:spcPts val="0"/>
              </a:spcAft>
              <a:buSzPts val="2400"/>
              <a:buNone/>
            </a:pPr>
            <a:r>
              <a:rPr lang="ru-RU" sz="2400"/>
              <a:t>	-Специалист по сопровождению продукта.</a:t>
            </a:r>
            <a:endParaRPr/>
          </a:p>
          <a:p>
            <a:pPr indent="0" lvl="0" marL="0" rtl="0" algn="l">
              <a:spcBef>
                <a:spcPts val="1000"/>
              </a:spcBef>
              <a:spcAft>
                <a:spcPts val="0"/>
              </a:spcAft>
              <a:buSzPts val="2400"/>
              <a:buNone/>
            </a:pPr>
            <a:r>
              <a:rPr lang="ru-RU" sz="2400"/>
              <a:t>	-Специалист по продажам продукта.</a:t>
            </a:r>
            <a:endParaRPr/>
          </a:p>
          <a:p>
            <a:pPr indent="0" lvl="0" marL="0" rtl="0" algn="l">
              <a:spcBef>
                <a:spcPts val="1000"/>
              </a:spcBef>
              <a:spcAft>
                <a:spcPts val="0"/>
              </a:spcAft>
              <a:buSzPts val="2400"/>
              <a:buNone/>
            </a:pPr>
            <a:r>
              <a:rPr lang="ru-RU" sz="2400"/>
              <a:t>Системное интегрирование.</a:t>
            </a:r>
            <a:endParaRPr/>
          </a:p>
          <a:p>
            <a:pPr indent="0" lvl="0" marL="0" rtl="0" algn="l">
              <a:spcBef>
                <a:spcPts val="1000"/>
              </a:spcBef>
              <a:spcAft>
                <a:spcPts val="0"/>
              </a:spcAft>
              <a:buSzPts val="2400"/>
              <a:buNone/>
            </a:pPr>
            <a:r>
              <a:rPr lang="ru-RU" sz="2400"/>
              <a:t>	-Системный интегратор.</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2"/>
          <p:cNvSpPr txBox="1"/>
          <p:nvPr>
            <p:ph idx="1" type="subTitle"/>
          </p:nvPr>
        </p:nvSpPr>
        <p:spPr>
          <a:xfrm>
            <a:off x="2589213" y="1449696"/>
            <a:ext cx="8915399" cy="460978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ru-RU" sz="2500"/>
              <a:t>Харлан Миллз [Брукс 1999] предложил организовывать команды (бригады) главного программиста (chief programmer teams), подобные хирургическим бригадам. Лишь один участник команды занимается основной работой, остальные оказывают ему всевозможную поддержку. Бригада главного программиста включает десять человек, выполняющих специализированные роли в команде (рис. 3.22).</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pic1" id="227" name="Google Shape;227;p13"/>
          <p:cNvPicPr preferRelativeResize="0"/>
          <p:nvPr/>
        </p:nvPicPr>
        <p:blipFill rotWithShape="1">
          <a:blip r:embed="rId3">
            <a:alphaModFix/>
          </a:blip>
          <a:srcRect b="0" l="0" r="0" t="0"/>
          <a:stretch/>
        </p:blipFill>
        <p:spPr>
          <a:xfrm>
            <a:off x="2819144" y="1330871"/>
            <a:ext cx="7134237" cy="4377200"/>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4"/>
          <p:cNvSpPr txBox="1"/>
          <p:nvPr>
            <p:ph type="ctrTitle"/>
          </p:nvPr>
        </p:nvSpPr>
        <p:spPr>
          <a:xfrm>
            <a:off x="2413722" y="1720273"/>
            <a:ext cx="8915399" cy="226278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ru-RU" sz="4000"/>
              <a:t>2.2. Психологические командные роли</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5"/>
          <p:cNvSpPr txBox="1"/>
          <p:nvPr>
            <p:ph idx="1" type="subTitle"/>
          </p:nvPr>
        </p:nvSpPr>
        <p:spPr>
          <a:xfrm>
            <a:off x="2457331" y="658388"/>
            <a:ext cx="8915399" cy="151331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800"/>
              <a:buNone/>
            </a:pPr>
            <a:r>
              <a:rPr lang="ru-RU" sz="2500"/>
              <a:t>Роб Томсет (Rob Thomsett) [Thomsett 1990] предложил восемь ключевых ролей в проекте (рис. 3.23).</a:t>
            </a:r>
            <a:endParaRPr sz="1500"/>
          </a:p>
        </p:txBody>
      </p:sp>
      <p:pic>
        <p:nvPicPr>
          <p:cNvPr descr="pic1" id="238" name="Google Shape;238;p15"/>
          <p:cNvPicPr preferRelativeResize="0"/>
          <p:nvPr/>
        </p:nvPicPr>
        <p:blipFill rotWithShape="1">
          <a:blip r:embed="rId3">
            <a:alphaModFix/>
          </a:blip>
          <a:srcRect b="0" l="0" r="0" t="0"/>
          <a:stretch/>
        </p:blipFill>
        <p:spPr>
          <a:xfrm>
            <a:off x="3267841" y="2843481"/>
            <a:ext cx="6714089" cy="3117704"/>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6"/>
          <p:cNvSpPr txBox="1"/>
          <p:nvPr>
            <p:ph idx="1" type="subTitle"/>
          </p:nvPr>
        </p:nvSpPr>
        <p:spPr>
          <a:xfrm>
            <a:off x="2521713" y="842196"/>
            <a:ext cx="8915400" cy="460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500"/>
              <a:t>-  Председатель. Выбирает путь, по которому команда движется вперед к общим целям. Умеет обнаружить сильные и слабые стороны команды и обеспечить наибольшее применение потенциала каждого ее участника.</a:t>
            </a:r>
            <a:endParaRPr sz="1900"/>
          </a:p>
          <a:p>
            <a:pPr indent="0" lvl="0" marL="0" rtl="0" algn="l">
              <a:spcBef>
                <a:spcPts val="1000"/>
              </a:spcBef>
              <a:spcAft>
                <a:spcPts val="0"/>
              </a:spcAft>
              <a:buSzPts val="2400"/>
              <a:buNone/>
            </a:pPr>
            <a:r>
              <a:rPr lang="ru-RU" sz="2500"/>
              <a:t>-  Архитектор. Он же оформитель. Придает законченную форму действиям команды. Имеет четкое представление о проблемах и их возможных решениях.</a:t>
            </a:r>
            <a:endParaRPr sz="1900"/>
          </a:p>
          <a:p>
            <a:pPr indent="0" lvl="0" marL="0" rtl="0" algn="l">
              <a:spcBef>
                <a:spcPts val="1000"/>
              </a:spcBef>
              <a:spcAft>
                <a:spcPts val="0"/>
              </a:spcAft>
              <a:buSzPts val="2400"/>
              <a:buNone/>
            </a:pPr>
            <a:r>
              <a:rPr lang="ru-RU" sz="2500"/>
              <a:t>-  Генератор идей. Предлагает радикально новые идеи и стратегии, новые подходы к решению проблем, с которыми сталкивается группа. Особое внимание уделяет главным проблемам.</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ph idx="1" type="subTitle"/>
          </p:nvPr>
        </p:nvSpPr>
        <p:spPr>
          <a:xfrm>
            <a:off x="2575713" y="468135"/>
            <a:ext cx="8915400" cy="4609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500"/>
              <a:t>-  Критик. Он же скептик, оценивающий проблемы с прагматической точки зрения. Ищет недостатки, изъяны и недоделки. Компенсирует оптимизм генератора идей.</a:t>
            </a:r>
            <a:endParaRPr sz="1900"/>
          </a:p>
          <a:p>
            <a:pPr indent="0" lvl="0" marL="0" rtl="0" algn="l">
              <a:spcBef>
                <a:spcPts val="1000"/>
              </a:spcBef>
              <a:spcAft>
                <a:spcPts val="0"/>
              </a:spcAft>
              <a:buSzPts val="2400"/>
              <a:buNone/>
            </a:pPr>
            <a:r>
              <a:rPr lang="ru-RU" sz="2500"/>
              <a:t>-  Исполнитель. Работник, собственно занимающийся написанием кода. Как правило, он не обладает широтой кругозора.</a:t>
            </a:r>
            <a:endParaRPr sz="1900"/>
          </a:p>
          <a:p>
            <a:pPr indent="0" lvl="0" marL="0" rtl="0" algn="l">
              <a:spcBef>
                <a:spcPts val="1000"/>
              </a:spcBef>
              <a:spcAft>
                <a:spcPts val="0"/>
              </a:spcAft>
              <a:buSzPts val="2400"/>
              <a:buNone/>
            </a:pPr>
            <a:r>
              <a:rPr lang="ru-RU" sz="2500"/>
              <a:t>-  Завершающий. Поддерживает в команде настойчивость в достижении цели. Играет доминирующую роль на завершающих стадиях разработки.</a:t>
            </a:r>
            <a:endParaRPr sz="1900"/>
          </a:p>
          <a:p>
            <a:pPr indent="0" lvl="0" marL="0" rtl="0" algn="l">
              <a:spcBef>
                <a:spcPts val="1000"/>
              </a:spcBef>
              <a:spcAft>
                <a:spcPts val="0"/>
              </a:spcAft>
              <a:buSzPts val="2400"/>
              <a:buNone/>
            </a:pPr>
            <a:r>
              <a:rPr lang="ru-RU" sz="2500"/>
              <a:t>-  Дипломат. Поддерживает силу духа в участниках проекта. Оказывает им помощь в трудных положениях. Пытается улучшить взаимоотношения в команде.</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idx="1" type="subTitle"/>
          </p:nvPr>
        </p:nvSpPr>
        <p:spPr>
          <a:xfrm>
            <a:off x="2643213" y="1612872"/>
            <a:ext cx="8915400" cy="363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500"/>
              <a:t>Организатор. Обнаруживает и сообщает о новых идеях, разработках и ресурсах. Имеет много друзей и связей в своей организации, с помощью которых можно выпросить или одолжить необходимые ресурсы.</a:t>
            </a:r>
            <a:endParaRPr sz="1900"/>
          </a:p>
          <a:p>
            <a:pPr indent="0" lvl="0" marL="0" rtl="0" algn="l">
              <a:spcBef>
                <a:spcPts val="1000"/>
              </a:spcBef>
              <a:spcAft>
                <a:spcPts val="0"/>
              </a:spcAft>
              <a:buSzPts val="2400"/>
              <a:buNone/>
            </a:pPr>
            <a:r>
              <a:t/>
            </a:r>
            <a:endParaRPr sz="2500"/>
          </a:p>
          <a:p>
            <a:pPr indent="0" lvl="0" marL="0" rtl="0" algn="l">
              <a:spcBef>
                <a:spcPts val="1000"/>
              </a:spcBef>
              <a:spcAft>
                <a:spcPts val="0"/>
              </a:spcAft>
              <a:buSzPts val="2400"/>
              <a:buNone/>
            </a:pPr>
            <a:r>
              <a:rPr lang="ru-RU" sz="2500"/>
              <a:t>В реальных командах программистов могут быть выделены не все из этих ролей. Роль исполнителя часто берут на себя сразу несколько членов команды.</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9"/>
          <p:cNvSpPr txBox="1"/>
          <p:nvPr>
            <p:ph type="ctrTitle"/>
          </p:nvPr>
        </p:nvSpPr>
        <p:spPr>
          <a:xfrm>
            <a:off x="2167270" y="1436773"/>
            <a:ext cx="9351000" cy="22629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ru-RU" sz="4000"/>
              <a:t>2.3. Типы совместной деятельности</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
          <p:cNvSpPr txBox="1"/>
          <p:nvPr/>
        </p:nvSpPr>
        <p:spPr>
          <a:xfrm>
            <a:off x="1671782" y="323273"/>
            <a:ext cx="9382298" cy="1221694"/>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rgbClr val="3F3F3F"/>
              </a:buClr>
              <a:buSzPts val="2800"/>
              <a:buFont typeface="Century Gothic"/>
              <a:buNone/>
            </a:pPr>
            <a:r>
              <a:rPr b="0" i="0" lang="ru-RU" sz="2500" u="none" cap="none" strike="noStrike">
                <a:solidFill>
                  <a:schemeClr val="dk2"/>
                </a:solidFill>
                <a:latin typeface="Century Gothic"/>
                <a:ea typeface="Century Gothic"/>
                <a:cs typeface="Century Gothic"/>
                <a:sym typeface="Century Gothic"/>
              </a:rPr>
              <a:t>Все множество разработок в зависимости от количества участников и типов взаимоотношений между ними может быть сведено к триаде разработок, приведенной на рис. 3.21.</a:t>
            </a:r>
            <a:endParaRPr b="0" i="0" sz="1300" u="none" cap="none" strike="noStrike">
              <a:solidFill>
                <a:schemeClr val="dk2"/>
              </a:solidFill>
              <a:latin typeface="Century Gothic"/>
              <a:ea typeface="Century Gothic"/>
              <a:cs typeface="Century Gothic"/>
              <a:sym typeface="Century Gothic"/>
            </a:endParaRPr>
          </a:p>
        </p:txBody>
      </p:sp>
      <p:pic>
        <p:nvPicPr>
          <p:cNvPr descr="pic1" id="170" name="Google Shape;170;p2"/>
          <p:cNvPicPr preferRelativeResize="0"/>
          <p:nvPr/>
        </p:nvPicPr>
        <p:blipFill rotWithShape="1">
          <a:blip r:embed="rId3">
            <a:alphaModFix/>
          </a:blip>
          <a:srcRect b="0" l="0" r="0" t="0"/>
          <a:stretch/>
        </p:blipFill>
        <p:spPr>
          <a:xfrm>
            <a:off x="2796462" y="2318442"/>
            <a:ext cx="6456835" cy="3888394"/>
          </a:xfrm>
          <a:prstGeom prst="rect">
            <a:avLst/>
          </a:prstGeom>
          <a:solidFill>
            <a:srgbClr val="ECECEC"/>
          </a:solidFill>
          <a:ln cap="rnd" cmpd="sng" w="190500">
            <a:solidFill>
              <a:srgbClr val="FFFFFF"/>
            </a:solidFill>
            <a:prstDash val="solid"/>
            <a:round/>
            <a:headEnd len="sm" w="sm" type="none"/>
            <a:tailEnd len="sm" w="sm" type="none"/>
          </a:ln>
          <a:effectLst>
            <a:outerShdw blurRad="50000" rotWithShape="0" algn="tl">
              <a:srgbClr val="000000">
                <a:alpha val="40784"/>
              </a:srgb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0"/>
          <p:cNvSpPr txBox="1"/>
          <p:nvPr>
            <p:ph idx="1" type="subTitle"/>
          </p:nvPr>
        </p:nvSpPr>
        <p:spPr>
          <a:xfrm>
            <a:off x="2580421" y="2495972"/>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500"/>
              <a:t>Коллективная разработка предполагает большое количество различных действий, причем степень совместной деятельности может существенно изменяться от одного действия к другому. Можно выделить четыре типа совместной деятельности [Robillard, Robillard 2000].</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1"/>
          <p:cNvSpPr txBox="1"/>
          <p:nvPr>
            <p:ph idx="1" type="subTitle"/>
          </p:nvPr>
        </p:nvSpPr>
        <p:spPr>
          <a:xfrm>
            <a:off x="2580421" y="719923"/>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500"/>
              <a:t>-  Мандатная деятельность, обычно представленная формальными собраниями, проводимыми на регулярной основе. Обычно собрания планируются заранее, а присутствие на них обязательно. Статистика показывает, что программисты проводят около 4% своего рабочего времени на собраниях.</a:t>
            </a:r>
            <a:endParaRPr sz="1900"/>
          </a:p>
          <a:p>
            <a:pPr indent="0" lvl="0" marL="0" rtl="0" algn="l">
              <a:spcBef>
                <a:spcPts val="1000"/>
              </a:spcBef>
              <a:spcAft>
                <a:spcPts val="0"/>
              </a:spcAft>
              <a:buSzPts val="2400"/>
              <a:buNone/>
            </a:pPr>
            <a:r>
              <a:rPr lang="ru-RU" sz="2500"/>
              <a:t>-  Созываемая деятельность, которая имеет место в случае решения двух или более программистов собраться вместе для решения некоторого технического вопроса. Такие собрания обычно не планируются заранее и в них участвуют только действительно заинтересованные в решении проблемы программисты. На эту деятельность уходит около 14% рабочего времени.</a:t>
            </a:r>
            <a:endParaRPr sz="2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idx="1" type="subTitle"/>
          </p:nvPr>
        </p:nvSpPr>
        <p:spPr>
          <a:xfrm>
            <a:off x="2580421" y="1045238"/>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500"/>
              <a:t>-  Естественная совместная деятельность имеет место, когда как минимум двое программистов работают над одной и той же задачей одновременно и обмениваются информацией о выполняемой работе. Эта деятельность занимает около 41% рабочего времени.</a:t>
            </a:r>
            <a:endParaRPr sz="1900"/>
          </a:p>
          <a:p>
            <a:pPr indent="0" lvl="0" marL="0" rtl="0" algn="l">
              <a:spcBef>
                <a:spcPts val="1000"/>
              </a:spcBef>
              <a:spcAft>
                <a:spcPts val="0"/>
              </a:spcAft>
              <a:buSzPts val="2400"/>
              <a:buNone/>
            </a:pPr>
            <a:r>
              <a:rPr lang="ru-RU" sz="2500"/>
              <a:t>-  Индивидуальная деятельность имеет место, когда программист работает над задачей, которая не выполняется в то же самое время никаким другим программистом и поэтому маловероятно его взаимодействие по этому предмету с любыми другими программистами группы. Эта деятельность занимает также около 41% рабочего времени.</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3"/>
          <p:cNvSpPr txBox="1"/>
          <p:nvPr>
            <p:ph type="ctrTitle"/>
          </p:nvPr>
        </p:nvSpPr>
        <p:spPr>
          <a:xfrm>
            <a:off x="1951270" y="1706773"/>
            <a:ext cx="9351000" cy="22629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ru-RU" sz="4000"/>
              <a:t>3. Общинная модель разработки</a:t>
            </a:r>
            <a:endParaRPr sz="4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4"/>
          <p:cNvSpPr txBox="1"/>
          <p:nvPr>
            <p:ph idx="1" type="subTitle"/>
          </p:nvPr>
        </p:nvSpPr>
        <p:spPr>
          <a:xfrm>
            <a:off x="2607421" y="2112637"/>
            <a:ext cx="8915400" cy="245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500"/>
              <a:t>Идеология общинной ("базарной") модели разработки сформулирована в программной статье Эрика Раймонда (Eric Raymond) "Собор и Базар". Общинная модель характеризуется тремя основными факторами</a:t>
            </a:r>
            <a:r>
              <a:rPr lang="ru-RU" sz="2400"/>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idx="1" type="subTitle"/>
          </p:nvPr>
        </p:nvSpPr>
        <p:spPr>
          <a:xfrm>
            <a:off x="2580421" y="1124366"/>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500"/>
              <a:t>-  Децентролизованность разработки. Не существует ограничения сверху на количество людей, принимающих участие в проекте. Как правило, разработки такого типа ведутся на базе сети Интернет и могут включать любого заинтересованного разработчика Сети.</a:t>
            </a:r>
            <a:endParaRPr sz="1900"/>
          </a:p>
          <a:p>
            <a:pPr indent="0" lvl="0" marL="0" rtl="0" algn="l">
              <a:spcBef>
                <a:spcPts val="1000"/>
              </a:spcBef>
              <a:spcAft>
                <a:spcPts val="0"/>
              </a:spcAft>
              <a:buSzPts val="2400"/>
              <a:buNone/>
            </a:pPr>
            <a:r>
              <a:rPr lang="ru-RU" sz="2500"/>
              <a:t>-  Разработка ведется на базе открытых исходных текстов. По ним можно разобраться с сутью задачи и в любой момент подключиться к разработке.</a:t>
            </a:r>
            <a:endParaRPr sz="1900"/>
          </a:p>
          <a:p>
            <a:pPr indent="0" lvl="0" marL="0" rtl="0" algn="l">
              <a:spcBef>
                <a:spcPts val="1000"/>
              </a:spcBef>
              <a:spcAft>
                <a:spcPts val="0"/>
              </a:spcAft>
              <a:buSzPts val="2400"/>
              <a:buNone/>
            </a:pPr>
            <a:r>
              <a:rPr lang="ru-RU" sz="2500"/>
              <a:t>-  Большое количество внешних тестеров (бета-тестеров), позволяющих быстро обнаруживать ошибки и проблемы в программе.</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6"/>
          <p:cNvSpPr txBox="1"/>
          <p:nvPr>
            <p:ph idx="1" type="subTitle"/>
          </p:nvPr>
        </p:nvSpPr>
        <p:spPr>
          <a:xfrm>
            <a:off x="2571629" y="2548720"/>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500"/>
              <a:t>Эрик Рэймонд сформулировал несколько уроков, которые позволяют лучше понять особенности общинной разработки.</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idx="1" type="subTitle"/>
          </p:nvPr>
        </p:nvSpPr>
        <p:spPr>
          <a:xfrm>
            <a:off x="2571629" y="320252"/>
            <a:ext cx="8915400" cy="2454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300"/>
              <a:buNone/>
            </a:pPr>
            <a:r>
              <a:rPr lang="ru-RU" sz="2400"/>
              <a:t>-  Каждая хорошая программа начинается с энтузиазма разработчика.</a:t>
            </a:r>
            <a:endParaRPr sz="1900"/>
          </a:p>
          <a:p>
            <a:pPr indent="0" lvl="0" marL="0" rtl="0" algn="l">
              <a:spcBef>
                <a:spcPts val="1000"/>
              </a:spcBef>
              <a:spcAft>
                <a:spcPts val="0"/>
              </a:spcAft>
              <a:buSzPts val="2300"/>
              <a:buNone/>
            </a:pPr>
            <a:r>
              <a:rPr lang="ru-RU" sz="2400"/>
              <a:t>-  Хорошие программисты знают, что можно написать, а великие - что можно переписать.</a:t>
            </a:r>
            <a:endParaRPr sz="1900"/>
          </a:p>
          <a:p>
            <a:pPr indent="0" lvl="0" marL="0" rtl="0" algn="l">
              <a:spcBef>
                <a:spcPts val="1000"/>
              </a:spcBef>
              <a:spcAft>
                <a:spcPts val="0"/>
              </a:spcAft>
              <a:buSzPts val="2300"/>
              <a:buNone/>
            </a:pPr>
            <a:r>
              <a:rPr lang="ru-RU" sz="2400"/>
              <a:t>-  При правильном отношении интересная проблема найдет вас сама.</a:t>
            </a:r>
            <a:endParaRPr sz="1900"/>
          </a:p>
          <a:p>
            <a:pPr indent="0" lvl="0" marL="0" rtl="0" algn="l">
              <a:spcBef>
                <a:spcPts val="1000"/>
              </a:spcBef>
              <a:spcAft>
                <a:spcPts val="0"/>
              </a:spcAft>
              <a:buSzPts val="2300"/>
              <a:buNone/>
            </a:pPr>
            <a:r>
              <a:rPr lang="ru-RU" sz="2400"/>
              <a:t>-  Когда вы теряете интерес к программе, ваша последняя обязанность - передать ее компетентному преемнику.</a:t>
            </a:r>
            <a:endParaRPr sz="1900"/>
          </a:p>
          <a:p>
            <a:pPr indent="0" lvl="0" marL="0" rtl="0" algn="l">
              <a:spcBef>
                <a:spcPts val="1000"/>
              </a:spcBef>
              <a:spcAft>
                <a:spcPts val="0"/>
              </a:spcAft>
              <a:buSzPts val="2300"/>
              <a:buNone/>
            </a:pPr>
            <a:r>
              <a:rPr lang="ru-RU" sz="2400"/>
              <a:t>-  Следует выпускать ранние и частые версии программ.</a:t>
            </a:r>
            <a:endParaRPr sz="1900"/>
          </a:p>
          <a:p>
            <a:pPr indent="0" lvl="0" marL="0" rtl="0" algn="l">
              <a:spcBef>
                <a:spcPts val="1000"/>
              </a:spcBef>
              <a:spcAft>
                <a:spcPts val="0"/>
              </a:spcAft>
              <a:buSzPts val="2300"/>
              <a:buNone/>
            </a:pPr>
            <a:r>
              <a:rPr lang="ru-RU" sz="2400"/>
              <a:t>-  Обнаружить проблему и исправить ее могут разные люди.</a:t>
            </a:r>
            <a:endParaRPr sz="1900"/>
          </a:p>
          <a:p>
            <a:pPr indent="0" lvl="0" marL="0" rtl="0" algn="l">
              <a:spcBef>
                <a:spcPts val="1000"/>
              </a:spcBef>
              <a:spcAft>
                <a:spcPts val="0"/>
              </a:spcAft>
              <a:buSzPts val="2300"/>
              <a:buNone/>
            </a:pPr>
            <a:r>
              <a:rPr lang="ru-RU" sz="2400"/>
              <a:t>-  Иногда использовать идеи пользователей лучше, чем свои идеи.</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8"/>
          <p:cNvSpPr txBox="1"/>
          <p:nvPr>
            <p:ph type="ctrTitle"/>
          </p:nvPr>
        </p:nvSpPr>
        <p:spPr>
          <a:xfrm>
            <a:off x="1978270" y="1720273"/>
            <a:ext cx="9350852" cy="226278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ru-RU" sz="4000"/>
              <a:t>Системы контроля версий</a:t>
            </a:r>
            <a:endParaRPr sz="4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9"/>
          <p:cNvSpPr txBox="1"/>
          <p:nvPr>
            <p:ph idx="1" type="subTitle"/>
          </p:nvPr>
        </p:nvSpPr>
        <p:spPr>
          <a:xfrm>
            <a:off x="2571629" y="755091"/>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500"/>
              <a:t>Системы контроля версий (их ещё называют системами управления версиями) –  один из инструментов, который использует в своей работе любой программист.</a:t>
            </a:r>
            <a:endParaRPr sz="1900"/>
          </a:p>
          <a:p>
            <a:pPr indent="0" lvl="0" marL="0" rtl="0" algn="l">
              <a:spcBef>
                <a:spcPts val="1000"/>
              </a:spcBef>
              <a:spcAft>
                <a:spcPts val="0"/>
              </a:spcAft>
              <a:buSzPts val="2400"/>
              <a:buNone/>
            </a:pPr>
            <a:r>
              <a:rPr lang="ru-RU" sz="2500"/>
              <a:t>Незаменимы системы контроля версий в командной разработке, где синхронизация процесса играет важную роль.</a:t>
            </a:r>
            <a:endParaRPr sz="1900"/>
          </a:p>
          <a:p>
            <a:pPr indent="0" lvl="0" marL="0" rtl="0" algn="l">
              <a:spcBef>
                <a:spcPts val="1000"/>
              </a:spcBef>
              <a:spcAft>
                <a:spcPts val="0"/>
              </a:spcAft>
              <a:buSzPts val="2400"/>
              <a:buNone/>
            </a:pPr>
            <a:r>
              <a:rPr lang="ru-RU" sz="2500"/>
              <a:t>Но даже если Вы принципиально не работаете в команде, система контроля версий может помочь Вам справиться со многими сложными ситуациями.</a:t>
            </a:r>
            <a:endParaRPr sz="1900"/>
          </a:p>
          <a:p>
            <a:pPr indent="0" lvl="0" marL="0" rtl="0" algn="l">
              <a:spcBef>
                <a:spcPts val="1000"/>
              </a:spcBef>
              <a:spcAft>
                <a:spcPts val="0"/>
              </a:spcAft>
              <a:buSzPts val="2400"/>
              <a:buNone/>
            </a:pPr>
            <a:r>
              <a:rPr lang="ru-RU" sz="2500"/>
              <a:t>С необходимостью отката программы к предыдущей версии рано или поздно сталкивается любой программист.</a:t>
            </a:r>
            <a:endParaRPr sz="1900"/>
          </a:p>
          <a:p>
            <a:pPr indent="0" lvl="0" marL="0" rtl="0" algn="l">
              <a:spcBef>
                <a:spcPts val="1000"/>
              </a:spcBef>
              <a:spcAft>
                <a:spcPts val="0"/>
              </a:spcAft>
              <a:buSzPts val="2400"/>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
          <p:cNvSpPr txBox="1"/>
          <p:nvPr>
            <p:ph type="ctrTitle"/>
          </p:nvPr>
        </p:nvSpPr>
        <p:spPr>
          <a:xfrm>
            <a:off x="2589213" y="1397000"/>
            <a:ext cx="8915399" cy="226278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ru-RU" sz="4000"/>
              <a:t>1. Авторская разработка</a:t>
            </a:r>
            <a:endParaRPr sz="4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txBox="1"/>
          <p:nvPr>
            <p:ph type="ctrTitle"/>
          </p:nvPr>
        </p:nvSpPr>
        <p:spPr>
          <a:xfrm>
            <a:off x="1964770" y="1382773"/>
            <a:ext cx="9351000" cy="22629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ru-RU" sz="4000"/>
              <a:t>Модели хранения данных:</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1"/>
          <p:cNvSpPr txBox="1"/>
          <p:nvPr>
            <p:ph idx="1" type="subTitle"/>
          </p:nvPr>
        </p:nvSpPr>
        <p:spPr>
          <a:xfrm>
            <a:off x="2571629" y="420984"/>
            <a:ext cx="8915399" cy="245409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400"/>
              <a:buNone/>
            </a:pPr>
            <a:r>
              <a:rPr b="1" lang="ru-RU" sz="2700">
                <a:solidFill>
                  <a:srgbClr val="000000"/>
                </a:solidFill>
              </a:rPr>
              <a:t>Примитивная модель хранения версий</a:t>
            </a:r>
            <a:endParaRPr sz="2100">
              <a:solidFill>
                <a:srgbClr val="000000"/>
              </a:solidFill>
            </a:endParaRPr>
          </a:p>
          <a:p>
            <a:pPr indent="0" lvl="0" marL="0" rtl="0" algn="l">
              <a:spcBef>
                <a:spcPts val="1000"/>
              </a:spcBef>
              <a:spcAft>
                <a:spcPts val="0"/>
              </a:spcAft>
              <a:buSzPts val="2400"/>
              <a:buNone/>
            </a:pPr>
            <a:r>
              <a:rPr lang="ru-RU" sz="2400"/>
              <a:t>В примитивной модели актуальные копии проекта перезаписываются в отдельную директорию через определённый промежуток времени.</a:t>
            </a:r>
            <a:endParaRPr/>
          </a:p>
          <a:p>
            <a:pPr indent="0" lvl="0" marL="0" rtl="0" algn="l">
              <a:spcBef>
                <a:spcPts val="1000"/>
              </a:spcBef>
              <a:spcAft>
                <a:spcPts val="0"/>
              </a:spcAft>
              <a:buSzPts val="2400"/>
              <a:buNone/>
            </a:pPr>
            <a:r>
              <a:rPr lang="ru-RU" sz="2400"/>
              <a:t>Достоинства:</a:t>
            </a:r>
            <a:endParaRPr/>
          </a:p>
          <a:p>
            <a:pPr indent="0" lvl="0" marL="0" rtl="0" algn="l">
              <a:spcBef>
                <a:spcPts val="1000"/>
              </a:spcBef>
              <a:spcAft>
                <a:spcPts val="0"/>
              </a:spcAft>
              <a:buSzPts val="2400"/>
              <a:buNone/>
            </a:pPr>
            <a:r>
              <a:rPr lang="ru-RU" sz="2400"/>
              <a:t>— возможность восстановления данных одной из записанных версий.</a:t>
            </a:r>
            <a:endParaRPr/>
          </a:p>
          <a:p>
            <a:pPr indent="0" lvl="0" marL="0" rtl="0" algn="l">
              <a:spcBef>
                <a:spcPts val="1000"/>
              </a:spcBef>
              <a:spcAft>
                <a:spcPts val="0"/>
              </a:spcAft>
              <a:buSzPts val="2400"/>
              <a:buNone/>
            </a:pPr>
            <a:r>
              <a:rPr lang="ru-RU" sz="2400"/>
              <a:t>Недостатки:</a:t>
            </a:r>
            <a:endParaRPr/>
          </a:p>
          <a:p>
            <a:pPr indent="0" lvl="0" marL="0" rtl="0" algn="l">
              <a:spcBef>
                <a:spcPts val="1000"/>
              </a:spcBef>
              <a:spcAft>
                <a:spcPts val="0"/>
              </a:spcAft>
              <a:buSzPts val="2400"/>
              <a:buNone/>
            </a:pPr>
            <a:r>
              <a:rPr lang="ru-RU" sz="2400"/>
              <a:t>— сложности с поиском необходимой версии в обширной и плохо структурированной базе данных;</a:t>
            </a:r>
            <a:endParaRPr/>
          </a:p>
          <a:p>
            <a:pPr indent="0" lvl="0" marL="0" rtl="0" algn="l">
              <a:spcBef>
                <a:spcPts val="1000"/>
              </a:spcBef>
              <a:spcAft>
                <a:spcPts val="0"/>
              </a:spcAft>
              <a:buSzPts val="2400"/>
              <a:buNone/>
            </a:pPr>
            <a:r>
              <a:rPr lang="ru-RU" sz="2400"/>
              <a:t>— возможность потери данных вследствие возникновения физических поломок оборудования;</a:t>
            </a:r>
            <a:endParaRPr/>
          </a:p>
          <a:p>
            <a:pPr indent="0" lvl="0" marL="0" rtl="0" algn="l">
              <a:spcBef>
                <a:spcPts val="1000"/>
              </a:spcBef>
              <a:spcAft>
                <a:spcPts val="0"/>
              </a:spcAft>
              <a:buSzPts val="2400"/>
              <a:buNone/>
            </a:pPr>
            <a:r>
              <a:rPr lang="ru-RU" sz="2400"/>
              <a:t>— отсутствие возможности совместной разработки.</a:t>
            </a:r>
            <a:endParaRPr/>
          </a:p>
          <a:p>
            <a:pPr indent="0" lvl="0" marL="0" rtl="0" algn="l">
              <a:spcBef>
                <a:spcPts val="1000"/>
              </a:spcBef>
              <a:spcAft>
                <a:spcPts val="0"/>
              </a:spcAft>
              <a:buSzPts val="2400"/>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idx="1" type="subTitle"/>
          </p:nvPr>
        </p:nvSpPr>
        <p:spPr>
          <a:xfrm>
            <a:off x="2571629" y="420984"/>
            <a:ext cx="8915399" cy="245409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400"/>
              <a:buNone/>
            </a:pPr>
            <a:r>
              <a:rPr b="1" lang="ru-RU" sz="2800">
                <a:solidFill>
                  <a:srgbClr val="000000"/>
                </a:solidFill>
              </a:rPr>
              <a:t>Локальные системы контроля версий</a:t>
            </a:r>
            <a:endParaRPr sz="2200">
              <a:solidFill>
                <a:srgbClr val="000000"/>
              </a:solidFill>
            </a:endParaRPr>
          </a:p>
          <a:p>
            <a:pPr indent="0" lvl="0" marL="0" rtl="0" algn="l">
              <a:spcBef>
                <a:spcPts val="1000"/>
              </a:spcBef>
              <a:spcAft>
                <a:spcPts val="0"/>
              </a:spcAft>
              <a:buSzPts val="2400"/>
              <a:buNone/>
            </a:pPr>
            <a:r>
              <a:rPr lang="ru-RU" sz="2500"/>
              <a:t>Локальные СКВ обычно хранят на компьютере список изменений, внесенных в файлы. Основываясь на этих данных, система контроля версий воссоздает нужную версию файла (актуальную на определенный момент времени).</a:t>
            </a:r>
            <a:endParaRPr sz="1900"/>
          </a:p>
          <a:p>
            <a:pPr indent="0" lvl="0" marL="0" rtl="0" algn="l">
              <a:spcBef>
                <a:spcPts val="1000"/>
              </a:spcBef>
              <a:spcAft>
                <a:spcPts val="0"/>
              </a:spcAft>
              <a:buSzPts val="2400"/>
              <a:buNone/>
            </a:pPr>
            <a:r>
              <a:t/>
            </a:r>
            <a:endParaRPr sz="2400"/>
          </a:p>
        </p:txBody>
      </p:sp>
      <p:pic>
        <p:nvPicPr>
          <p:cNvPr descr="Локальная система контроля версий" id="324" name="Google Shape;324;p32"/>
          <p:cNvPicPr preferRelativeResize="0"/>
          <p:nvPr/>
        </p:nvPicPr>
        <p:blipFill rotWithShape="1">
          <a:blip r:embed="rId3">
            <a:alphaModFix/>
          </a:blip>
          <a:srcRect b="0" l="0" r="0" t="0"/>
          <a:stretch/>
        </p:blipFill>
        <p:spPr>
          <a:xfrm>
            <a:off x="4652766" y="3473379"/>
            <a:ext cx="3902149" cy="286653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idx="1" type="subTitle"/>
          </p:nvPr>
        </p:nvSpPr>
        <p:spPr>
          <a:xfrm>
            <a:off x="2571629" y="799049"/>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i="1" lang="ru-RU" sz="2400">
                <a:solidFill>
                  <a:srgbClr val="000000"/>
                </a:solidFill>
              </a:rPr>
              <a:t>Достоинства:</a:t>
            </a:r>
            <a:endParaRPr sz="2400">
              <a:solidFill>
                <a:srgbClr val="000000"/>
              </a:solidFill>
            </a:endParaRPr>
          </a:p>
          <a:p>
            <a:pPr indent="0" lvl="0" marL="0" rtl="0" algn="l">
              <a:spcBef>
                <a:spcPts val="1000"/>
              </a:spcBef>
              <a:spcAft>
                <a:spcPts val="0"/>
              </a:spcAft>
              <a:buSzPts val="2400"/>
              <a:buNone/>
            </a:pPr>
            <a:r>
              <a:rPr lang="ru-RU" sz="2400"/>
              <a:t>— возможность восстановления данных из определенной версии (точно определяется по времени записи);</a:t>
            </a:r>
            <a:endParaRPr/>
          </a:p>
          <a:p>
            <a:pPr indent="0" lvl="0" marL="0" rtl="0" algn="l">
              <a:spcBef>
                <a:spcPts val="1000"/>
              </a:spcBef>
              <a:spcAft>
                <a:spcPts val="0"/>
              </a:spcAft>
              <a:buSzPts val="2400"/>
              <a:buNone/>
            </a:pPr>
            <a:r>
              <a:rPr lang="ru-RU" sz="2400"/>
              <a:t>— высокая скорость выполнения восстановления (база данных четко структурирована, поэтому сложностей при поиске не возникает, сетевая задержка отсутствует, поскольку данные хранятся непосредственно на рабочем компьютере).</a:t>
            </a:r>
            <a:endParaRPr/>
          </a:p>
          <a:p>
            <a:pPr indent="0" lvl="0" marL="0" rtl="0" algn="l">
              <a:spcBef>
                <a:spcPts val="1000"/>
              </a:spcBef>
              <a:spcAft>
                <a:spcPts val="0"/>
              </a:spcAft>
              <a:buSzPts val="2400"/>
              <a:buNone/>
            </a:pPr>
            <a:r>
              <a:rPr b="1" i="1" lang="ru-RU" sz="2400">
                <a:solidFill>
                  <a:srgbClr val="000000"/>
                </a:solidFill>
              </a:rPr>
              <a:t>Недостатки:</a:t>
            </a:r>
            <a:endParaRPr sz="2400">
              <a:solidFill>
                <a:srgbClr val="000000"/>
              </a:solidFill>
            </a:endParaRPr>
          </a:p>
          <a:p>
            <a:pPr indent="0" lvl="0" marL="0" rtl="0" algn="l">
              <a:spcBef>
                <a:spcPts val="1000"/>
              </a:spcBef>
              <a:spcAft>
                <a:spcPts val="0"/>
              </a:spcAft>
              <a:buSzPts val="2400"/>
              <a:buNone/>
            </a:pPr>
            <a:r>
              <a:rPr lang="ru-RU" sz="2400"/>
              <a:t>— возможность потери данных вследствие возникновения физических поломок оборудования;</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idx="1" type="subTitle"/>
          </p:nvPr>
        </p:nvSpPr>
        <p:spPr>
          <a:xfrm>
            <a:off x="2571629" y="420984"/>
            <a:ext cx="8915399" cy="245409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400"/>
              <a:buNone/>
            </a:pPr>
            <a:r>
              <a:rPr b="1" lang="ru-RU" sz="2700">
                <a:solidFill>
                  <a:srgbClr val="000000"/>
                </a:solidFill>
              </a:rPr>
              <a:t>Централизованные системы контроля версий</a:t>
            </a:r>
            <a:endParaRPr sz="2100">
              <a:solidFill>
                <a:srgbClr val="000000"/>
              </a:solidFill>
            </a:endParaRPr>
          </a:p>
          <a:p>
            <a:pPr indent="0" lvl="0" marL="0" rtl="0" algn="l">
              <a:spcBef>
                <a:spcPts val="1000"/>
              </a:spcBef>
              <a:spcAft>
                <a:spcPts val="0"/>
              </a:spcAft>
              <a:buSzPts val="2400"/>
              <a:buNone/>
            </a:pPr>
            <a:r>
              <a:rPr lang="ru-RU" sz="2500"/>
              <a:t>Централизованные системы контроля версий предполагают сохранение версий проектов на общий сервер, с которого потом получают нужные версии клиенты.</a:t>
            </a:r>
            <a:endParaRPr sz="1900"/>
          </a:p>
          <a:p>
            <a:pPr indent="0" lvl="0" marL="0" rtl="0" algn="l">
              <a:spcBef>
                <a:spcPts val="1000"/>
              </a:spcBef>
              <a:spcAft>
                <a:spcPts val="0"/>
              </a:spcAft>
              <a:buSzPts val="2400"/>
              <a:buNone/>
            </a:pPr>
            <a:r>
              <a:t/>
            </a:r>
            <a:endParaRPr sz="2400"/>
          </a:p>
        </p:txBody>
      </p:sp>
      <p:pic>
        <p:nvPicPr>
          <p:cNvPr descr="Централизованная система контроля версий" id="335" name="Google Shape;335;p34"/>
          <p:cNvPicPr preferRelativeResize="0"/>
          <p:nvPr/>
        </p:nvPicPr>
        <p:blipFill rotWithShape="1">
          <a:blip r:embed="rId3">
            <a:alphaModFix/>
          </a:blip>
          <a:srcRect b="0" l="0" r="0" t="0"/>
          <a:stretch/>
        </p:blipFill>
        <p:spPr>
          <a:xfrm>
            <a:off x="4922762" y="3150111"/>
            <a:ext cx="3474457" cy="2723149"/>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5"/>
          <p:cNvSpPr txBox="1"/>
          <p:nvPr>
            <p:ph idx="1" type="subTitle"/>
          </p:nvPr>
        </p:nvSpPr>
        <p:spPr>
          <a:xfrm>
            <a:off x="2571629" y="948514"/>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i="1" lang="ru-RU" sz="2700">
                <a:solidFill>
                  <a:srgbClr val="000000"/>
                </a:solidFill>
              </a:rPr>
              <a:t>Достоинства:</a:t>
            </a:r>
            <a:endParaRPr sz="2700">
              <a:solidFill>
                <a:srgbClr val="000000"/>
              </a:solidFill>
            </a:endParaRPr>
          </a:p>
          <a:p>
            <a:pPr indent="0" lvl="0" marL="0" rtl="0" algn="l">
              <a:spcBef>
                <a:spcPts val="1000"/>
              </a:spcBef>
              <a:spcAft>
                <a:spcPts val="0"/>
              </a:spcAft>
              <a:buSzPts val="2400"/>
              <a:buNone/>
            </a:pPr>
            <a:r>
              <a:rPr lang="ru-RU" sz="2500"/>
              <a:t>— возможность восстановления данных из определенной версии (точно определяется по времени записи);</a:t>
            </a:r>
            <a:endParaRPr sz="1900"/>
          </a:p>
          <a:p>
            <a:pPr indent="0" lvl="0" marL="0" rtl="0" algn="l">
              <a:spcBef>
                <a:spcPts val="1000"/>
              </a:spcBef>
              <a:spcAft>
                <a:spcPts val="0"/>
              </a:spcAft>
              <a:buSzPts val="2400"/>
              <a:buNone/>
            </a:pPr>
            <a:r>
              <a:rPr lang="ru-RU" sz="2500"/>
              <a:t>— возможность ведения командной разработки проекта;</a:t>
            </a:r>
            <a:endParaRPr sz="1900"/>
          </a:p>
          <a:p>
            <a:pPr indent="0" lvl="0" marL="0" rtl="0" algn="l">
              <a:spcBef>
                <a:spcPts val="1000"/>
              </a:spcBef>
              <a:spcAft>
                <a:spcPts val="0"/>
              </a:spcAft>
              <a:buSzPts val="2400"/>
              <a:buNone/>
            </a:pPr>
            <a:r>
              <a:rPr b="1" i="1" lang="ru-RU" sz="2600">
                <a:solidFill>
                  <a:srgbClr val="000000"/>
                </a:solidFill>
              </a:rPr>
              <a:t>Недостатки:</a:t>
            </a:r>
            <a:endParaRPr sz="2600">
              <a:solidFill>
                <a:srgbClr val="000000"/>
              </a:solidFill>
            </a:endParaRPr>
          </a:p>
          <a:p>
            <a:pPr indent="0" lvl="0" marL="0" rtl="0" algn="l">
              <a:spcBef>
                <a:spcPts val="1000"/>
              </a:spcBef>
              <a:spcAft>
                <a:spcPts val="0"/>
              </a:spcAft>
              <a:buSzPts val="2400"/>
              <a:buNone/>
            </a:pPr>
            <a:r>
              <a:rPr lang="ru-RU" sz="2600"/>
              <a:t>—  отсутствие доступа к данным при сбое работы сервера;</a:t>
            </a:r>
            <a:endParaRPr sz="2000"/>
          </a:p>
          <a:p>
            <a:pPr indent="0" lvl="0" marL="0" rtl="0" algn="l">
              <a:spcBef>
                <a:spcPts val="1000"/>
              </a:spcBef>
              <a:spcAft>
                <a:spcPts val="0"/>
              </a:spcAft>
              <a:buSzPts val="2400"/>
              <a:buNone/>
            </a:pPr>
            <a:r>
              <a:rPr lang="ru-RU" sz="2600"/>
              <a:t>— довольно низкая скорость работы (из-за возникновения сетевых задержек).</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6"/>
          <p:cNvSpPr txBox="1"/>
          <p:nvPr>
            <p:ph idx="1" type="subTitle"/>
          </p:nvPr>
        </p:nvSpPr>
        <p:spPr>
          <a:xfrm>
            <a:off x="2571629" y="860601"/>
            <a:ext cx="8915399" cy="2454098"/>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400"/>
              <a:buNone/>
            </a:pPr>
            <a:r>
              <a:rPr b="1" lang="ru-RU" sz="2700">
                <a:solidFill>
                  <a:srgbClr val="000000"/>
                </a:solidFill>
              </a:rPr>
              <a:t>Децентрализованные системы контроля версий</a:t>
            </a:r>
            <a:endParaRPr sz="2100">
              <a:solidFill>
                <a:srgbClr val="000000"/>
              </a:solidFill>
            </a:endParaRPr>
          </a:p>
          <a:p>
            <a:pPr indent="0" lvl="0" marL="0" rtl="0" algn="ctr">
              <a:spcBef>
                <a:spcPts val="1000"/>
              </a:spcBef>
              <a:spcAft>
                <a:spcPts val="0"/>
              </a:spcAft>
              <a:buSzPts val="2400"/>
              <a:buNone/>
            </a:pPr>
            <a:r>
              <a:t/>
            </a:r>
            <a:endParaRPr b="1" sz="2400"/>
          </a:p>
          <a:p>
            <a:pPr indent="0" lvl="0" marL="0" rtl="0" algn="l">
              <a:spcBef>
                <a:spcPts val="1000"/>
              </a:spcBef>
              <a:spcAft>
                <a:spcPts val="0"/>
              </a:spcAft>
              <a:buSzPts val="2400"/>
              <a:buNone/>
            </a:pPr>
            <a:r>
              <a:rPr lang="ru-RU" sz="2500"/>
              <a:t>В децентрализованных системах контроля версий при каждом копировании удалённого репозитория (расположенного на сервере) происходит полное копирование данных в локальный репозиторий (установленный на рабочем компьютере). Каждая копия содержит все данные, хранящиеся в удалённом репозитории. В случае, возникновения технической неисправности на стороне сервера, удаленный репозиторий можно перезаписать с любой сохраненной копии.</a:t>
            </a:r>
            <a:endParaRPr sz="1900"/>
          </a:p>
          <a:p>
            <a:pPr indent="0" lvl="0" marL="0" rtl="0" algn="l">
              <a:spcBef>
                <a:spcPts val="1000"/>
              </a:spcBef>
              <a:spcAft>
                <a:spcPts val="0"/>
              </a:spcAft>
              <a:buSzPts val="2400"/>
              <a:buNone/>
            </a:pPr>
            <a:r>
              <a:t/>
            </a:r>
            <a:endParaRPr b="1" sz="2400"/>
          </a:p>
          <a:p>
            <a:pPr indent="0" lvl="0" marL="0" rtl="0" algn="l">
              <a:spcBef>
                <a:spcPts val="1000"/>
              </a:spcBef>
              <a:spcAft>
                <a:spcPts val="0"/>
              </a:spcAft>
              <a:buSzPts val="2400"/>
              <a:buNone/>
            </a:pPr>
            <a:r>
              <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descr="Распределённая система контроля версий" id="350" name="Google Shape;350;p37"/>
          <p:cNvPicPr preferRelativeResize="0"/>
          <p:nvPr/>
        </p:nvPicPr>
        <p:blipFill rotWithShape="1">
          <a:blip r:embed="rId3">
            <a:alphaModFix/>
          </a:blip>
          <a:srcRect b="0" l="0" r="0" t="0"/>
          <a:stretch/>
        </p:blipFill>
        <p:spPr>
          <a:xfrm>
            <a:off x="4638257" y="2312278"/>
            <a:ext cx="4031827" cy="3007067"/>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
        <p:nvSpPr>
          <p:cNvPr id="351" name="Google Shape;351;p37"/>
          <p:cNvSpPr txBox="1"/>
          <p:nvPr/>
        </p:nvSpPr>
        <p:spPr>
          <a:xfrm>
            <a:off x="2518874" y="860601"/>
            <a:ext cx="8915399" cy="880276"/>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chemeClr val="accent1"/>
              </a:buClr>
              <a:buSzPts val="2400"/>
              <a:buFont typeface="Noto Sans Symbols"/>
              <a:buNone/>
            </a:pPr>
            <a:r>
              <a:rPr b="1" i="0" lang="ru-RU" sz="2600" u="none" cap="none" strike="noStrike">
                <a:latin typeface="Century Gothic"/>
                <a:ea typeface="Century Gothic"/>
                <a:cs typeface="Century Gothic"/>
                <a:sym typeface="Century Gothic"/>
              </a:rPr>
              <a:t>Децентрализованные системы контроля версий</a:t>
            </a:r>
            <a:endParaRPr sz="1600"/>
          </a:p>
          <a:p>
            <a:pPr indent="0" lvl="0" marL="0" marR="0" rtl="0" algn="l">
              <a:spcBef>
                <a:spcPts val="1000"/>
              </a:spcBef>
              <a:spcAft>
                <a:spcPts val="0"/>
              </a:spcAft>
              <a:buClr>
                <a:schemeClr val="accent1"/>
              </a:buClr>
              <a:buSzPts val="2400"/>
              <a:buFont typeface="Noto Sans Symbols"/>
              <a:buNone/>
            </a:pPr>
            <a:r>
              <a:t/>
            </a:r>
            <a:endParaRPr b="1" i="0" sz="2400" u="none" cap="none" strike="noStrike">
              <a:solidFill>
                <a:srgbClr val="3F3F3F"/>
              </a:solidFill>
              <a:latin typeface="Century Gothic"/>
              <a:ea typeface="Century Gothic"/>
              <a:cs typeface="Century Gothic"/>
              <a:sym typeface="Century Gothic"/>
            </a:endParaRPr>
          </a:p>
          <a:p>
            <a:pPr indent="-190500" lvl="0" marL="342900" marR="0" rtl="0" algn="l">
              <a:spcBef>
                <a:spcPts val="1000"/>
              </a:spcBef>
              <a:spcAft>
                <a:spcPts val="0"/>
              </a:spcAft>
              <a:buClr>
                <a:schemeClr val="accent1"/>
              </a:buClr>
              <a:buSzPts val="2400"/>
              <a:buFont typeface="Noto Sans Symbols"/>
              <a:buNone/>
            </a:pPr>
            <a:r>
              <a:t/>
            </a:r>
            <a:endParaRPr b="0" i="0" sz="2400" u="none" cap="none" strike="noStrike">
              <a:solidFill>
                <a:srgbClr val="3F3F3F"/>
              </a:solidFill>
              <a:latin typeface="Century Gothic"/>
              <a:ea typeface="Century Gothic"/>
              <a:cs typeface="Century Gothic"/>
              <a:sym typeface="Century Gothic"/>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8"/>
          <p:cNvSpPr txBox="1"/>
          <p:nvPr>
            <p:ph idx="1" type="subTitle"/>
          </p:nvPr>
        </p:nvSpPr>
        <p:spPr>
          <a:xfrm>
            <a:off x="2571629" y="341856"/>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300"/>
              <a:buNone/>
            </a:pPr>
            <a:r>
              <a:rPr b="1" i="1" lang="ru-RU" sz="2600">
                <a:solidFill>
                  <a:srgbClr val="000000"/>
                </a:solidFill>
              </a:rPr>
              <a:t>Достоинства:</a:t>
            </a:r>
            <a:endParaRPr sz="2600">
              <a:solidFill>
                <a:srgbClr val="000000"/>
              </a:solidFill>
            </a:endParaRPr>
          </a:p>
          <a:p>
            <a:pPr indent="0" lvl="0" marL="0" rtl="0" algn="l">
              <a:spcBef>
                <a:spcPts val="1000"/>
              </a:spcBef>
              <a:spcAft>
                <a:spcPts val="0"/>
              </a:spcAft>
              <a:buSzPts val="2300"/>
              <a:buNone/>
            </a:pPr>
            <a:r>
              <a:rPr lang="ru-RU" sz="2300"/>
              <a:t>— возможность восстановления данных из определенной версии (точно определяется по времени записи);</a:t>
            </a:r>
            <a:endParaRPr/>
          </a:p>
          <a:p>
            <a:pPr indent="0" lvl="0" marL="0" rtl="0" algn="l">
              <a:spcBef>
                <a:spcPts val="1000"/>
              </a:spcBef>
              <a:spcAft>
                <a:spcPts val="0"/>
              </a:spcAft>
              <a:buSzPts val="2300"/>
              <a:buNone/>
            </a:pPr>
            <a:r>
              <a:rPr lang="ru-RU" sz="2300"/>
              <a:t>— возможность ведения командной разработки проекта;</a:t>
            </a:r>
            <a:endParaRPr/>
          </a:p>
          <a:p>
            <a:pPr indent="0" lvl="0" marL="0" rtl="0" algn="l">
              <a:spcBef>
                <a:spcPts val="1000"/>
              </a:spcBef>
              <a:spcAft>
                <a:spcPts val="0"/>
              </a:spcAft>
              <a:buSzPts val="2300"/>
              <a:buNone/>
            </a:pPr>
            <a:r>
              <a:rPr lang="ru-RU" sz="2300"/>
              <a:t>— при сбое работы сервера система сохраняет данные в локальном репозитории, что позволяет эффективно вести процесс разработки, а после восстановления работы сервера, передать все изменения в удаленный репозиторий;</a:t>
            </a:r>
            <a:endParaRPr/>
          </a:p>
          <a:p>
            <a:pPr indent="0" lvl="0" marL="0" rtl="0" algn="l">
              <a:spcBef>
                <a:spcPts val="1000"/>
              </a:spcBef>
              <a:spcAft>
                <a:spcPts val="0"/>
              </a:spcAft>
              <a:buSzPts val="2300"/>
              <a:buNone/>
            </a:pPr>
            <a:r>
              <a:rPr lang="ru-RU" sz="2300"/>
              <a:t>— при физической поломке сервера данные можно легко перенести в новый удалённый репозиторий с любого локального репозитория;</a:t>
            </a:r>
            <a:endParaRPr/>
          </a:p>
          <a:p>
            <a:pPr indent="0" lvl="0" marL="0" rtl="0" algn="l">
              <a:spcBef>
                <a:spcPts val="1000"/>
              </a:spcBef>
              <a:spcAft>
                <a:spcPts val="0"/>
              </a:spcAft>
              <a:buSzPts val="2300"/>
              <a:buNone/>
            </a:pPr>
            <a:r>
              <a:rPr lang="ru-RU" sz="2300"/>
              <a:t>— высокая скорость работы (в ходе работы данные записываются и получаются из локального репозитория, поэтому сетевые задержки отсутствуют).</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9"/>
          <p:cNvSpPr txBox="1"/>
          <p:nvPr>
            <p:ph type="ctrTitle"/>
          </p:nvPr>
        </p:nvSpPr>
        <p:spPr>
          <a:xfrm>
            <a:off x="1978270" y="1720273"/>
            <a:ext cx="9350852" cy="226278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ru-RU" sz="4000"/>
              <a:t>Современные системы контроля версий</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4"/>
          <p:cNvSpPr txBox="1"/>
          <p:nvPr>
            <p:ph type="ctrTitle"/>
          </p:nvPr>
        </p:nvSpPr>
        <p:spPr>
          <a:xfrm>
            <a:off x="2292225" y="1674002"/>
            <a:ext cx="8915400" cy="28956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3600"/>
              <a:buFont typeface="Century Gothic"/>
              <a:buNone/>
            </a:pPr>
            <a:r>
              <a:rPr lang="ru-RU" sz="2500">
                <a:solidFill>
                  <a:schemeClr val="dk2"/>
                </a:solidFill>
              </a:rPr>
              <a:t>Авторская разработка - принцип создания программных продуктов, при котором весь жизненный цикл разработки поддерживается одним единственным человеком.</a:t>
            </a:r>
            <a:br>
              <a:rPr lang="ru-RU" sz="2500">
                <a:solidFill>
                  <a:schemeClr val="dk2"/>
                </a:solidFill>
              </a:rPr>
            </a:br>
            <a:r>
              <a:rPr lang="ru-RU" sz="2500">
                <a:solidFill>
                  <a:schemeClr val="dk2"/>
                </a:solidFill>
              </a:rPr>
              <a:t>Этот принцип был достаточно широко распространен в 70-80-е годы XX века. Сейчас он применяется редко.</a:t>
            </a:r>
            <a:endParaRPr sz="43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0"/>
          <p:cNvSpPr txBox="1"/>
          <p:nvPr>
            <p:ph idx="1" type="subTitle"/>
          </p:nvPr>
        </p:nvSpPr>
        <p:spPr>
          <a:xfrm>
            <a:off x="2571629" y="412194"/>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500"/>
              <a:t>Существует много систем контроля версий (Git, Darcs, Mercurial, Bazaar, Monotone и т.д), сходных по принципу работы и конечным задачам. Отличаются они друг от друга архитектурой, использованными решениями и удобством работы.</a:t>
            </a:r>
            <a:endParaRPr sz="1900"/>
          </a:p>
          <a:p>
            <a:pPr indent="0" lvl="0" marL="0" rtl="0" algn="l">
              <a:spcBef>
                <a:spcPts val="1000"/>
              </a:spcBef>
              <a:spcAft>
                <a:spcPts val="0"/>
              </a:spcAft>
              <a:buSzPts val="2400"/>
              <a:buNone/>
            </a:pPr>
            <a:r>
              <a:rPr lang="ru-RU" sz="2500"/>
              <a:t>Самая популярная на сегодняшний день система контроля версий – Git.</a:t>
            </a:r>
            <a:endParaRPr sz="1900"/>
          </a:p>
        </p:txBody>
      </p:sp>
      <p:pic>
        <p:nvPicPr>
          <p:cNvPr descr="Система контроля версий git" id="367" name="Google Shape;367;p40"/>
          <p:cNvPicPr preferRelativeResize="0"/>
          <p:nvPr/>
        </p:nvPicPr>
        <p:blipFill rotWithShape="1">
          <a:blip r:embed="rId3">
            <a:alphaModFix/>
          </a:blip>
          <a:srcRect b="0" l="0" r="0" t="0"/>
          <a:stretch/>
        </p:blipFill>
        <p:spPr>
          <a:xfrm>
            <a:off x="4333778" y="4010586"/>
            <a:ext cx="3806455" cy="159011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1"/>
          <p:cNvSpPr txBox="1"/>
          <p:nvPr>
            <p:ph idx="1" type="subTitle"/>
          </p:nvPr>
        </p:nvSpPr>
        <p:spPr>
          <a:xfrm>
            <a:off x="2571629" y="341856"/>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lang="ru-RU" sz="2400"/>
              <a:t>Git – распределённая система контроля версий. Что даёт ей все преимущества децентрализованной СКВ:</a:t>
            </a:r>
            <a:endParaRPr/>
          </a:p>
          <a:p>
            <a:pPr indent="0" lvl="0" marL="0" rtl="0" algn="l">
              <a:spcBef>
                <a:spcPts val="1000"/>
              </a:spcBef>
              <a:spcAft>
                <a:spcPts val="0"/>
              </a:spcAft>
              <a:buSzPts val="2400"/>
              <a:buNone/>
            </a:pPr>
            <a:r>
              <a:rPr lang="ru-RU" sz="2400"/>
              <a:t>— высокую скорость проведения всех операций (за счет отсутствия сетевой задержки);</a:t>
            </a:r>
            <a:endParaRPr/>
          </a:p>
          <a:p>
            <a:pPr indent="0" lvl="0" marL="0" rtl="0" algn="l">
              <a:spcBef>
                <a:spcPts val="1000"/>
              </a:spcBef>
              <a:spcAft>
                <a:spcPts val="0"/>
              </a:spcAft>
              <a:buSzPts val="2400"/>
              <a:buNone/>
            </a:pPr>
            <a:r>
              <a:rPr lang="ru-RU" sz="2400"/>
              <a:t>— идеальные условия для командной разработки;</a:t>
            </a:r>
            <a:endParaRPr/>
          </a:p>
          <a:p>
            <a:pPr indent="0" lvl="0" marL="0" rtl="0" algn="l">
              <a:spcBef>
                <a:spcPts val="1000"/>
              </a:spcBef>
              <a:spcAft>
                <a:spcPts val="0"/>
              </a:spcAft>
              <a:buSzPts val="2400"/>
              <a:buNone/>
            </a:pPr>
            <a:r>
              <a:rPr lang="ru-RU" sz="2400"/>
              <a:t>— страховку от потери информации при возникновении проблем с центральным сервером.</a:t>
            </a:r>
            <a:endParaRPr/>
          </a:p>
          <a:p>
            <a:pPr indent="0" lvl="0" marL="0" rtl="0" algn="l">
              <a:spcBef>
                <a:spcPts val="1000"/>
              </a:spcBef>
              <a:spcAft>
                <a:spcPts val="0"/>
              </a:spcAft>
              <a:buSzPts val="2400"/>
              <a:buNone/>
            </a:pPr>
            <a:r>
              <a:rPr lang="ru-RU" sz="2400"/>
              <a:t>Для контроля версий в git используются 2 репозитория: локальный и удаленный. Локальный репозиторий (полноценный репозиторий, а не ссылки или копии отдельных ветвей) находится на компьютере разработчика, а удаленный на удалённом сервере. Доступ к удаленному репозиторию обеспечивается благодаря гит-хостингу Github, Google Code, GitLab и т.д.</a:t>
            </a:r>
            <a:endParaRPr/>
          </a:p>
          <a:p>
            <a:pPr indent="0" lvl="0" marL="0" rtl="0" algn="l">
              <a:spcBef>
                <a:spcPts val="1000"/>
              </a:spcBef>
              <a:spcAft>
                <a:spcPts val="0"/>
              </a:spcAft>
              <a:buSzPts val="2400"/>
              <a:buNone/>
            </a:pPr>
            <a:r>
              <a:t/>
            </a:r>
            <a:endParaRPr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2"/>
          <p:cNvSpPr txBox="1"/>
          <p:nvPr>
            <p:ph idx="1" type="subTitle"/>
          </p:nvPr>
        </p:nvSpPr>
        <p:spPr>
          <a:xfrm>
            <a:off x="2571629" y="1300217"/>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ru-RU" sz="2400"/>
              <a:t>                        </a:t>
            </a:r>
            <a:r>
              <a:rPr b="1" lang="ru-RU" sz="2800"/>
              <a:t>    </a:t>
            </a:r>
            <a:r>
              <a:rPr b="1" lang="ru-RU" sz="2800">
                <a:solidFill>
                  <a:srgbClr val="000000"/>
                </a:solidFill>
              </a:rPr>
              <a:t>  Как работает git</a:t>
            </a:r>
            <a:endParaRPr sz="2800">
              <a:solidFill>
                <a:srgbClr val="000000"/>
              </a:solidFill>
            </a:endParaRPr>
          </a:p>
          <a:p>
            <a:pPr indent="0" lvl="0" marL="0" rtl="0" algn="l">
              <a:spcBef>
                <a:spcPts val="1000"/>
              </a:spcBef>
              <a:spcAft>
                <a:spcPts val="0"/>
              </a:spcAft>
              <a:buSzPts val="2400"/>
              <a:buNone/>
            </a:pPr>
            <a:r>
              <a:rPr lang="ru-RU" sz="2500"/>
              <a:t>Взаимодействие с удаленным репозиторием происходит при наличии интернета и, по сути, представляет собой синхронизацию двух репозиториев.</a:t>
            </a:r>
            <a:endParaRPr sz="1900"/>
          </a:p>
          <a:p>
            <a:pPr indent="0" lvl="0" marL="0" rtl="0" algn="l">
              <a:spcBef>
                <a:spcPts val="1000"/>
              </a:spcBef>
              <a:spcAft>
                <a:spcPts val="0"/>
              </a:spcAft>
              <a:buSzPts val="2400"/>
              <a:buNone/>
            </a:pPr>
            <a:r>
              <a:rPr lang="ru-RU" sz="2500"/>
              <a:t>Команда push копирует новые данные, содержащиеся в локальном репозитории, в удалённый репозиторий, а команда pull передает данные из удаленного репозитория в локальный.</a:t>
            </a:r>
            <a:endParaRPr sz="1900"/>
          </a:p>
          <a:p>
            <a:pPr indent="0" lvl="0" marL="0" rtl="0" algn="l">
              <a:spcBef>
                <a:spcPts val="1000"/>
              </a:spcBef>
              <a:spcAft>
                <a:spcPts val="0"/>
              </a:spcAft>
              <a:buSzPts val="2400"/>
              <a:buNone/>
            </a:pPr>
            <a:r>
              <a:rPr lang="ru-RU" sz="2500"/>
              <a:t>Каждая версия документа, внесенные обновления и т.д записываются в локальный репозиторий.</a:t>
            </a:r>
            <a:endParaRPr sz="19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pic>
        <p:nvPicPr>
          <p:cNvPr descr="Дерево файлов в системе контроля версий" id="382" name="Google Shape;382;p43"/>
          <p:cNvPicPr preferRelativeResize="0"/>
          <p:nvPr/>
        </p:nvPicPr>
        <p:blipFill rotWithShape="1">
          <a:blip r:embed="rId3">
            <a:alphaModFix/>
          </a:blip>
          <a:srcRect b="0" l="0" r="0" t="0"/>
          <a:stretch/>
        </p:blipFill>
        <p:spPr>
          <a:xfrm>
            <a:off x="4772023" y="1436810"/>
            <a:ext cx="2850906" cy="4354681"/>
          </a:xfrm>
          <a:prstGeom prst="rect">
            <a:avLst/>
          </a:prstGeom>
          <a:noFill/>
          <a:ln>
            <a:noFill/>
          </a:ln>
        </p:spPr>
      </p:pic>
      <p:sp>
        <p:nvSpPr>
          <p:cNvPr id="383" name="Google Shape;383;p43"/>
          <p:cNvSpPr txBox="1"/>
          <p:nvPr/>
        </p:nvSpPr>
        <p:spPr>
          <a:xfrm>
            <a:off x="2888153" y="464738"/>
            <a:ext cx="7592278" cy="24540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1"/>
              </a:buClr>
              <a:buSzPts val="2400"/>
              <a:buFont typeface="Noto Sans Symbols"/>
              <a:buNone/>
            </a:pPr>
            <a:r>
              <a:rPr b="0" i="0" lang="ru-RU" sz="2500" u="none" cap="none" strike="noStrike">
                <a:solidFill>
                  <a:srgbClr val="3F3F3F"/>
                </a:solidFill>
                <a:latin typeface="Century Gothic"/>
                <a:ea typeface="Century Gothic"/>
                <a:cs typeface="Century Gothic"/>
                <a:sym typeface="Century Gothic"/>
              </a:rPr>
              <a:t>Дерево файлов в системе контроля версий</a:t>
            </a:r>
            <a:endParaRPr sz="15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4"/>
          <p:cNvSpPr txBox="1"/>
          <p:nvPr>
            <p:ph idx="1" type="subTitle"/>
          </p:nvPr>
        </p:nvSpPr>
        <p:spPr>
          <a:xfrm>
            <a:off x="2571629" y="211012"/>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300"/>
              <a:buNone/>
            </a:pPr>
            <a:r>
              <a:rPr lang="ru-RU" sz="2300"/>
              <a:t>В репозитории содержится «дерево» проекта, то есть все сохраненные версии файлов.</a:t>
            </a:r>
            <a:endParaRPr/>
          </a:p>
          <a:p>
            <a:pPr indent="0" lvl="0" marL="0" rtl="0" algn="l">
              <a:spcBef>
                <a:spcPts val="1000"/>
              </a:spcBef>
              <a:spcAft>
                <a:spcPts val="0"/>
              </a:spcAft>
              <a:buSzPts val="2300"/>
              <a:buNone/>
            </a:pPr>
            <a:r>
              <a:rPr lang="ru-RU" sz="2300"/>
              <a:t>Дерево может быть прямым (в этом случае каждое последующее сохранение файлов производилось после предыдущего без возвращения к более ранним версиям) и разветвленным.</a:t>
            </a:r>
            <a:endParaRPr/>
          </a:p>
          <a:p>
            <a:pPr indent="0" lvl="0" marL="0" rtl="0" algn="l">
              <a:spcBef>
                <a:spcPts val="1000"/>
              </a:spcBef>
              <a:spcAft>
                <a:spcPts val="0"/>
              </a:spcAft>
              <a:buSzPts val="2300"/>
              <a:buNone/>
            </a:pPr>
            <a:r>
              <a:rPr lang="ru-RU" sz="2300"/>
              <a:t>К появлению «веток» приводит работа с более ранними версиями и сохранение внесённых изменений.</a:t>
            </a:r>
            <a:endParaRPr/>
          </a:p>
          <a:p>
            <a:pPr indent="0" lvl="0" marL="0" rtl="0" algn="l">
              <a:spcBef>
                <a:spcPts val="1000"/>
              </a:spcBef>
              <a:spcAft>
                <a:spcPts val="0"/>
              </a:spcAft>
              <a:buSzPts val="2300"/>
              <a:buNone/>
            </a:pPr>
            <a:r>
              <a:rPr lang="ru-RU" sz="2300"/>
              <a:t>На различных ветках дерева содержатся сохранения, основой которых был один исходный файл. В ходе работы в файлы на разных ветках были внесены разные изменения. В системе управления версиями можно работать со всеми ветками дерева проекта, пошагово, изменяя и дополняя содержащиеся в них данные. После проведения ряда изменений 2 ветки могут «срастись», в новой версии файла будут учтены все внесенные изменения.</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5"/>
          <p:cNvSpPr txBox="1"/>
          <p:nvPr>
            <p:ph idx="1" type="subTitle"/>
          </p:nvPr>
        </p:nvSpPr>
        <p:spPr>
          <a:xfrm>
            <a:off x="2571629" y="2118943"/>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ru-RU" sz="2400"/>
              <a:t>                               </a:t>
            </a:r>
            <a:r>
              <a:rPr b="1" lang="ru-RU" sz="2700">
                <a:solidFill>
                  <a:srgbClr val="000000"/>
                </a:solidFill>
              </a:rPr>
              <a:t>    Git-хостинг</a:t>
            </a:r>
            <a:endParaRPr sz="2700">
              <a:solidFill>
                <a:srgbClr val="000000"/>
              </a:solidFill>
            </a:endParaRPr>
          </a:p>
          <a:p>
            <a:pPr indent="0" lvl="0" marL="0" rtl="0" algn="l">
              <a:spcBef>
                <a:spcPts val="1000"/>
              </a:spcBef>
              <a:spcAft>
                <a:spcPts val="0"/>
              </a:spcAft>
              <a:buSzPts val="2400"/>
              <a:buNone/>
            </a:pPr>
            <a:r>
              <a:rPr lang="ru-RU" sz="2400"/>
              <a:t>Для комфортной работы с git нужно зарегистрироваться на любом git-хостинге. Их довольно много: Github, Sourceforge, Google Code,  GitLab, Codebase и т.д. Самый популярный на данный момент git-хостинг  – это Github.</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6"/>
          <p:cNvSpPr txBox="1"/>
          <p:nvPr>
            <p:ph idx="1" type="subTitle"/>
          </p:nvPr>
        </p:nvSpPr>
        <p:spPr>
          <a:xfrm>
            <a:off x="2571629" y="193428"/>
            <a:ext cx="8915399" cy="245409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400"/>
              <a:buNone/>
            </a:pPr>
            <a:r>
              <a:rPr b="1" lang="ru-RU" sz="2400"/>
              <a:t>                                   </a:t>
            </a:r>
            <a:r>
              <a:rPr b="1" lang="ru-RU" sz="2700">
                <a:solidFill>
                  <a:srgbClr val="000000"/>
                </a:solidFill>
              </a:rPr>
              <a:t>  Git-клиент</a:t>
            </a:r>
            <a:endParaRPr sz="2700">
              <a:solidFill>
                <a:srgbClr val="000000"/>
              </a:solidFill>
            </a:endParaRPr>
          </a:p>
          <a:p>
            <a:pPr indent="0" lvl="0" marL="0" rtl="0" algn="l">
              <a:spcBef>
                <a:spcPts val="1000"/>
              </a:spcBef>
              <a:spcAft>
                <a:spcPts val="0"/>
              </a:spcAft>
              <a:buSzPts val="2400"/>
              <a:buNone/>
            </a:pPr>
            <a:r>
              <a:rPr lang="ru-RU" sz="2400"/>
              <a:t>Для удобства работы с системой контроля версий git разработан целый ряд графических git-клиентов. Это программы, позволяющие эффективно работать с системой контроля версий, используя графический интерфейс.</a:t>
            </a:r>
            <a:endParaRPr sz="2400"/>
          </a:p>
          <a:p>
            <a:pPr indent="0" lvl="0" marL="0" rtl="0" algn="l">
              <a:spcBef>
                <a:spcPts val="1000"/>
              </a:spcBef>
              <a:spcAft>
                <a:spcPts val="0"/>
              </a:spcAft>
              <a:buSzPts val="1800"/>
              <a:buNone/>
            </a:pPr>
            <a:r>
              <a:rPr lang="ru-RU"/>
              <a:t>           Многие IDE предполагают возможность работы с git.</a:t>
            </a:r>
            <a:endParaRPr/>
          </a:p>
          <a:p>
            <a:pPr indent="0" lvl="0" marL="0" rtl="0" algn="l">
              <a:spcBef>
                <a:spcPts val="1000"/>
              </a:spcBef>
              <a:spcAft>
                <a:spcPts val="0"/>
              </a:spcAft>
              <a:buSzPts val="2400"/>
              <a:buNone/>
            </a:pPr>
            <a:r>
              <a:t/>
            </a:r>
            <a:endParaRPr sz="2400"/>
          </a:p>
        </p:txBody>
      </p:sp>
      <p:pic>
        <p:nvPicPr>
          <p:cNvPr descr="Работа с Git через IDE" id="399" name="Google Shape;399;p46"/>
          <p:cNvPicPr preferRelativeResize="0"/>
          <p:nvPr/>
        </p:nvPicPr>
        <p:blipFill rotWithShape="1">
          <a:blip r:embed="rId3">
            <a:alphaModFix/>
          </a:blip>
          <a:srcRect b="0" l="0" r="0" t="0"/>
          <a:stretch/>
        </p:blipFill>
        <p:spPr>
          <a:xfrm>
            <a:off x="3508814" y="3375293"/>
            <a:ext cx="5906537" cy="2981546"/>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7"/>
          <p:cNvSpPr txBox="1"/>
          <p:nvPr>
            <p:ph type="ctrTitle"/>
          </p:nvPr>
        </p:nvSpPr>
        <p:spPr>
          <a:xfrm>
            <a:off x="2589213" y="1890345"/>
            <a:ext cx="8915399" cy="2262781"/>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262626"/>
              </a:buClr>
              <a:buSzPts val="2000"/>
              <a:buFont typeface="Century Gothic"/>
              <a:buNone/>
            </a:pPr>
            <a:r>
              <a:rPr lang="ru-RU" sz="2500"/>
              <a:t>Работа с системами контроля версий — важный навык, нужный каждому программисту.</a:t>
            </a:r>
            <a:br>
              <a:rPr lang="ru-RU" sz="2000"/>
            </a:b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txBox="1"/>
          <p:nvPr>
            <p:ph type="ctrTitle"/>
          </p:nvPr>
        </p:nvSpPr>
        <p:spPr>
          <a:xfrm>
            <a:off x="2508225" y="1039501"/>
            <a:ext cx="8915400" cy="49698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2800"/>
              <a:buFont typeface="Century Gothic"/>
              <a:buNone/>
            </a:pPr>
            <a:r>
              <a:rPr lang="ru-RU" sz="2500">
                <a:solidFill>
                  <a:schemeClr val="dk2"/>
                </a:solidFill>
              </a:rPr>
              <a:t>Иногда авторская разработка может выигрывать по производительности в тридцать и более раз у коллективной разработки, что достигается за счет:</a:t>
            </a:r>
            <a:br>
              <a:rPr lang="ru-RU" sz="2500">
                <a:solidFill>
                  <a:schemeClr val="dk2"/>
                </a:solidFill>
              </a:rPr>
            </a:br>
            <a:br>
              <a:rPr lang="ru-RU" sz="2500">
                <a:solidFill>
                  <a:schemeClr val="dk2"/>
                </a:solidFill>
              </a:rPr>
            </a:br>
            <a:r>
              <a:rPr i="1" lang="ru-RU" sz="2500">
                <a:solidFill>
                  <a:schemeClr val="dk2"/>
                </a:solidFill>
              </a:rPr>
              <a:t>-  исключения межличностных коммуникаций, связанных с необходимостью порождения и изучения большого количества технологической документации;</a:t>
            </a:r>
            <a:br>
              <a:rPr i="1" lang="ru-RU" sz="2500">
                <a:solidFill>
                  <a:schemeClr val="dk2"/>
                </a:solidFill>
              </a:rPr>
            </a:br>
            <a:br>
              <a:rPr lang="ru-RU" sz="2500">
                <a:solidFill>
                  <a:schemeClr val="dk2"/>
                </a:solidFill>
              </a:rPr>
            </a:br>
            <a:r>
              <a:rPr i="1" lang="ru-RU" sz="2500">
                <a:solidFill>
                  <a:schemeClr val="dk2"/>
                </a:solidFill>
              </a:rPr>
              <a:t>-  исключения работ по разбиению проекта на составляющие, по распределению их между исполнителями, по координации деятельности исполнителей и контролю за их работой.</a:t>
            </a:r>
            <a:endParaRPr sz="51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6"/>
          <p:cNvSpPr txBox="1"/>
          <p:nvPr>
            <p:ph type="ctrTitle"/>
          </p:nvPr>
        </p:nvSpPr>
        <p:spPr>
          <a:xfrm>
            <a:off x="2413722" y="1397000"/>
            <a:ext cx="8915399" cy="2262781"/>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ru-RU" sz="4000"/>
              <a:t>2. Коллективная разработка</a:t>
            </a:r>
            <a:endParaRPr sz="4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7"/>
          <p:cNvSpPr txBox="1"/>
          <p:nvPr>
            <p:ph type="ctrTitle"/>
          </p:nvPr>
        </p:nvSpPr>
        <p:spPr>
          <a:xfrm>
            <a:off x="2589213" y="4232561"/>
            <a:ext cx="8915399" cy="226278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262626"/>
              </a:buClr>
              <a:buSzPts val="2500"/>
              <a:buFont typeface="Century Gothic"/>
              <a:buNone/>
            </a:pPr>
            <a:r>
              <a:rPr lang="ru-RU" sz="2500">
                <a:solidFill>
                  <a:schemeClr val="dk2"/>
                </a:solidFill>
              </a:rPr>
              <a:t>Одним из основных вопросов коллективной разработки является разделение труда - от равноправных соисполнителей до организации в виде жесткой иерархии (например, бригады главного программиста).</a:t>
            </a:r>
            <a:br>
              <a:rPr lang="ru-RU" sz="2500">
                <a:solidFill>
                  <a:schemeClr val="dk2"/>
                </a:solidFill>
              </a:rPr>
            </a:br>
            <a:br>
              <a:rPr lang="ru-RU" sz="2500">
                <a:solidFill>
                  <a:schemeClr val="dk2"/>
                </a:solidFill>
              </a:rPr>
            </a:br>
            <a:r>
              <a:rPr lang="ru-RU" sz="2500">
                <a:solidFill>
                  <a:schemeClr val="dk2"/>
                </a:solidFill>
              </a:rPr>
              <a:t>О первых опытах коллективных разработок</a:t>
            </a:r>
            <a:br>
              <a:rPr lang="ru-RU" sz="2500">
                <a:solidFill>
                  <a:schemeClr val="dk2"/>
                </a:solidFill>
              </a:rPr>
            </a:br>
            <a:r>
              <a:rPr lang="ru-RU" sz="2500">
                <a:solidFill>
                  <a:schemeClr val="dk2"/>
                </a:solidFill>
              </a:rPr>
              <a:t>Известно, что первые коллективные разработки программ велись примерно так. Начальник выполнял разделение большого проекта на меньшие части и передавал далее по иерархии. Через некоторое время, теперь уже снизу-вверх, шла сборка программы из написанных фрагментов. Собрать работающий программный продукт удавалось не всегда.</a:t>
            </a:r>
            <a:endParaRPr i="1" sz="25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type="ctrTitle"/>
          </p:nvPr>
        </p:nvSpPr>
        <p:spPr>
          <a:xfrm>
            <a:off x="2386722" y="1369273"/>
            <a:ext cx="8915400" cy="22629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rgbClr val="262626"/>
              </a:buClr>
              <a:buSzPts val="4000"/>
              <a:buFont typeface="Century Gothic"/>
              <a:buNone/>
            </a:pPr>
            <a:r>
              <a:rPr lang="ru-RU" sz="4000"/>
              <a:t>2.1. Технические командные роли</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
          <p:cNvSpPr txBox="1"/>
          <p:nvPr>
            <p:ph type="ctrTitle"/>
          </p:nvPr>
        </p:nvSpPr>
        <p:spPr>
          <a:xfrm>
            <a:off x="2589213" y="314036"/>
            <a:ext cx="8915399" cy="657963"/>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262626"/>
              </a:buClr>
              <a:buSzPts val="3600"/>
              <a:buFont typeface="Century Gothic"/>
              <a:buNone/>
            </a:pPr>
            <a:r>
              <a:rPr lang="ru-RU" sz="3600"/>
              <a:t>Равноправные соисполнители</a:t>
            </a:r>
            <a:endParaRPr sz="3600"/>
          </a:p>
        </p:txBody>
      </p:sp>
      <p:sp>
        <p:nvSpPr>
          <p:cNvPr id="206" name="Google Shape;206;p9"/>
          <p:cNvSpPr txBox="1"/>
          <p:nvPr>
            <p:ph idx="1" type="subTitle"/>
          </p:nvPr>
        </p:nvSpPr>
        <p:spPr>
          <a:xfrm>
            <a:off x="2589213" y="1505527"/>
            <a:ext cx="8915399" cy="507076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400"/>
              <a:buNone/>
            </a:pPr>
            <a:r>
              <a:rPr lang="ru-RU" sz="2500"/>
              <a:t>Бригада равноправных соисполнителей обычно состоит из специалистов, занимающихся примерно подобными задачами в рамках одного проекта. Естественно, специализаций в рамках одной бригады может быть несколько:</a:t>
            </a:r>
            <a:endParaRPr sz="1900"/>
          </a:p>
          <a:p>
            <a:pPr indent="0" lvl="0" marL="0" rtl="0" algn="l">
              <a:lnSpc>
                <a:spcPct val="90000"/>
              </a:lnSpc>
              <a:spcBef>
                <a:spcPts val="1000"/>
              </a:spcBef>
              <a:spcAft>
                <a:spcPts val="0"/>
              </a:spcAft>
              <a:buSzPts val="2400"/>
              <a:buNone/>
            </a:pPr>
            <a:r>
              <a:rPr lang="ru-RU" sz="2500"/>
              <a:t>-  инженеры-разработчики (специалисты по инженерии программирования и программисты);</a:t>
            </a:r>
            <a:endParaRPr sz="1900"/>
          </a:p>
          <a:p>
            <a:pPr indent="0" lvl="0" marL="0" rtl="0" algn="l">
              <a:lnSpc>
                <a:spcPct val="90000"/>
              </a:lnSpc>
              <a:spcBef>
                <a:spcPts val="1000"/>
              </a:spcBef>
              <a:spcAft>
                <a:spcPts val="0"/>
              </a:spcAft>
              <a:buSzPts val="2400"/>
              <a:buNone/>
            </a:pPr>
            <a:r>
              <a:rPr lang="ru-RU" sz="2500"/>
              <a:t>-  технические писатели;</a:t>
            </a:r>
            <a:endParaRPr sz="1900"/>
          </a:p>
          <a:p>
            <a:pPr indent="0" lvl="0" marL="0" rtl="0" algn="l">
              <a:lnSpc>
                <a:spcPct val="90000"/>
              </a:lnSpc>
              <a:spcBef>
                <a:spcPts val="1000"/>
              </a:spcBef>
              <a:spcAft>
                <a:spcPts val="0"/>
              </a:spcAft>
              <a:buSzPts val="2400"/>
              <a:buNone/>
            </a:pPr>
            <a:r>
              <a:rPr lang="ru-RU" sz="2500"/>
              <a:t>-  инженеры тестирования;</a:t>
            </a:r>
            <a:endParaRPr sz="1900"/>
          </a:p>
          <a:p>
            <a:pPr indent="0" lvl="0" marL="0" rtl="0" algn="l">
              <a:lnSpc>
                <a:spcPct val="90000"/>
              </a:lnSpc>
              <a:spcBef>
                <a:spcPts val="1000"/>
              </a:spcBef>
              <a:spcAft>
                <a:spcPts val="0"/>
              </a:spcAft>
              <a:buSzPts val="2400"/>
              <a:buNone/>
            </a:pPr>
            <a:r>
              <a:rPr lang="ru-RU" sz="2500"/>
              <a:t>-  инженеры качества;</a:t>
            </a:r>
            <a:endParaRPr sz="1900"/>
          </a:p>
          <a:p>
            <a:pPr indent="0" lvl="0" marL="0" rtl="0" algn="l">
              <a:lnSpc>
                <a:spcPct val="90000"/>
              </a:lnSpc>
              <a:spcBef>
                <a:spcPts val="1000"/>
              </a:spcBef>
              <a:spcAft>
                <a:spcPts val="0"/>
              </a:spcAft>
              <a:buSzPts val="2400"/>
              <a:buNone/>
            </a:pPr>
            <a:r>
              <a:rPr lang="ru-RU" sz="2500"/>
              <a:t>-  специалисты по сопровождению продукта;</a:t>
            </a:r>
            <a:endParaRPr sz="1900"/>
          </a:p>
          <a:p>
            <a:pPr indent="0" lvl="0" marL="0" rtl="0" algn="l">
              <a:lnSpc>
                <a:spcPct val="90000"/>
              </a:lnSpc>
              <a:spcBef>
                <a:spcPts val="1000"/>
              </a:spcBef>
              <a:spcAft>
                <a:spcPts val="0"/>
              </a:spcAft>
              <a:buSzPts val="2400"/>
              <a:buNone/>
            </a:pPr>
            <a:r>
              <a:rPr lang="ru-RU" sz="2500"/>
              <a:t>-  специалисты по продажам продукта.</a:t>
            </a:r>
            <a:endParaRPr sz="1900"/>
          </a:p>
          <a:p>
            <a:pPr indent="0" lvl="0" marL="0" rtl="0" algn="l">
              <a:lnSpc>
                <a:spcPct val="90000"/>
              </a:lnSpc>
              <a:spcBef>
                <a:spcPts val="10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Легкий дым">
  <a:themeElements>
    <a:clrScheme name="Легкий дым">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2020-09-06T06:23:30Z</dcterms:created>
  <dc:creator>Влад</dc:creator>
</cp:coreProperties>
</file>