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6858000" cx="12192000"/>
  <p:notesSz cx="6858000" cy="9144000"/>
  <p:embeddedFontLst>
    <p:embeddedFont>
      <p:font typeface="Century Gothic"/>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2" roundtripDataSignature="AMtx7miM0SLKnFTXsbmkKEMIqIuEMt5E5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CenturyGothic-italic.fntdata"/><Relationship Id="rId20" Type="http://schemas.openxmlformats.org/officeDocument/2006/relationships/slide" Target="slides/slide16.xml"/><Relationship Id="rId42" Type="http://customschemas.google.com/relationships/presentationmetadata" Target="metadata"/><Relationship Id="rId41" Type="http://schemas.openxmlformats.org/officeDocument/2006/relationships/font" Target="fonts/CenturyGothic-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CenturyGothic-bold.fntdata"/><Relationship Id="rId16" Type="http://schemas.openxmlformats.org/officeDocument/2006/relationships/slide" Target="slides/slide12.xml"/><Relationship Id="rId38" Type="http://schemas.openxmlformats.org/officeDocument/2006/relationships/font" Target="fonts/CenturyGothic-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38" name="Shape 38"/>
        <p:cNvGrpSpPr/>
        <p:nvPr/>
      </p:nvGrpSpPr>
      <p:grpSpPr>
        <a:xfrm>
          <a:off x="0" y="0"/>
          <a:ext cx="0" cy="0"/>
          <a:chOff x="0" y="0"/>
          <a:chExt cx="0" cy="0"/>
        </a:xfrm>
      </p:grpSpPr>
      <p:sp>
        <p:nvSpPr>
          <p:cNvPr id="39" name="Google Shape;39;gab4f8786c8_0_33"/>
          <p:cNvSpPr txBox="1"/>
          <p:nvPr>
            <p:ph type="ctrTitle"/>
          </p:nvPr>
        </p:nvSpPr>
        <p:spPr>
          <a:xfrm>
            <a:off x="2589213" y="2514600"/>
            <a:ext cx="8915400" cy="22629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gab4f8786c8_0_33"/>
          <p:cNvSpPr txBox="1"/>
          <p:nvPr>
            <p:ph idx="1" type="subTitle"/>
          </p:nvPr>
        </p:nvSpPr>
        <p:spPr>
          <a:xfrm>
            <a:off x="2589213" y="4777379"/>
            <a:ext cx="8915400" cy="1126200"/>
          </a:xfrm>
          <a:prstGeom prst="rect">
            <a:avLst/>
          </a:prstGeom>
          <a:noFill/>
          <a:ln>
            <a:noFill/>
          </a:ln>
        </p:spPr>
        <p:txBody>
          <a:bodyPr anchorCtr="0" anchor="t" bIns="45700" lIns="91425" spcFirstLastPara="1" rIns="91425" wrap="square" tIns="45700">
            <a:no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1" name="Google Shape;41;gab4f8786c8_0_33"/>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gab4f8786c8_0_33"/>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gab4f8786c8_0_33"/>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gab4f8786c8_0_33"/>
          <p:cNvSpPr txBox="1"/>
          <p:nvPr>
            <p:ph idx="12" type="sldNum"/>
          </p:nvPr>
        </p:nvSpPr>
        <p:spPr>
          <a:xfrm>
            <a:off x="531812" y="4529540"/>
            <a:ext cx="7797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подпись">
  <p:cSld name="Заголовок и подпись">
    <p:spTree>
      <p:nvGrpSpPr>
        <p:cNvPr id="104" name="Shape 104"/>
        <p:cNvGrpSpPr/>
        <p:nvPr/>
      </p:nvGrpSpPr>
      <p:grpSpPr>
        <a:xfrm>
          <a:off x="0" y="0"/>
          <a:ext cx="0" cy="0"/>
          <a:chOff x="0" y="0"/>
          <a:chExt cx="0" cy="0"/>
        </a:xfrm>
      </p:grpSpPr>
      <p:sp>
        <p:nvSpPr>
          <p:cNvPr id="105" name="Google Shape;105;gab4f8786c8_0_99"/>
          <p:cNvSpPr txBox="1"/>
          <p:nvPr>
            <p:ph type="title"/>
          </p:nvPr>
        </p:nvSpPr>
        <p:spPr>
          <a:xfrm>
            <a:off x="2589212" y="609600"/>
            <a:ext cx="8915400" cy="3117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gab4f8786c8_0_99"/>
          <p:cNvSpPr txBox="1"/>
          <p:nvPr>
            <p:ph idx="1" type="body"/>
          </p:nvPr>
        </p:nvSpPr>
        <p:spPr>
          <a:xfrm>
            <a:off x="2589212" y="4354046"/>
            <a:ext cx="8915400" cy="15558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07" name="Google Shape;107;gab4f8786c8_0_99"/>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gab4f8786c8_0_99"/>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gab4f8786c8_0_99"/>
          <p:cNvSpPr/>
          <p:nvPr/>
        </p:nvSpPr>
        <p:spPr>
          <a:xfrm flipH="1" rot="10800000">
            <a:off x="-4189" y="31781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ab4f8786c8_0_99"/>
          <p:cNvSpPr txBox="1"/>
          <p:nvPr>
            <p:ph idx="12" type="sldNum"/>
          </p:nvPr>
        </p:nvSpPr>
        <p:spPr>
          <a:xfrm>
            <a:off x="531812" y="3244139"/>
            <a:ext cx="7797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Цитата с подписью">
  <p:cSld name="Цитата с подписью">
    <p:spTree>
      <p:nvGrpSpPr>
        <p:cNvPr id="111" name="Shape 111"/>
        <p:cNvGrpSpPr/>
        <p:nvPr/>
      </p:nvGrpSpPr>
      <p:grpSpPr>
        <a:xfrm>
          <a:off x="0" y="0"/>
          <a:ext cx="0" cy="0"/>
          <a:chOff x="0" y="0"/>
          <a:chExt cx="0" cy="0"/>
        </a:xfrm>
      </p:grpSpPr>
      <p:sp>
        <p:nvSpPr>
          <p:cNvPr id="112" name="Google Shape;112;gab4f8786c8_0_106"/>
          <p:cNvSpPr txBox="1"/>
          <p:nvPr>
            <p:ph type="title"/>
          </p:nvPr>
        </p:nvSpPr>
        <p:spPr>
          <a:xfrm>
            <a:off x="2849949" y="609600"/>
            <a:ext cx="8394000" cy="2895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gab4f8786c8_0_106"/>
          <p:cNvSpPr txBox="1"/>
          <p:nvPr>
            <p:ph idx="1" type="body"/>
          </p:nvPr>
        </p:nvSpPr>
        <p:spPr>
          <a:xfrm>
            <a:off x="3275012" y="3505200"/>
            <a:ext cx="7536600"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4" name="Google Shape;114;gab4f8786c8_0_106"/>
          <p:cNvSpPr txBox="1"/>
          <p:nvPr>
            <p:ph idx="2" type="body"/>
          </p:nvPr>
        </p:nvSpPr>
        <p:spPr>
          <a:xfrm>
            <a:off x="2589212" y="4354046"/>
            <a:ext cx="8915400" cy="15558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5" name="Google Shape;115;gab4f8786c8_0_106"/>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gab4f8786c8_0_106"/>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gab4f8786c8_0_106"/>
          <p:cNvSpPr/>
          <p:nvPr/>
        </p:nvSpPr>
        <p:spPr>
          <a:xfrm flipH="1" rot="10800000">
            <a:off x="-4189" y="31781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ab4f8786c8_0_106"/>
          <p:cNvSpPr txBox="1"/>
          <p:nvPr>
            <p:ph idx="12" type="sldNum"/>
          </p:nvPr>
        </p:nvSpPr>
        <p:spPr>
          <a:xfrm>
            <a:off x="531812" y="3244139"/>
            <a:ext cx="7797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119" name="Google Shape;119;gab4f8786c8_0_106"/>
          <p:cNvSpPr txBox="1"/>
          <p:nvPr/>
        </p:nvSpPr>
        <p:spPr>
          <a:xfrm>
            <a:off x="2467652" y="648005"/>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ru-RU" sz="8000" u="none" cap="none" strike="noStrike">
                <a:solidFill>
                  <a:schemeClr val="accent1"/>
                </a:solidFill>
                <a:latin typeface="Arial"/>
                <a:ea typeface="Arial"/>
                <a:cs typeface="Arial"/>
                <a:sym typeface="Arial"/>
              </a:rPr>
              <a:t>“</a:t>
            </a:r>
            <a:endParaRPr/>
          </a:p>
        </p:txBody>
      </p:sp>
      <p:sp>
        <p:nvSpPr>
          <p:cNvPr id="120" name="Google Shape;120;gab4f8786c8_0_106"/>
          <p:cNvSpPr txBox="1"/>
          <p:nvPr/>
        </p:nvSpPr>
        <p:spPr>
          <a:xfrm>
            <a:off x="11114852" y="2905306"/>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ru-RU"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Карточка имени">
  <p:cSld name="Карточка имени">
    <p:spTree>
      <p:nvGrpSpPr>
        <p:cNvPr id="121" name="Shape 121"/>
        <p:cNvGrpSpPr/>
        <p:nvPr/>
      </p:nvGrpSpPr>
      <p:grpSpPr>
        <a:xfrm>
          <a:off x="0" y="0"/>
          <a:ext cx="0" cy="0"/>
          <a:chOff x="0" y="0"/>
          <a:chExt cx="0" cy="0"/>
        </a:xfrm>
      </p:grpSpPr>
      <p:sp>
        <p:nvSpPr>
          <p:cNvPr id="122" name="Google Shape;122;gab4f8786c8_0_116"/>
          <p:cNvSpPr txBox="1"/>
          <p:nvPr>
            <p:ph type="title"/>
          </p:nvPr>
        </p:nvSpPr>
        <p:spPr>
          <a:xfrm>
            <a:off x="2589213" y="2438400"/>
            <a:ext cx="8915400" cy="27249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gab4f8786c8_0_116"/>
          <p:cNvSpPr txBox="1"/>
          <p:nvPr>
            <p:ph idx="1" type="body"/>
          </p:nvPr>
        </p:nvSpPr>
        <p:spPr>
          <a:xfrm>
            <a:off x="2589213" y="5181600"/>
            <a:ext cx="8915400" cy="7296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4" name="Google Shape;124;gab4f8786c8_0_116"/>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gab4f8786c8_0_116"/>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gab4f8786c8_0_116"/>
          <p:cNvSpPr/>
          <p:nvPr/>
        </p:nvSpPr>
        <p:spPr>
          <a:xfrm flipH="1" rot="10800000">
            <a:off x="-4189" y="491172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ab4f8786c8_0_116"/>
          <p:cNvSpPr txBox="1"/>
          <p:nvPr>
            <p:ph idx="12" type="sldNum"/>
          </p:nvPr>
        </p:nvSpPr>
        <p:spPr>
          <a:xfrm>
            <a:off x="531812" y="4983087"/>
            <a:ext cx="7797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Цитата карточки имени">
  <p:cSld name="Цитата карточки имени">
    <p:spTree>
      <p:nvGrpSpPr>
        <p:cNvPr id="128" name="Shape 128"/>
        <p:cNvGrpSpPr/>
        <p:nvPr/>
      </p:nvGrpSpPr>
      <p:grpSpPr>
        <a:xfrm>
          <a:off x="0" y="0"/>
          <a:ext cx="0" cy="0"/>
          <a:chOff x="0" y="0"/>
          <a:chExt cx="0" cy="0"/>
        </a:xfrm>
      </p:grpSpPr>
      <p:sp>
        <p:nvSpPr>
          <p:cNvPr id="129" name="Google Shape;129;gab4f8786c8_0_123"/>
          <p:cNvSpPr txBox="1"/>
          <p:nvPr>
            <p:ph type="title"/>
          </p:nvPr>
        </p:nvSpPr>
        <p:spPr>
          <a:xfrm>
            <a:off x="2849949" y="609600"/>
            <a:ext cx="8394000" cy="2895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gab4f8786c8_0_123"/>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1" name="Google Shape;131;gab4f8786c8_0_123"/>
          <p:cNvSpPr txBox="1"/>
          <p:nvPr>
            <p:ph idx="2" type="body"/>
          </p:nvPr>
        </p:nvSpPr>
        <p:spPr>
          <a:xfrm>
            <a:off x="2589213" y="5181600"/>
            <a:ext cx="8915400" cy="7296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2" name="Google Shape;132;gab4f8786c8_0_123"/>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gab4f8786c8_0_123"/>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gab4f8786c8_0_123"/>
          <p:cNvSpPr/>
          <p:nvPr/>
        </p:nvSpPr>
        <p:spPr>
          <a:xfrm flipH="1" rot="10800000">
            <a:off x="-4189" y="491172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ab4f8786c8_0_123"/>
          <p:cNvSpPr txBox="1"/>
          <p:nvPr>
            <p:ph idx="12" type="sldNum"/>
          </p:nvPr>
        </p:nvSpPr>
        <p:spPr>
          <a:xfrm>
            <a:off x="531812" y="4983087"/>
            <a:ext cx="7797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136" name="Google Shape;136;gab4f8786c8_0_123"/>
          <p:cNvSpPr txBox="1"/>
          <p:nvPr/>
        </p:nvSpPr>
        <p:spPr>
          <a:xfrm>
            <a:off x="2467652" y="648005"/>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ru-RU" sz="8000" u="none" cap="none" strike="noStrike">
                <a:solidFill>
                  <a:schemeClr val="accent1"/>
                </a:solidFill>
                <a:latin typeface="Arial"/>
                <a:ea typeface="Arial"/>
                <a:cs typeface="Arial"/>
                <a:sym typeface="Arial"/>
              </a:rPr>
              <a:t>“</a:t>
            </a:r>
            <a:endParaRPr/>
          </a:p>
        </p:txBody>
      </p:sp>
      <p:sp>
        <p:nvSpPr>
          <p:cNvPr id="137" name="Google Shape;137;gab4f8786c8_0_123"/>
          <p:cNvSpPr txBox="1"/>
          <p:nvPr/>
        </p:nvSpPr>
        <p:spPr>
          <a:xfrm>
            <a:off x="11114852" y="2905306"/>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ru-RU"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Истина или ложь">
  <p:cSld name="Истина или ложь">
    <p:spTree>
      <p:nvGrpSpPr>
        <p:cNvPr id="138" name="Shape 138"/>
        <p:cNvGrpSpPr/>
        <p:nvPr/>
      </p:nvGrpSpPr>
      <p:grpSpPr>
        <a:xfrm>
          <a:off x="0" y="0"/>
          <a:ext cx="0" cy="0"/>
          <a:chOff x="0" y="0"/>
          <a:chExt cx="0" cy="0"/>
        </a:xfrm>
      </p:grpSpPr>
      <p:sp>
        <p:nvSpPr>
          <p:cNvPr id="139" name="Google Shape;139;gab4f8786c8_0_133"/>
          <p:cNvSpPr txBox="1"/>
          <p:nvPr>
            <p:ph type="title"/>
          </p:nvPr>
        </p:nvSpPr>
        <p:spPr>
          <a:xfrm>
            <a:off x="2589212" y="627407"/>
            <a:ext cx="8915400" cy="2880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gab4f8786c8_0_133"/>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1" name="Google Shape;141;gab4f8786c8_0_133"/>
          <p:cNvSpPr txBox="1"/>
          <p:nvPr>
            <p:ph idx="2" type="body"/>
          </p:nvPr>
        </p:nvSpPr>
        <p:spPr>
          <a:xfrm>
            <a:off x="2589213" y="5181600"/>
            <a:ext cx="8915400" cy="7296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2" name="Google Shape;142;gab4f8786c8_0_133"/>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gab4f8786c8_0_133"/>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gab4f8786c8_0_133"/>
          <p:cNvSpPr/>
          <p:nvPr/>
        </p:nvSpPr>
        <p:spPr>
          <a:xfrm flipH="1" rot="10800000">
            <a:off x="-4189" y="491172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ab4f8786c8_0_133"/>
          <p:cNvSpPr txBox="1"/>
          <p:nvPr>
            <p:ph idx="12" type="sldNum"/>
          </p:nvPr>
        </p:nvSpPr>
        <p:spPr>
          <a:xfrm>
            <a:off x="531812" y="4983087"/>
            <a:ext cx="7797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146" name="Shape 146"/>
        <p:cNvGrpSpPr/>
        <p:nvPr/>
      </p:nvGrpSpPr>
      <p:grpSpPr>
        <a:xfrm>
          <a:off x="0" y="0"/>
          <a:ext cx="0" cy="0"/>
          <a:chOff x="0" y="0"/>
          <a:chExt cx="0" cy="0"/>
        </a:xfrm>
      </p:grpSpPr>
      <p:sp>
        <p:nvSpPr>
          <p:cNvPr id="147" name="Google Shape;147;gab4f8786c8_0_141"/>
          <p:cNvSpPr txBox="1"/>
          <p:nvPr>
            <p:ph type="title"/>
          </p:nvPr>
        </p:nvSpPr>
        <p:spPr>
          <a:xfrm>
            <a:off x="2592924" y="624110"/>
            <a:ext cx="8911800" cy="12810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gab4f8786c8_0_141"/>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9" name="Google Shape;149;gab4f8786c8_0_141"/>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gab4f8786c8_0_141"/>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gab4f8786c8_0_141"/>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ab4f8786c8_0_141"/>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153" name="Shape 153"/>
        <p:cNvGrpSpPr/>
        <p:nvPr/>
      </p:nvGrpSpPr>
      <p:grpSpPr>
        <a:xfrm>
          <a:off x="0" y="0"/>
          <a:ext cx="0" cy="0"/>
          <a:chOff x="0" y="0"/>
          <a:chExt cx="0" cy="0"/>
        </a:xfrm>
      </p:grpSpPr>
      <p:sp>
        <p:nvSpPr>
          <p:cNvPr id="154" name="Google Shape;154;gab4f8786c8_0_148"/>
          <p:cNvSpPr txBox="1"/>
          <p:nvPr>
            <p:ph type="title"/>
          </p:nvPr>
        </p:nvSpPr>
        <p:spPr>
          <a:xfrm rot="5400000">
            <a:off x="7756613" y="2165505"/>
            <a:ext cx="5283900" cy="2207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gab4f8786c8_0_148"/>
          <p:cNvSpPr txBox="1"/>
          <p:nvPr>
            <p:ph idx="1" type="body"/>
          </p:nvPr>
        </p:nvSpPr>
        <p:spPr>
          <a:xfrm rot="5400000">
            <a:off x="3185762" y="30855"/>
            <a:ext cx="5283900" cy="647700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6" name="Google Shape;156;gab4f8786c8_0_148"/>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gab4f8786c8_0_148"/>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gab4f8786c8_0_148"/>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ab4f8786c8_0_148"/>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45" name="Shape 45"/>
        <p:cNvGrpSpPr/>
        <p:nvPr/>
      </p:nvGrpSpPr>
      <p:grpSpPr>
        <a:xfrm>
          <a:off x="0" y="0"/>
          <a:ext cx="0" cy="0"/>
          <a:chOff x="0" y="0"/>
          <a:chExt cx="0" cy="0"/>
        </a:xfrm>
      </p:grpSpPr>
      <p:sp>
        <p:nvSpPr>
          <p:cNvPr id="46" name="Google Shape;46;gab4f8786c8_0_40"/>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gab4f8786c8_0_40"/>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gab4f8786c8_0_40"/>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gab4f8786c8_0_40"/>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50" name="Shape 50"/>
        <p:cNvGrpSpPr/>
        <p:nvPr/>
      </p:nvGrpSpPr>
      <p:grpSpPr>
        <a:xfrm>
          <a:off x="0" y="0"/>
          <a:ext cx="0" cy="0"/>
          <a:chOff x="0" y="0"/>
          <a:chExt cx="0" cy="0"/>
        </a:xfrm>
      </p:grpSpPr>
      <p:sp>
        <p:nvSpPr>
          <p:cNvPr id="51" name="Google Shape;51;gab4f8786c8_0_45"/>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gab4f8786c8_0_45"/>
          <p:cNvSpPr txBox="1"/>
          <p:nvPr>
            <p:ph idx="1" type="body"/>
          </p:nvPr>
        </p:nvSpPr>
        <p:spPr>
          <a:xfrm>
            <a:off x="2589212" y="2133600"/>
            <a:ext cx="8915400" cy="377760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53" name="Google Shape;53;gab4f8786c8_0_45"/>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gab4f8786c8_0_45"/>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gab4f8786c8_0_45"/>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gab4f8786c8_0_45"/>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57" name="Shape 57"/>
        <p:cNvGrpSpPr/>
        <p:nvPr/>
      </p:nvGrpSpPr>
      <p:grpSpPr>
        <a:xfrm>
          <a:off x="0" y="0"/>
          <a:ext cx="0" cy="0"/>
          <a:chOff x="0" y="0"/>
          <a:chExt cx="0" cy="0"/>
        </a:xfrm>
      </p:grpSpPr>
      <p:sp>
        <p:nvSpPr>
          <p:cNvPr id="58" name="Google Shape;58;gab4f8786c8_0_52"/>
          <p:cNvSpPr txBox="1"/>
          <p:nvPr>
            <p:ph type="title"/>
          </p:nvPr>
        </p:nvSpPr>
        <p:spPr>
          <a:xfrm>
            <a:off x="2589212" y="2058750"/>
            <a:ext cx="8915400" cy="146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gab4f8786c8_0_52"/>
          <p:cNvSpPr txBox="1"/>
          <p:nvPr>
            <p:ph idx="1" type="body"/>
          </p:nvPr>
        </p:nvSpPr>
        <p:spPr>
          <a:xfrm>
            <a:off x="2589212" y="3530129"/>
            <a:ext cx="8915400" cy="8604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60" name="Google Shape;60;gab4f8786c8_0_52"/>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gab4f8786c8_0_52"/>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gab4f8786c8_0_52"/>
          <p:cNvSpPr/>
          <p:nvPr/>
        </p:nvSpPr>
        <p:spPr>
          <a:xfrm flipH="1" rot="10800000">
            <a:off x="-4189" y="31781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gab4f8786c8_0_52"/>
          <p:cNvSpPr txBox="1"/>
          <p:nvPr>
            <p:ph idx="12" type="sldNum"/>
          </p:nvPr>
        </p:nvSpPr>
        <p:spPr>
          <a:xfrm>
            <a:off x="531812" y="3244139"/>
            <a:ext cx="7797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64" name="Shape 64"/>
        <p:cNvGrpSpPr/>
        <p:nvPr/>
      </p:nvGrpSpPr>
      <p:grpSpPr>
        <a:xfrm>
          <a:off x="0" y="0"/>
          <a:ext cx="0" cy="0"/>
          <a:chOff x="0" y="0"/>
          <a:chExt cx="0" cy="0"/>
        </a:xfrm>
      </p:grpSpPr>
      <p:sp>
        <p:nvSpPr>
          <p:cNvPr id="65" name="Google Shape;65;gab4f8786c8_0_59"/>
          <p:cNvSpPr txBox="1"/>
          <p:nvPr>
            <p:ph type="title"/>
          </p:nvPr>
        </p:nvSpPr>
        <p:spPr>
          <a:xfrm>
            <a:off x="2592924" y="624110"/>
            <a:ext cx="8911800" cy="12810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gab4f8786c8_0_59"/>
          <p:cNvSpPr txBox="1"/>
          <p:nvPr>
            <p:ph idx="1" type="body"/>
          </p:nvPr>
        </p:nvSpPr>
        <p:spPr>
          <a:xfrm>
            <a:off x="2589212" y="2133600"/>
            <a:ext cx="4314000" cy="377760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7" name="Google Shape;67;gab4f8786c8_0_59"/>
          <p:cNvSpPr txBox="1"/>
          <p:nvPr>
            <p:ph idx="2" type="body"/>
          </p:nvPr>
        </p:nvSpPr>
        <p:spPr>
          <a:xfrm>
            <a:off x="7190747" y="2126222"/>
            <a:ext cx="4314000" cy="377760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8" name="Google Shape;68;gab4f8786c8_0_59"/>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gab4f8786c8_0_59"/>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gab4f8786c8_0_59"/>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gab4f8786c8_0_59"/>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72" name="Shape 72"/>
        <p:cNvGrpSpPr/>
        <p:nvPr/>
      </p:nvGrpSpPr>
      <p:grpSpPr>
        <a:xfrm>
          <a:off x="0" y="0"/>
          <a:ext cx="0" cy="0"/>
          <a:chOff x="0" y="0"/>
          <a:chExt cx="0" cy="0"/>
        </a:xfrm>
      </p:grpSpPr>
      <p:sp>
        <p:nvSpPr>
          <p:cNvPr id="73" name="Google Shape;73;gab4f8786c8_0_67"/>
          <p:cNvSpPr txBox="1"/>
          <p:nvPr>
            <p:ph type="title"/>
          </p:nvPr>
        </p:nvSpPr>
        <p:spPr>
          <a:xfrm>
            <a:off x="2592924" y="624110"/>
            <a:ext cx="8911800" cy="12810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gab4f8786c8_0_67"/>
          <p:cNvSpPr txBox="1"/>
          <p:nvPr>
            <p:ph idx="1" type="body"/>
          </p:nvPr>
        </p:nvSpPr>
        <p:spPr>
          <a:xfrm>
            <a:off x="2939373" y="1972703"/>
            <a:ext cx="3992700" cy="5763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5" name="Google Shape;75;gab4f8786c8_0_67"/>
          <p:cNvSpPr txBox="1"/>
          <p:nvPr>
            <p:ph idx="2" type="body"/>
          </p:nvPr>
        </p:nvSpPr>
        <p:spPr>
          <a:xfrm>
            <a:off x="2589212" y="2548966"/>
            <a:ext cx="4342800" cy="335400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6" name="Google Shape;76;gab4f8786c8_0_67"/>
          <p:cNvSpPr txBox="1"/>
          <p:nvPr>
            <p:ph idx="3" type="body"/>
          </p:nvPr>
        </p:nvSpPr>
        <p:spPr>
          <a:xfrm>
            <a:off x="7506629" y="1969475"/>
            <a:ext cx="3999000" cy="5763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7" name="Google Shape;77;gab4f8786c8_0_67"/>
          <p:cNvSpPr txBox="1"/>
          <p:nvPr>
            <p:ph idx="4" type="body"/>
          </p:nvPr>
        </p:nvSpPr>
        <p:spPr>
          <a:xfrm>
            <a:off x="7166957" y="2545738"/>
            <a:ext cx="4338600" cy="335400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8" name="Google Shape;78;gab4f8786c8_0_67"/>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gab4f8786c8_0_67"/>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gab4f8786c8_0_67"/>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gab4f8786c8_0_67"/>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82" name="Shape 82"/>
        <p:cNvGrpSpPr/>
        <p:nvPr/>
      </p:nvGrpSpPr>
      <p:grpSpPr>
        <a:xfrm>
          <a:off x="0" y="0"/>
          <a:ext cx="0" cy="0"/>
          <a:chOff x="0" y="0"/>
          <a:chExt cx="0" cy="0"/>
        </a:xfrm>
      </p:grpSpPr>
      <p:sp>
        <p:nvSpPr>
          <p:cNvPr id="83" name="Google Shape;83;gab4f8786c8_0_77"/>
          <p:cNvSpPr txBox="1"/>
          <p:nvPr>
            <p:ph type="title"/>
          </p:nvPr>
        </p:nvSpPr>
        <p:spPr>
          <a:xfrm>
            <a:off x="2592924" y="624110"/>
            <a:ext cx="8911800" cy="12810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gab4f8786c8_0_77"/>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gab4f8786c8_0_77"/>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gab4f8786c8_0_77"/>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ab4f8786c8_0_77"/>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88" name="Shape 88"/>
        <p:cNvGrpSpPr/>
        <p:nvPr/>
      </p:nvGrpSpPr>
      <p:grpSpPr>
        <a:xfrm>
          <a:off x="0" y="0"/>
          <a:ext cx="0" cy="0"/>
          <a:chOff x="0" y="0"/>
          <a:chExt cx="0" cy="0"/>
        </a:xfrm>
      </p:grpSpPr>
      <p:sp>
        <p:nvSpPr>
          <p:cNvPr id="89" name="Google Shape;89;gab4f8786c8_0_83"/>
          <p:cNvSpPr txBox="1"/>
          <p:nvPr>
            <p:ph type="title"/>
          </p:nvPr>
        </p:nvSpPr>
        <p:spPr>
          <a:xfrm>
            <a:off x="2589212" y="446088"/>
            <a:ext cx="3505200" cy="976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gab4f8786c8_0_83"/>
          <p:cNvSpPr txBox="1"/>
          <p:nvPr>
            <p:ph idx="1" type="body"/>
          </p:nvPr>
        </p:nvSpPr>
        <p:spPr>
          <a:xfrm>
            <a:off x="6323012" y="446088"/>
            <a:ext cx="5181600" cy="5415000"/>
          </a:xfrm>
          <a:prstGeom prst="rect">
            <a:avLst/>
          </a:prstGeom>
          <a:noFill/>
          <a:ln>
            <a:noFill/>
          </a:ln>
        </p:spPr>
        <p:txBody>
          <a:bodyPr anchorCtr="0" anchor="ctr"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1" name="Google Shape;91;gab4f8786c8_0_83"/>
          <p:cNvSpPr txBox="1"/>
          <p:nvPr>
            <p:ph idx="2" type="body"/>
          </p:nvPr>
        </p:nvSpPr>
        <p:spPr>
          <a:xfrm>
            <a:off x="2589212" y="1598613"/>
            <a:ext cx="3505200" cy="42624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2" name="Google Shape;92;gab4f8786c8_0_83"/>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gab4f8786c8_0_83"/>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gab4f8786c8_0_83"/>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ab4f8786c8_0_83"/>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96" name="Shape 96"/>
        <p:cNvGrpSpPr/>
        <p:nvPr/>
      </p:nvGrpSpPr>
      <p:grpSpPr>
        <a:xfrm>
          <a:off x="0" y="0"/>
          <a:ext cx="0" cy="0"/>
          <a:chOff x="0" y="0"/>
          <a:chExt cx="0" cy="0"/>
        </a:xfrm>
      </p:grpSpPr>
      <p:sp>
        <p:nvSpPr>
          <p:cNvPr id="97" name="Google Shape;97;gab4f8786c8_0_91"/>
          <p:cNvSpPr txBox="1"/>
          <p:nvPr>
            <p:ph type="title"/>
          </p:nvPr>
        </p:nvSpPr>
        <p:spPr>
          <a:xfrm>
            <a:off x="2589213" y="4800600"/>
            <a:ext cx="8915400" cy="5667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gab4f8786c8_0_91"/>
          <p:cNvSpPr/>
          <p:nvPr>
            <p:ph idx="2" type="pic"/>
          </p:nvPr>
        </p:nvSpPr>
        <p:spPr>
          <a:xfrm>
            <a:off x="2589212" y="634965"/>
            <a:ext cx="8915400" cy="3855000"/>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99" name="Google Shape;99;gab4f8786c8_0_91"/>
          <p:cNvSpPr txBox="1"/>
          <p:nvPr>
            <p:ph idx="1" type="body"/>
          </p:nvPr>
        </p:nvSpPr>
        <p:spPr>
          <a:xfrm>
            <a:off x="2589213" y="5367338"/>
            <a:ext cx="8915400" cy="4938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0" name="Google Shape;100;gab4f8786c8_0_91"/>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gab4f8786c8_0_91"/>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gab4f8786c8_0_91"/>
          <p:cNvSpPr/>
          <p:nvPr/>
        </p:nvSpPr>
        <p:spPr>
          <a:xfrm flipH="1" rot="10800000">
            <a:off x="-4189" y="491172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ab4f8786c8_0_91"/>
          <p:cNvSpPr txBox="1"/>
          <p:nvPr>
            <p:ph idx="12" type="sldNum"/>
          </p:nvPr>
        </p:nvSpPr>
        <p:spPr>
          <a:xfrm>
            <a:off x="531812" y="4983087"/>
            <a:ext cx="7797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Google Shape;6;gab4f8786c8_0_0"/>
          <p:cNvGrpSpPr/>
          <p:nvPr/>
        </p:nvGrpSpPr>
        <p:grpSpPr>
          <a:xfrm>
            <a:off x="-16" y="228598"/>
            <a:ext cx="2851500" cy="6638590"/>
            <a:chOff x="2487613" y="285750"/>
            <a:chExt cx="2428875" cy="5654676"/>
          </a:xfrm>
        </p:grpSpPr>
        <p:sp>
          <p:nvSpPr>
            <p:cNvPr id="7" name="Google Shape;7;gab4f8786c8_0_0"/>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gab4f8786c8_0_0"/>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gab4f8786c8_0_0"/>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gab4f8786c8_0_0"/>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gab4f8786c8_0_0"/>
            <p:cNvSpPr/>
            <p:nvPr/>
          </p:nvSpPr>
          <p:spPr>
            <a:xfrm>
              <a:off x="2573338" y="2817813"/>
              <a:ext cx="700088" cy="2835274"/>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gab4f8786c8_0_0"/>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gab4f8786c8_0_0"/>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gab4f8786c8_0_0"/>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gab4f8786c8_0_0"/>
            <p:cNvSpPr/>
            <p:nvPr/>
          </p:nvSpPr>
          <p:spPr>
            <a:xfrm>
              <a:off x="3148013" y="1282700"/>
              <a:ext cx="1768475" cy="3448051"/>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gab4f8786c8_0_0"/>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gab4f8786c8_0_0"/>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gab4f8786c8_0_0"/>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gab4f8786c8_0_0"/>
          <p:cNvGrpSpPr/>
          <p:nvPr/>
        </p:nvGrpSpPr>
        <p:grpSpPr>
          <a:xfrm>
            <a:off x="27048" y="-791"/>
            <a:ext cx="2356623" cy="6853886"/>
            <a:chOff x="6627813" y="194833"/>
            <a:chExt cx="1952625" cy="5678918"/>
          </a:xfrm>
        </p:grpSpPr>
        <p:sp>
          <p:nvSpPr>
            <p:cNvPr id="20" name="Google Shape;20;gab4f8786c8_0_0"/>
            <p:cNvSpPr/>
            <p:nvPr/>
          </p:nvSpPr>
          <p:spPr>
            <a:xfrm>
              <a:off x="6627813" y="194833"/>
              <a:ext cx="409575" cy="3646489"/>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gab4f8786c8_0_0"/>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gab4f8786c8_0_0"/>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gab4f8786c8_0_0"/>
            <p:cNvSpPr/>
            <p:nvPr/>
          </p:nvSpPr>
          <p:spPr>
            <a:xfrm>
              <a:off x="7037388" y="3811588"/>
              <a:ext cx="457200" cy="1852614"/>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gab4f8786c8_0_0"/>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gab4f8786c8_0_0"/>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gab4f8786c8_0_0"/>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gab4f8786c8_0_0"/>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gab4f8786c8_0_0"/>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gab4f8786c8_0_0"/>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gab4f8786c8_0_0"/>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gab4f8786c8_0_0"/>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gab4f8786c8_0_0"/>
          <p:cNvSpPr/>
          <p:nvPr/>
        </p:nvSpPr>
        <p:spPr>
          <a:xfrm>
            <a:off x="0" y="0"/>
            <a:ext cx="1830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gab4f8786c8_0_0"/>
          <p:cNvSpPr txBox="1"/>
          <p:nvPr>
            <p:ph type="title"/>
          </p:nvPr>
        </p:nvSpPr>
        <p:spPr>
          <a:xfrm>
            <a:off x="2592924" y="624110"/>
            <a:ext cx="8911800" cy="1281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gab4f8786c8_0_0"/>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gab4f8786c8_0_0"/>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gab4f8786c8_0_0"/>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gab4f8786c8_0_0"/>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
          <p:cNvSpPr txBox="1"/>
          <p:nvPr>
            <p:ph type="ctrTitle"/>
          </p:nvPr>
        </p:nvSpPr>
        <p:spPr>
          <a:xfrm>
            <a:off x="1876424" y="2156833"/>
            <a:ext cx="8791575" cy="2387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262626"/>
              </a:buClr>
              <a:buSzPts val="4800"/>
              <a:buFont typeface="Century Gothic"/>
              <a:buNone/>
            </a:pPr>
            <a:r>
              <a:rPr lang="ru-RU" sz="4800"/>
              <a:t>Основной подход к интегрированию программных модулей </a:t>
            </a:r>
            <a:endParaRPr sz="4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0"/>
          <p:cNvSpPr txBox="1"/>
          <p:nvPr>
            <p:ph idx="1" type="subTitle"/>
          </p:nvPr>
        </p:nvSpPr>
        <p:spPr>
          <a:xfrm>
            <a:off x="2163803" y="2004283"/>
            <a:ext cx="9228201" cy="45597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b="1" lang="ru-RU" sz="2600">
                <a:solidFill>
                  <a:srgbClr val="000000"/>
                </a:solidFill>
              </a:rPr>
              <a:t>3. Интеграция «многие ко многим» (звезда, спагетти)</a:t>
            </a:r>
            <a:endParaRPr sz="2000">
              <a:solidFill>
                <a:srgbClr val="000000"/>
              </a:solidFill>
            </a:endParaRPr>
          </a:p>
          <a:p>
            <a:pPr indent="0" lvl="0" marL="0" rtl="0" algn="l">
              <a:spcBef>
                <a:spcPts val="1000"/>
              </a:spcBef>
              <a:spcAft>
                <a:spcPts val="0"/>
              </a:spcAft>
              <a:buSzPts val="2400"/>
              <a:buNone/>
            </a:pPr>
            <a:r>
              <a:rPr lang="ru-RU" sz="2400"/>
              <a:t>В рамках данного подхода каждая из используемых в компании подсистем может при необходимости обращаться к функционалу любой другой подсистемы, при этом каждая из подсистем может также использоваться любой другой подсистемой. Такой тип отношений между элементами называется «многие ко многим».</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descr="https://flexberry.github.io/images/pages/guides/base-technologies/integration/many-to-many-integration.png" id="215" name="Google Shape;215;p11"/>
          <p:cNvPicPr preferRelativeResize="0"/>
          <p:nvPr/>
        </p:nvPicPr>
        <p:blipFill rotWithShape="1">
          <a:blip r:embed="rId3">
            <a:alphaModFix/>
          </a:blip>
          <a:srcRect b="0" l="0" r="0" t="0"/>
          <a:stretch/>
        </p:blipFill>
        <p:spPr>
          <a:xfrm>
            <a:off x="4165744" y="595284"/>
            <a:ext cx="3140220" cy="4057866"/>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216" name="Google Shape;216;p11"/>
          <p:cNvSpPr txBox="1"/>
          <p:nvPr/>
        </p:nvSpPr>
        <p:spPr>
          <a:xfrm>
            <a:off x="2163803" y="4849083"/>
            <a:ext cx="9228201" cy="4559705"/>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accent1"/>
              </a:buClr>
              <a:buSzPts val="2400"/>
              <a:buFont typeface="Noto Sans Symbols"/>
              <a:buNone/>
            </a:pPr>
            <a:r>
              <a:rPr b="0" i="0" lang="ru-RU" sz="2400" u="none" cap="none" strike="noStrike">
                <a:solidFill>
                  <a:srgbClr val="3F3F3F"/>
                </a:solidFill>
                <a:latin typeface="Century Gothic"/>
                <a:ea typeface="Century Gothic"/>
                <a:cs typeface="Century Gothic"/>
                <a:sym typeface="Century Gothic"/>
              </a:rPr>
              <a:t>В этом случаем имеем место с практически неограниченными возможностями интеграции подсистем между собой (естественно, если подсистемы технологически позволяют делать это).</a:t>
            </a:r>
            <a:endParaRPr/>
          </a:p>
          <a:p>
            <a:pPr indent="0" lvl="0" marL="0" marR="0" rtl="0" algn="l">
              <a:spcBef>
                <a:spcPts val="1000"/>
              </a:spcBef>
              <a:spcAft>
                <a:spcPts val="0"/>
              </a:spcAft>
              <a:buClr>
                <a:schemeClr val="accent1"/>
              </a:buClr>
              <a:buSzPts val="3200"/>
              <a:buFont typeface="Noto Sans Symbols"/>
              <a:buNone/>
            </a:pPr>
            <a:r>
              <a:t/>
            </a:r>
            <a:endParaRPr b="0" i="0" sz="3200" u="none" cap="none" strike="noStrike">
              <a:solidFill>
                <a:srgbClr val="3F3F3F"/>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2"/>
          <p:cNvSpPr txBox="1"/>
          <p:nvPr>
            <p:ph idx="1" type="subTitle"/>
          </p:nvPr>
        </p:nvSpPr>
        <p:spPr>
          <a:xfrm>
            <a:off x="2163803" y="1570172"/>
            <a:ext cx="9228201" cy="455970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ru-RU" sz="2400"/>
              <a:t>Но, с другой стороны, затраты на поддержку такой интеграционной схемы экспоненциально растут при увеличении числа интегрированных подсистем. Например, если в нашем случае потребуется изменить что-то в бухгалтерской подсистеме (допустим, изменить ее объектную модель), то это может привести к необходимости переработки все остальных подсистем использующих ее, т.к. вызовы старой объектной модели перестанут работать. Для трех взаимодействующих систем это может быт не так критично, а вот для тридцати весьма и весьма.</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3"/>
          <p:cNvSpPr txBox="1"/>
          <p:nvPr>
            <p:ph idx="1" type="subTitle"/>
          </p:nvPr>
        </p:nvSpPr>
        <p:spPr>
          <a:xfrm>
            <a:off x="2163803" y="498757"/>
            <a:ext cx="9228201" cy="455970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b="1" lang="ru-RU" sz="2600">
                <a:solidFill>
                  <a:srgbClr val="000000"/>
                </a:solidFill>
              </a:rPr>
              <a:t>4. Горизонтальная интеграция</a:t>
            </a:r>
            <a:endParaRPr sz="2000">
              <a:solidFill>
                <a:srgbClr val="000000"/>
              </a:solidFill>
            </a:endParaRPr>
          </a:p>
          <a:p>
            <a:pPr indent="0" lvl="0" marL="0" rtl="0" algn="l">
              <a:spcBef>
                <a:spcPts val="1000"/>
              </a:spcBef>
              <a:spcAft>
                <a:spcPts val="0"/>
              </a:spcAft>
              <a:buSzPts val="2400"/>
              <a:buNone/>
            </a:pPr>
            <a:r>
              <a:rPr lang="ru-RU" sz="2400"/>
              <a:t>Данный подход заключается в использования специализированного «промежуточного» (middleware) ПО - так называемой корпоративной сервисной шине. Основная задача этого ПО заключается в хранении репозитория функционала корпоративных приложений, подключенных к ней, и обеспечение возможности использования этих функций другими приложениями, также подключенными к этой шине. Взаимодействие между приложениями могут, например, происходить в форме обмена сообщениями или вызова опубликованных функций в виде Веб-сервисов. Подключение системы к шине производится путем создании специального адаптера для каждой системы. После этого «опубликованные» функции системы становятся доступными другим подключенным системам.</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descr="https://flexberry.github.io/images/pages/guides/base-technologies/integration/horizontal-integration.png" id="231" name="Google Shape;231;p14"/>
          <p:cNvPicPr preferRelativeResize="0"/>
          <p:nvPr/>
        </p:nvPicPr>
        <p:blipFill rotWithShape="1">
          <a:blip r:embed="rId3">
            <a:alphaModFix/>
          </a:blip>
          <a:srcRect b="0" l="0" r="0" t="0"/>
          <a:stretch/>
        </p:blipFill>
        <p:spPr>
          <a:xfrm>
            <a:off x="4385569" y="1069744"/>
            <a:ext cx="3299085" cy="4468754"/>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5"/>
          <p:cNvSpPr txBox="1"/>
          <p:nvPr>
            <p:ph idx="1" type="subTitle"/>
          </p:nvPr>
        </p:nvSpPr>
        <p:spPr>
          <a:xfrm>
            <a:off x="2163803" y="1874976"/>
            <a:ext cx="9228201" cy="455970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ru-RU" sz="2400"/>
              <a:t>Преимуществом данного подхода является то, что сами системы могут заменяться в рамках существующей спецификации опубликованных функций. При этом никаких изменений в других системах не требуется. Кроме того, подключение новой системы в достаточной степени стандартизировано и упрощено. Например, имеется возможность подключить новую систему «Аналитика», которая сразу получит доступ ко всем остальным системам.</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6"/>
          <p:cNvSpPr txBox="1"/>
          <p:nvPr>
            <p:ph idx="1" type="subTitle"/>
          </p:nvPr>
        </p:nvSpPr>
        <p:spPr>
          <a:xfrm>
            <a:off x="2163803" y="1440866"/>
            <a:ext cx="9228201" cy="455970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b="1" lang="ru-RU" sz="2600">
                <a:solidFill>
                  <a:srgbClr val="000000"/>
                </a:solidFill>
              </a:rPr>
              <a:t>5. Отсутствие необходимости в интеграции</a:t>
            </a:r>
            <a:endParaRPr b="1" sz="2000">
              <a:solidFill>
                <a:srgbClr val="000000"/>
              </a:solidFill>
            </a:endParaRPr>
          </a:p>
          <a:p>
            <a:pPr indent="0" lvl="0" marL="0" rtl="0" algn="l">
              <a:spcBef>
                <a:spcPts val="1000"/>
              </a:spcBef>
              <a:spcAft>
                <a:spcPts val="0"/>
              </a:spcAft>
              <a:buSzPts val="2400"/>
              <a:buNone/>
            </a:pPr>
            <a:r>
              <a:rPr lang="ru-RU" sz="2400"/>
              <a:t>Безусловно, самая лучшая интеграция – это отсутствие необходимости в ней. Например, все представленные выше подсистемы могут быть реализованы в виде функциональных модулей одной ERP-системы какого-либо вендора. В этом случае необходимость в интеграции отпадает, т.к. система уже изначально единая, обеспечивающая гораздо большую связность между функциональными модулями чем любой из приведенных выше вариантов интеграции между различными системами.</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descr="https://flexberry.github.io/images/pages/guides/base-technologies/integration/not-needed-integration.png" id="246" name="Google Shape;246;p17"/>
          <p:cNvPicPr preferRelativeResize="0"/>
          <p:nvPr/>
        </p:nvPicPr>
        <p:blipFill rotWithShape="1">
          <a:blip r:embed="rId3">
            <a:alphaModFix/>
          </a:blip>
          <a:srcRect b="0" l="0" r="0" t="0"/>
          <a:stretch/>
        </p:blipFill>
        <p:spPr>
          <a:xfrm>
            <a:off x="3425767" y="1716403"/>
            <a:ext cx="5556054" cy="2366068"/>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247" name="Google Shape;247;p17"/>
          <p:cNvSpPr txBox="1"/>
          <p:nvPr/>
        </p:nvSpPr>
        <p:spPr>
          <a:xfrm>
            <a:off x="2801112" y="4433445"/>
            <a:ext cx="9228201" cy="455970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800"/>
              <a:buFont typeface="Noto Sans Symbols"/>
              <a:buNone/>
            </a:pPr>
            <a:r>
              <a:rPr b="0" i="0" lang="ru-RU" sz="2800" u="none" cap="none" strike="noStrike">
                <a:solidFill>
                  <a:srgbClr val="3F3F3F"/>
                </a:solidFill>
                <a:latin typeface="Century Gothic"/>
                <a:ea typeface="Century Gothic"/>
                <a:cs typeface="Century Gothic"/>
                <a:sym typeface="Century Gothic"/>
              </a:rPr>
              <a:t>Объекты и методы интеграции систем</a:t>
            </a:r>
            <a:endParaRPr b="0" i="0" sz="3600" u="none" cap="none" strike="noStrike">
              <a:solidFill>
                <a:srgbClr val="3F3F3F"/>
              </a:solidFill>
              <a:latin typeface="Century Gothic"/>
              <a:ea typeface="Century Gothic"/>
              <a:cs typeface="Century Gothic"/>
              <a:sym typeface="Century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8"/>
          <p:cNvSpPr txBox="1"/>
          <p:nvPr>
            <p:ph idx="1" type="subTitle"/>
          </p:nvPr>
        </p:nvSpPr>
        <p:spPr>
          <a:xfrm>
            <a:off x="2163803" y="2530758"/>
            <a:ext cx="9228201" cy="455970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ru-RU" sz="2400"/>
              <a:t>Ранее при описании подходов к интеграции систем мы рассматривали каждую информационную систему как «неделимый» объект. Однако, информационная система представляет из себя совокупность нескольких компонентов, поэтому, говоря об интеграции информационных систем, правильнее говорить об интеграции составляющих их компонентов.</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descr="https://flexberry.github.io/images/pages/guides/base-technologies/integration/integration-mehods.png" id="257" name="Google Shape;257;p19"/>
          <p:cNvPicPr preferRelativeResize="0"/>
          <p:nvPr/>
        </p:nvPicPr>
        <p:blipFill rotWithShape="1">
          <a:blip r:embed="rId3">
            <a:alphaModFix/>
          </a:blip>
          <a:srcRect b="0" l="0" r="0" t="0"/>
          <a:stretch/>
        </p:blipFill>
        <p:spPr>
          <a:xfrm>
            <a:off x="4312688" y="581748"/>
            <a:ext cx="3953856" cy="5833047"/>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
          <p:cNvSpPr txBox="1"/>
          <p:nvPr>
            <p:ph idx="1" type="subTitle"/>
          </p:nvPr>
        </p:nvSpPr>
        <p:spPr>
          <a:xfrm>
            <a:off x="2154567" y="1505525"/>
            <a:ext cx="9228201" cy="45597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lang="ru-RU" sz="2400"/>
              <a:t>Интеграция систем в большинстве случаев – мера вынужденная, направленная на повышение эффективности бизнес-процессов компании, в которых используются информационные системы.</a:t>
            </a:r>
            <a:endParaRPr/>
          </a:p>
          <a:p>
            <a:pPr indent="0" lvl="0" marL="0" rtl="0" algn="l">
              <a:spcBef>
                <a:spcPts val="1000"/>
              </a:spcBef>
              <a:spcAft>
                <a:spcPts val="0"/>
              </a:spcAft>
              <a:buSzPts val="2400"/>
              <a:buNone/>
            </a:pPr>
            <a:r>
              <a:rPr lang="ru-RU" sz="2400"/>
              <a:t>Рассмотрим основные подходы к интеграции информационных систем, демонстрирующие возможные способы решения различных проблем компаний, связанных с необходимостью организации взаимодействия систем.</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0"/>
          <p:cNvSpPr txBox="1"/>
          <p:nvPr>
            <p:ph idx="1" type="subTitle"/>
          </p:nvPr>
        </p:nvSpPr>
        <p:spPr>
          <a:xfrm>
            <a:off x="2163803" y="480285"/>
            <a:ext cx="9228201" cy="455970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ru-RU" sz="2400"/>
              <a:t>Обычно, информационная система содержит в себе следующие компоненты:</a:t>
            </a:r>
            <a:endParaRPr/>
          </a:p>
          <a:p>
            <a:pPr indent="0" lvl="0" marL="0" rtl="0" algn="l">
              <a:spcBef>
                <a:spcPts val="1000"/>
              </a:spcBef>
              <a:spcAft>
                <a:spcPts val="0"/>
              </a:spcAft>
              <a:buSzPts val="2400"/>
              <a:buNone/>
            </a:pPr>
            <a:r>
              <a:rPr lang="ru-RU" sz="2400"/>
              <a:t>-  </a:t>
            </a:r>
            <a:r>
              <a:rPr i="1" lang="ru-RU" sz="2400"/>
              <a:t>Платформа, на которой функционируют остальные компоненты системы, включающая в себя аппаратуру (железо) и системное ПО.</a:t>
            </a:r>
            <a:endParaRPr/>
          </a:p>
          <a:p>
            <a:pPr indent="0" lvl="0" marL="0" rtl="0" algn="l">
              <a:spcBef>
                <a:spcPts val="1000"/>
              </a:spcBef>
              <a:spcAft>
                <a:spcPts val="0"/>
              </a:spcAft>
              <a:buSzPts val="2400"/>
              <a:buNone/>
            </a:pPr>
            <a:r>
              <a:rPr i="1" lang="ru-RU" sz="2400"/>
              <a:t>-  Данные, с которыми работает система. Состоят из СУБД и баз данных.</a:t>
            </a:r>
            <a:endParaRPr/>
          </a:p>
          <a:p>
            <a:pPr indent="0" lvl="0" marL="0" rtl="0" algn="l">
              <a:spcBef>
                <a:spcPts val="1000"/>
              </a:spcBef>
              <a:spcAft>
                <a:spcPts val="0"/>
              </a:spcAft>
              <a:buSzPts val="2400"/>
              <a:buNone/>
            </a:pPr>
            <a:r>
              <a:rPr i="1" lang="ru-RU" sz="2400"/>
              <a:t>-  Приложения, реализующие бизнес-логику по работе с данными системой. Состоят из компонентов бизнес-логики, пользовательского интерфейса, вспомогательных компонентов (фрэймворк) и сервера приложений, который обеспечивает хранение и доступ к компонентам приложения.</a:t>
            </a:r>
            <a:endParaRPr/>
          </a:p>
          <a:p>
            <a:pPr indent="0" lvl="0" marL="0" rtl="0" algn="l">
              <a:spcBef>
                <a:spcPts val="1000"/>
              </a:spcBef>
              <a:spcAft>
                <a:spcPts val="0"/>
              </a:spcAft>
              <a:buSzPts val="2400"/>
              <a:buNone/>
            </a:pPr>
            <a:r>
              <a:rPr i="1" lang="ru-RU" sz="2400"/>
              <a:t>-  Бизнес-процессы, представляющие из себя сценарии работы пользователей с системой.</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1"/>
          <p:cNvSpPr txBox="1"/>
          <p:nvPr>
            <p:ph idx="1" type="subTitle"/>
          </p:nvPr>
        </p:nvSpPr>
        <p:spPr>
          <a:xfrm>
            <a:off x="2163803" y="1736431"/>
            <a:ext cx="9228201" cy="455970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ru-RU" sz="2400"/>
              <a:t>Поэтому, интеграция информационных систем заключается в интеграции одного или нескольких компонентов интегрируемых информационных систем (объектов интеграции):</a:t>
            </a:r>
            <a:endParaRPr/>
          </a:p>
          <a:p>
            <a:pPr indent="0" lvl="0" marL="0" rtl="0" algn="l">
              <a:spcBef>
                <a:spcPts val="1000"/>
              </a:spcBef>
              <a:spcAft>
                <a:spcPts val="0"/>
              </a:spcAft>
              <a:buSzPts val="2400"/>
              <a:buNone/>
            </a:pPr>
            <a:r>
              <a:rPr lang="ru-RU" sz="2400"/>
              <a:t>-  Интеграция платформ</a:t>
            </a:r>
            <a:endParaRPr/>
          </a:p>
          <a:p>
            <a:pPr indent="0" lvl="0" marL="0" rtl="0" algn="l">
              <a:spcBef>
                <a:spcPts val="1000"/>
              </a:spcBef>
              <a:spcAft>
                <a:spcPts val="0"/>
              </a:spcAft>
              <a:buSzPts val="2400"/>
              <a:buNone/>
            </a:pPr>
            <a:r>
              <a:rPr lang="ru-RU" sz="2400"/>
              <a:t>-  Интеграция данных</a:t>
            </a:r>
            <a:endParaRPr/>
          </a:p>
          <a:p>
            <a:pPr indent="0" lvl="0" marL="0" rtl="0" algn="l">
              <a:spcBef>
                <a:spcPts val="1000"/>
              </a:spcBef>
              <a:spcAft>
                <a:spcPts val="0"/>
              </a:spcAft>
              <a:buSzPts val="2400"/>
              <a:buNone/>
            </a:pPr>
            <a:r>
              <a:rPr lang="ru-RU" sz="2400"/>
              <a:t>-  Интеграция приложений</a:t>
            </a:r>
            <a:endParaRPr/>
          </a:p>
          <a:p>
            <a:pPr indent="0" lvl="0" marL="0" rtl="0" algn="l">
              <a:spcBef>
                <a:spcPts val="1000"/>
              </a:spcBef>
              <a:spcAft>
                <a:spcPts val="0"/>
              </a:spcAft>
              <a:buSzPts val="2400"/>
              <a:buNone/>
            </a:pPr>
            <a:r>
              <a:rPr lang="ru-RU" sz="2400"/>
              <a:t>-  Интеграция бизнес-процессов</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2"/>
          <p:cNvSpPr txBox="1"/>
          <p:nvPr>
            <p:ph idx="1" type="subTitle"/>
          </p:nvPr>
        </p:nvSpPr>
        <p:spPr>
          <a:xfrm>
            <a:off x="2163803" y="1117595"/>
            <a:ext cx="9228201" cy="455970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400"/>
              <a:buNone/>
            </a:pPr>
            <a:r>
              <a:rPr b="1" lang="ru-RU" sz="2600">
                <a:solidFill>
                  <a:srgbClr val="000000"/>
                </a:solidFill>
              </a:rPr>
              <a:t>1. Интеграция платформ</a:t>
            </a:r>
            <a:endParaRPr sz="2000">
              <a:solidFill>
                <a:srgbClr val="000000"/>
              </a:solidFill>
            </a:endParaRPr>
          </a:p>
          <a:p>
            <a:pPr indent="0" lvl="0" marL="0" rtl="0" algn="l">
              <a:spcBef>
                <a:spcPts val="1000"/>
              </a:spcBef>
              <a:spcAft>
                <a:spcPts val="0"/>
              </a:spcAft>
              <a:buSzPts val="2400"/>
              <a:buNone/>
            </a:pPr>
            <a:r>
              <a:rPr b="1" lang="ru-RU" sz="2600">
                <a:solidFill>
                  <a:srgbClr val="000000"/>
                </a:solidFill>
              </a:rPr>
              <a:t>Целями интеграции платформ являются:</a:t>
            </a:r>
            <a:endParaRPr sz="2000">
              <a:solidFill>
                <a:srgbClr val="000000"/>
              </a:solidFill>
            </a:endParaRPr>
          </a:p>
          <a:p>
            <a:pPr indent="0" lvl="0" marL="0" rtl="0" algn="l">
              <a:spcBef>
                <a:spcPts val="1000"/>
              </a:spcBef>
              <a:spcAft>
                <a:spcPts val="0"/>
              </a:spcAft>
              <a:buSzPts val="2400"/>
              <a:buNone/>
            </a:pPr>
            <a:r>
              <a:rPr lang="ru-RU" sz="2400"/>
              <a:t>-  Обеспечение возможности взаимодействия между приложениями, работающими на различных программно-аппаратных платформах (например, между приложениями, работающими на серверах Windows, Solaris, Linux и др.).</a:t>
            </a:r>
            <a:endParaRPr/>
          </a:p>
          <a:p>
            <a:pPr indent="0" lvl="0" marL="0" rtl="0" algn="l">
              <a:spcBef>
                <a:spcPts val="1000"/>
              </a:spcBef>
              <a:spcAft>
                <a:spcPts val="0"/>
              </a:spcAft>
              <a:buSzPts val="2400"/>
              <a:buNone/>
            </a:pPr>
            <a:r>
              <a:rPr lang="ru-RU" sz="2400"/>
              <a:t>-  Обеспечение возможности работы приложений, разработанных для одной программно-аппаратной платформы, на других программно-аппаратных платформах (например, приложений Windows на платформах Linux, Solaris и др.).</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3"/>
          <p:cNvSpPr txBox="1"/>
          <p:nvPr>
            <p:ph idx="1" type="subTitle"/>
          </p:nvPr>
        </p:nvSpPr>
        <p:spPr>
          <a:xfrm>
            <a:off x="2163803" y="1597886"/>
            <a:ext cx="9228201" cy="455970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ru-RU" sz="2400"/>
              <a:t>Существует несколько подходов, направленных на достижение этих целей. В рамках каждого из подходов существуют различные технологии:</a:t>
            </a:r>
            <a:endParaRPr/>
          </a:p>
          <a:p>
            <a:pPr indent="0" lvl="0" marL="0" rtl="0" algn="l">
              <a:spcBef>
                <a:spcPts val="1000"/>
              </a:spcBef>
              <a:spcAft>
                <a:spcPts val="0"/>
              </a:spcAft>
              <a:buSzPts val="2400"/>
              <a:buNone/>
            </a:pPr>
            <a:r>
              <a:rPr lang="ru-RU" sz="2400"/>
              <a:t>-  Удаленный вызов процедур (RPC, Web-сервисы, REST и пр)</a:t>
            </a:r>
            <a:endParaRPr/>
          </a:p>
          <a:p>
            <a:pPr indent="0" lvl="0" marL="0" rtl="0" algn="l">
              <a:spcBef>
                <a:spcPts val="1000"/>
              </a:spcBef>
              <a:spcAft>
                <a:spcPts val="0"/>
              </a:spcAft>
              <a:buSzPts val="2400"/>
              <a:buNone/>
            </a:pPr>
            <a:r>
              <a:rPr lang="ru-RU" sz="2400"/>
              <a:t>-  ПО промежуточному слою (Microsoft.Net, Java Runtime)</a:t>
            </a:r>
            <a:endParaRPr/>
          </a:p>
          <a:p>
            <a:pPr indent="0" lvl="0" marL="0" rtl="0" algn="l">
              <a:spcBef>
                <a:spcPts val="1000"/>
              </a:spcBef>
              <a:spcAft>
                <a:spcPts val="0"/>
              </a:spcAft>
              <a:buSzPts val="2400"/>
              <a:buNone/>
            </a:pPr>
            <a:r>
              <a:rPr lang="ru-RU" sz="2400"/>
              <a:t>-  Виртуализация</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4"/>
          <p:cNvSpPr txBox="1"/>
          <p:nvPr>
            <p:ph idx="1" type="subTitle"/>
          </p:nvPr>
        </p:nvSpPr>
        <p:spPr>
          <a:xfrm>
            <a:off x="2163803" y="2087414"/>
            <a:ext cx="9228201" cy="455970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ru-RU" sz="2400"/>
              <a:t>Технологии удаленного вызова процедур (в широком смысле под процедурой понимается некоторая функциональность приложения) позволяют опубликовать процедуру и обеспечить возможность ее вызова (передачи входящих параметров и получения выходных результатов) для приложений, работающих на других платформах.</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5"/>
          <p:cNvSpPr txBox="1"/>
          <p:nvPr>
            <p:ph idx="1" type="subTitle"/>
          </p:nvPr>
        </p:nvSpPr>
        <p:spPr>
          <a:xfrm>
            <a:off x="2163803" y="1514763"/>
            <a:ext cx="9228201" cy="455970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ru-RU" sz="2400"/>
              <a:t>Концепция программного обеспечения промежуточного слоя (framework, среда исполнения, виртуальная машина) состоит в разработке прикладного ПО не с использованием сервисов конкретной операционной системы (например, Windows API), а с использованием сервисов ПО промежуточному слою. Разработчиками ПО промежуточному слою создаются ее реализации под различные операционные системы, которые транслируют вызовы соответствующих функций Фреймворка в вызовы соответствующей операционной системы. </a:t>
            </a:r>
            <a:endParaRPr sz="3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6"/>
          <p:cNvSpPr txBox="1"/>
          <p:nvPr>
            <p:ph idx="1" type="subTitle"/>
          </p:nvPr>
        </p:nvSpPr>
        <p:spPr>
          <a:xfrm>
            <a:off x="2163803" y="2456872"/>
            <a:ext cx="9228201" cy="455970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ru-RU" sz="2400"/>
              <a:t>Интересной и современной концепцией является «виртуализация». К интеграции платформ она имеет отношение постольку, поскольку позволяет существенно упростить использования различных платформ и, соответственно, использование систем, требующих для своего функционирования наличия конкретных платформ. </a:t>
            </a:r>
            <a:endParaRPr sz="4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7"/>
          <p:cNvSpPr txBox="1"/>
          <p:nvPr>
            <p:ph idx="1" type="subTitle"/>
          </p:nvPr>
        </p:nvSpPr>
        <p:spPr>
          <a:xfrm>
            <a:off x="2163803" y="646541"/>
            <a:ext cx="9228201" cy="455970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b="1" lang="ru-RU" sz="2600">
                <a:solidFill>
                  <a:srgbClr val="000000"/>
                </a:solidFill>
              </a:rPr>
              <a:t>2. Интеграция данных</a:t>
            </a:r>
            <a:endParaRPr sz="2000">
              <a:solidFill>
                <a:srgbClr val="000000"/>
              </a:solidFill>
            </a:endParaRPr>
          </a:p>
          <a:p>
            <a:pPr indent="0" lvl="0" marL="0" rtl="0" algn="l">
              <a:spcBef>
                <a:spcPts val="1000"/>
              </a:spcBef>
              <a:spcAft>
                <a:spcPts val="0"/>
              </a:spcAft>
              <a:buSzPts val="2400"/>
              <a:buNone/>
            </a:pPr>
            <a:r>
              <a:rPr lang="ru-RU" sz="2400"/>
              <a:t>По определению информационная система работает с данными. В подавляющем большинстве случаев система имеет в своем составе базу данных для их хранения. Интеграция на уровне данных предполагает совместное использования данных различных систем. Интеграция данных может оказаться проще, чем интеграция приложений, т.к. промышленные СУБД, в которых обычно хранят данные информационные системы, имеют развитые возможности программного доступа к данным из других приложений. Сами приложения при этом могут иметь весьма ограниченные возможности программного (вне собственного пользовательского интерфейса) использования своей функциональности внешними системами.</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8"/>
          <p:cNvSpPr txBox="1"/>
          <p:nvPr>
            <p:ph idx="1" type="subTitle"/>
          </p:nvPr>
        </p:nvSpPr>
        <p:spPr>
          <a:xfrm>
            <a:off x="2963799" y="3103417"/>
            <a:ext cx="9228201" cy="455970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ru-RU" sz="2400"/>
              <a:t>Подходы к интеграции данных:</a:t>
            </a:r>
            <a:endParaRPr/>
          </a:p>
          <a:p>
            <a:pPr indent="0" lvl="0" marL="0" rtl="0" algn="l">
              <a:spcBef>
                <a:spcPts val="1000"/>
              </a:spcBef>
              <a:spcAft>
                <a:spcPts val="0"/>
              </a:spcAft>
              <a:buSzPts val="2400"/>
              <a:buNone/>
            </a:pPr>
            <a:r>
              <a:rPr lang="ru-RU" sz="2400"/>
              <a:t>-  Универсальный доступ к данным</a:t>
            </a:r>
            <a:endParaRPr/>
          </a:p>
          <a:p>
            <a:pPr indent="0" lvl="0" marL="0" rtl="0" algn="l">
              <a:spcBef>
                <a:spcPts val="1000"/>
              </a:spcBef>
              <a:spcAft>
                <a:spcPts val="0"/>
              </a:spcAft>
              <a:buSzPts val="2400"/>
              <a:buNone/>
            </a:pPr>
            <a:r>
              <a:rPr lang="ru-RU" sz="2400"/>
              <a:t>-  Хранилища данных</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9"/>
          <p:cNvSpPr txBox="1"/>
          <p:nvPr>
            <p:ph idx="1" type="subTitle"/>
          </p:nvPr>
        </p:nvSpPr>
        <p:spPr>
          <a:xfrm>
            <a:off x="2163803" y="2890979"/>
            <a:ext cx="9228201" cy="455970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ru-RU" sz="2400"/>
              <a:t>Технологии универсального доступа к данным позволяют обеспечить единообразный доступ к данным различных СУБД. Посредником для работы с конкретной СУБД в данном случае является драйвер для соответствующей СУБД. </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
          <p:cNvSpPr txBox="1"/>
          <p:nvPr>
            <p:ph idx="1" type="subTitle"/>
          </p:nvPr>
        </p:nvSpPr>
        <p:spPr>
          <a:xfrm>
            <a:off x="2163803" y="1754904"/>
            <a:ext cx="9228201" cy="45597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b="1" lang="ru-RU" sz="2600">
                <a:solidFill>
                  <a:srgbClr val="000000"/>
                </a:solidFill>
              </a:rPr>
              <a:t>1. Нет интеграции между системами</a:t>
            </a:r>
            <a:endParaRPr sz="2000">
              <a:solidFill>
                <a:srgbClr val="000000"/>
              </a:solidFill>
            </a:endParaRPr>
          </a:p>
          <a:p>
            <a:pPr indent="0" lvl="0" marL="0" rtl="0" algn="l">
              <a:spcBef>
                <a:spcPts val="1000"/>
              </a:spcBef>
              <a:spcAft>
                <a:spcPts val="0"/>
              </a:spcAft>
              <a:buSzPts val="2400"/>
              <a:buNone/>
            </a:pPr>
            <a:r>
              <a:rPr lang="ru-RU" sz="2400"/>
              <a:t>В компании используются три независимые информационные системы: «Складская система» (учет и анализ товародвижений на складе), «CRM-система» (учет и анализ продаж и других взаимоотношений с клиентами) и «Бухгалтерская система» (бухгалтерский учет и финансовый анализ). Между ними нет информационного обмена.</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0"/>
          <p:cNvSpPr txBox="1"/>
          <p:nvPr>
            <p:ph idx="1" type="subTitle"/>
          </p:nvPr>
        </p:nvSpPr>
        <p:spPr>
          <a:xfrm>
            <a:off x="2163803" y="2890979"/>
            <a:ext cx="9228201" cy="455970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ru-RU" sz="2400"/>
              <a:t>Концепция хранилищ данных состоит в создании корпоративного хранилища данных. Хранилище данных – база данных, хранящая в себе данные, собираемые из баз данных различных информационных систем, для целей их дальнейшего анализа.</a:t>
            </a:r>
            <a:endParaRPr sz="6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1"/>
          <p:cNvSpPr txBox="1"/>
          <p:nvPr>
            <p:ph idx="1" type="subTitle"/>
          </p:nvPr>
        </p:nvSpPr>
        <p:spPr>
          <a:xfrm>
            <a:off x="2163803" y="1727195"/>
            <a:ext cx="9228201" cy="455970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b="1" lang="ru-RU" sz="2600">
                <a:solidFill>
                  <a:srgbClr val="000000"/>
                </a:solidFill>
              </a:rPr>
              <a:t>3. Интеграция приложений</a:t>
            </a:r>
            <a:endParaRPr sz="2000">
              <a:solidFill>
                <a:srgbClr val="000000"/>
              </a:solidFill>
            </a:endParaRPr>
          </a:p>
          <a:p>
            <a:pPr indent="0" lvl="0" marL="0" rtl="0" algn="l">
              <a:spcBef>
                <a:spcPts val="1000"/>
              </a:spcBef>
              <a:spcAft>
                <a:spcPts val="0"/>
              </a:spcAft>
              <a:buSzPts val="2400"/>
              <a:buNone/>
            </a:pPr>
            <a:r>
              <a:rPr lang="ru-RU" sz="2400"/>
              <a:t>Интеграция на уровне приложений подразумевает использование готовых функций приложений другими приложениями. Например, разрабатывая систему электронного документооборота, существует возможность использовать в рамках этой системы в качестве текстового редактора MS Word вместо того, чтобы разрабатывать свой собственный текстовый редактор.</a:t>
            </a:r>
            <a:endParaRPr sz="32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2"/>
          <p:cNvSpPr txBox="1"/>
          <p:nvPr>
            <p:ph idx="1" type="subTitle"/>
          </p:nvPr>
        </p:nvSpPr>
        <p:spPr>
          <a:xfrm>
            <a:off x="2163803" y="2364506"/>
            <a:ext cx="9228201" cy="455970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ru-RU" sz="2400"/>
              <a:t>Стоит упомянуть следующие подходы к интеграции приложений:</a:t>
            </a:r>
            <a:endParaRPr/>
          </a:p>
          <a:p>
            <a:pPr indent="0" lvl="0" marL="0" rtl="0" algn="l">
              <a:spcBef>
                <a:spcPts val="1000"/>
              </a:spcBef>
              <a:spcAft>
                <a:spcPts val="0"/>
              </a:spcAft>
              <a:buSzPts val="2400"/>
              <a:buNone/>
            </a:pPr>
            <a:r>
              <a:rPr lang="ru-RU" sz="2400"/>
              <a:t>-  Интерфейсы прикладного программирования</a:t>
            </a:r>
            <a:endParaRPr/>
          </a:p>
          <a:p>
            <a:pPr indent="0" lvl="0" marL="0" rtl="0" algn="l">
              <a:spcBef>
                <a:spcPts val="1000"/>
              </a:spcBef>
              <a:spcAft>
                <a:spcPts val="0"/>
              </a:spcAft>
              <a:buSzPts val="2400"/>
              <a:buNone/>
            </a:pPr>
            <a:r>
              <a:rPr lang="ru-RU" sz="2400"/>
              <a:t>-  Обмен сообщениями (Корпоративная сервисная шина)</a:t>
            </a:r>
            <a:endParaRPr/>
          </a:p>
          <a:p>
            <a:pPr indent="0" lvl="0" marL="0" rtl="0" algn="l">
              <a:spcBef>
                <a:spcPts val="1000"/>
              </a:spcBef>
              <a:spcAft>
                <a:spcPts val="0"/>
              </a:spcAft>
              <a:buSzPts val="2400"/>
              <a:buNone/>
            </a:pPr>
            <a:r>
              <a:rPr lang="ru-RU" sz="2400"/>
              <a:t>-  Сервис-ориентированная архитектура</a:t>
            </a:r>
            <a:endParaRPr/>
          </a:p>
          <a:p>
            <a:pPr indent="0" lvl="0" marL="0" rtl="0" algn="l">
              <a:spcBef>
                <a:spcPts val="1000"/>
              </a:spcBef>
              <a:spcAft>
                <a:spcPts val="0"/>
              </a:spcAft>
              <a:buSzPts val="2400"/>
              <a:buNone/>
            </a:pPr>
            <a:r>
              <a:rPr lang="ru-RU" sz="2400"/>
              <a:t>-  Интеграция пользовательских интерфейсов</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3"/>
          <p:cNvSpPr txBox="1"/>
          <p:nvPr>
            <p:ph idx="1" type="subTitle"/>
          </p:nvPr>
        </p:nvSpPr>
        <p:spPr>
          <a:xfrm>
            <a:off x="2163803" y="1727195"/>
            <a:ext cx="9228201" cy="455970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b="1" lang="ru-RU" sz="2600">
                <a:solidFill>
                  <a:srgbClr val="000000"/>
                </a:solidFill>
              </a:rPr>
              <a:t>4. Интеграция бизнес-процессов</a:t>
            </a:r>
            <a:endParaRPr sz="2000">
              <a:solidFill>
                <a:srgbClr val="000000"/>
              </a:solidFill>
            </a:endParaRPr>
          </a:p>
          <a:p>
            <a:pPr indent="0" lvl="0" marL="0" rtl="0" algn="l">
              <a:spcBef>
                <a:spcPts val="1000"/>
              </a:spcBef>
              <a:spcAft>
                <a:spcPts val="0"/>
              </a:spcAft>
              <a:buSzPts val="2400"/>
              <a:buNone/>
            </a:pPr>
            <a:r>
              <a:rPr lang="ru-RU" sz="2400"/>
              <a:t>Наиболее целостным подходом к интеграции систем является интеграции на уровне бизнес-процессов. В рамках интеграции бизнес-процессов происходит и интеграция приложений, и интеграция данных и, что не менее важно, людей, вовлеченных в этот бизнес-процесс. Интеграция на уровне бизнес-процессов является наиболее «естественной» для организаций, так как их деятельность состоит, прежде всего, именно из бизнес-процессов, а не приложений, баз данных и платформ.</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descr="https://flexberry.github.io/images/pages/guides/base-technologies/integration/no-integration.png" id="179" name="Google Shape;179;p4"/>
          <p:cNvPicPr preferRelativeResize="0"/>
          <p:nvPr/>
        </p:nvPicPr>
        <p:blipFill rotWithShape="1">
          <a:blip r:embed="rId3">
            <a:alphaModFix/>
          </a:blip>
          <a:srcRect b="0" l="0" r="0" t="0"/>
          <a:stretch/>
        </p:blipFill>
        <p:spPr>
          <a:xfrm>
            <a:off x="4356185" y="1233632"/>
            <a:ext cx="3513196" cy="4835405"/>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5"/>
          <p:cNvSpPr txBox="1"/>
          <p:nvPr>
            <p:ph idx="1" type="subTitle"/>
          </p:nvPr>
        </p:nvSpPr>
        <p:spPr>
          <a:xfrm>
            <a:off x="2219222" y="1514759"/>
            <a:ext cx="9228201" cy="45597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lang="ru-RU" sz="2400"/>
              <a:t>Это приводит к тому, что менеджеры по продажам после выставления счетов клиентам вынуждены печатать их копии и нести в бухгалтерию. В бухгалтерии они регистрируются в бухгалтерской системе. Бухгалтерия регистрирует поступление денег на счет. Менеджеры по продажам, не имея возможность получить оплаты автоматически в CRM-систему, вынуждены ежедневно осведомляться в бухгалтерии о поступлении денег от клиентов. В такой ситуации присутствует большой документооборот между менеджерами, бухгалтерией и складом, а также двойная регистрация действий (один раз в складской системе, второй раз в бухгалтерской).</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6"/>
          <p:cNvSpPr txBox="1"/>
          <p:nvPr>
            <p:ph idx="1" type="subTitle"/>
          </p:nvPr>
        </p:nvSpPr>
        <p:spPr>
          <a:xfrm>
            <a:off x="2163803" y="1884210"/>
            <a:ext cx="9228201" cy="45597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b="1" lang="ru-RU" sz="2600">
                <a:solidFill>
                  <a:srgbClr val="000000"/>
                </a:solidFill>
              </a:rPr>
              <a:t>2. Вертикальная интеграция</a:t>
            </a:r>
            <a:endParaRPr sz="2000">
              <a:solidFill>
                <a:srgbClr val="000000"/>
              </a:solidFill>
            </a:endParaRPr>
          </a:p>
          <a:p>
            <a:pPr indent="0" lvl="0" marL="0" rtl="0" algn="l">
              <a:spcBef>
                <a:spcPts val="1000"/>
              </a:spcBef>
              <a:spcAft>
                <a:spcPts val="0"/>
              </a:spcAft>
              <a:buSzPts val="2400"/>
              <a:buNone/>
            </a:pPr>
            <a:r>
              <a:rPr lang="ru-RU" sz="2400"/>
              <a:t>В соответствии с этим подходом системы интегрируются по принципу функциональных экспертиз. Например, в данном случае выделены две экспертизы: оперативный учет и бухгалтерской учет. При этом бухгалтерский учет находится по вертикали выше оперативного учета. В нашем примере подсистемы оперативного учета поставляют данные подсистеме бухгалтерского учета.</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descr="https://flexberry.github.io/images/pages/guides/base-technologies/integration/vertical-integration.png" id="194" name="Google Shape;194;p7"/>
          <p:cNvPicPr preferRelativeResize="0"/>
          <p:nvPr/>
        </p:nvPicPr>
        <p:blipFill rotWithShape="1">
          <a:blip r:embed="rId3">
            <a:alphaModFix/>
          </a:blip>
          <a:srcRect b="0" l="0" r="0" t="0"/>
          <a:stretch/>
        </p:blipFill>
        <p:spPr>
          <a:xfrm>
            <a:off x="3355454" y="848478"/>
            <a:ext cx="5895045" cy="3409488"/>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195" name="Google Shape;195;p7"/>
          <p:cNvSpPr txBox="1"/>
          <p:nvPr/>
        </p:nvSpPr>
        <p:spPr>
          <a:xfrm>
            <a:off x="2237694" y="4578147"/>
            <a:ext cx="9228201" cy="4559705"/>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accent1"/>
              </a:buClr>
              <a:buSzPts val="2400"/>
              <a:buFont typeface="Noto Sans Symbols"/>
              <a:buNone/>
            </a:pPr>
            <a:r>
              <a:rPr b="0" i="0" lang="ru-RU" sz="2400" u="none" cap="none" strike="noStrike">
                <a:solidFill>
                  <a:srgbClr val="3F3F3F"/>
                </a:solidFill>
                <a:latin typeface="Century Gothic"/>
                <a:ea typeface="Century Gothic"/>
                <a:cs typeface="Century Gothic"/>
                <a:sym typeface="Century Gothic"/>
              </a:rPr>
              <a:t>Это позволяет существенно сократить трудозатраты на дублирующиеся и бумажные операции, однако, есть два отягчающих момента.</a:t>
            </a:r>
            <a:endParaRPr/>
          </a:p>
          <a:p>
            <a:pPr indent="0" lvl="0" marL="0" marR="0" rtl="0" algn="l">
              <a:spcBef>
                <a:spcPts val="1000"/>
              </a:spcBef>
              <a:spcAft>
                <a:spcPts val="0"/>
              </a:spcAft>
              <a:buClr>
                <a:schemeClr val="accent1"/>
              </a:buClr>
              <a:buSzPts val="3200"/>
              <a:buFont typeface="Noto Sans Symbols"/>
              <a:buNone/>
            </a:pPr>
            <a:r>
              <a:t/>
            </a:r>
            <a:endParaRPr b="1" i="0" sz="3200" u="none" cap="none" strike="noStrike">
              <a:solidFill>
                <a:srgbClr val="3F3F3F"/>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8"/>
          <p:cNvSpPr txBox="1"/>
          <p:nvPr>
            <p:ph idx="1" type="subTitle"/>
          </p:nvPr>
        </p:nvSpPr>
        <p:spPr>
          <a:xfrm>
            <a:off x="2163803" y="1339265"/>
            <a:ext cx="9228201" cy="455970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ru-RU" sz="2400"/>
              <a:t>Во-первых, такую систему крайне трудно расширять функционально. Например, компания может захотеть создать подсистему-экспертизу «Аналитика», которая по вертикали будет расположена над экспертизой «Бухгалтерский учет». Эта экспертиза в значительной степени основана на данных «Оперативного учета». Поэтому, помимо собственно разработки подсистемы «Аналитика» придется дорабатывать подсистему «Бухгалтерский учет» для того, чтобы она получала и хранила для нее из «Оперативного учета» дополнительную информацию.</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9"/>
          <p:cNvSpPr txBox="1"/>
          <p:nvPr>
            <p:ph idx="1" type="subTitle"/>
          </p:nvPr>
        </p:nvSpPr>
        <p:spPr>
          <a:xfrm>
            <a:off x="2191512" y="2881738"/>
            <a:ext cx="9228201" cy="455970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ru-RU" sz="2400"/>
              <a:t>Во-вторых, остаются значительные возможности по интеграции в рамках одной функциональной экспертизы.</a:t>
            </a:r>
            <a:endParaRPr/>
          </a:p>
        </p:txBody>
      </p:sp>
    </p:spTree>
  </p:cSld>
  <p:clrMapOvr>
    <a:masterClrMapping/>
  </p:clrMapOvr>
</p:sld>
</file>

<file path=ppt/theme/theme1.xml><?xml version="1.0" encoding="utf-8"?>
<a:theme xmlns:a="http://schemas.openxmlformats.org/drawingml/2006/main" xmlns:r="http://schemas.openxmlformats.org/officeDocument/2006/relationships" name="Легкий дым">
  <a:themeElements>
    <a:clrScheme name="Легкий дым">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2020-09-06T07:57:57Z</dcterms:created>
  <dc:creator>Влад</dc:creator>
</cp:coreProperties>
</file>