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erriweather Sans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  <p:embeddedFont>
      <p:font typeface="Gill Sans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vWlryHD5bDTMHRhUOPZvVAlK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48AE3A-3451-4980-9AF2-54A07CE6E34A}">
  <a:tblStyle styleId="{1348AE3A-3451-4980-9AF2-54A07CE6E34A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DEADD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 b="off" i="off"/>
    </a:seCell>
    <a:swCell>
      <a:tcTxStyle b="off" i="off"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regular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Gill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erriweatherSans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Sans-boldItalic.fntdata"/><Relationship Id="rId30" Type="http://schemas.openxmlformats.org/officeDocument/2006/relationships/font" Target="fonts/MerriweatherSans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jp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628446" y="14103"/>
            <a:ext cx="8052709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4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0" y="4854222"/>
            <a:ext cx="4159500" cy="306428"/>
          </a:xfrm>
          <a:prstGeom prst="rect">
            <a:avLst/>
          </a:prstGeom>
          <a:gradFill>
            <a:gsLst>
              <a:gs pos="0">
                <a:srgbClr val="55C1FF">
                  <a:alpha val="77254"/>
                </a:srgbClr>
              </a:gs>
              <a:gs pos="100000">
                <a:srgbClr val="0076B9">
                  <a:alpha val="7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184" name="Google Shape;184;p10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191" name="Google Shape;191;p11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198" name="Google Shape;198;p12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9" name="Google Shape;1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05" name="Google Shape;205;p13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7" name="Google Shape;2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214" name="Google Shape;214;p14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{1348AE3A-3451-4980-9AF2-54A07CE6E34A}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6" name="Google Shape;2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225" name="Google Shape;225;p15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{1348AE3A-3451-4980-9AF2-54A07CE6E34A}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26" name="Google Shape;2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7" name="Google Shape;2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9224" y="338744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5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descr="Image" id="235" name="Google Shape;2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Google Shape;2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7" name="Google Shape;23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6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b="0" i="1" lang="en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b="0" i="1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b="0" i="1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b="0" i="1" sz="12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2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245" name="Google Shape;245;p17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246" name="Google Shape;24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47" name="Google Shape;24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48" name="Google Shape;24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4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4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i="0" lang="en" sz="14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4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descr="Image" id="255" name="Google Shape;2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6" name="Google Shape;25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4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4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i="0" lang="en" sz="14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4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b="0" i="0" lang="en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i="0" lang="en" sz="14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i="0" lang="en" sz="14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9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264" name="Google Shape;264;p19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" id="265" name="Google Shape;26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6" name="Google Shape;266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Google Shape;267;p19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8" name="Google Shape;268;p1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69" name="Google Shape;269;p19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b="0" i="1" lang="en" sz="10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b="0" i="1" sz="10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b="0" i="1" sz="10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b="0" i="1" sz="1000" u="none" cap="none" strike="noStrike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0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0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b="0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0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i="0" lang="en" sz="10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0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i="0" lang="en" sz="10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i="0" lang="en" sz="1000" u="none" cap="none" strike="noStrike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5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34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34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2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2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i="0" sz="5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/>
              <a:t>Exercise 2-1</a:t>
            </a:r>
            <a:endParaRPr/>
          </a:p>
        </p:txBody>
      </p:sp>
      <p:sp>
        <p:nvSpPr>
          <p:cNvPr id="275" name="Google Shape;275;p20"/>
          <p:cNvSpPr txBox="1"/>
          <p:nvPr>
            <p:ph idx="1" type="body"/>
          </p:nvPr>
        </p:nvSpPr>
        <p:spPr>
          <a:xfrm>
            <a:off x="495450" y="1595073"/>
            <a:ext cx="8081400" cy="23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other interesting linear prediction problems?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some datasets for linear prediction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Draw the cost graph for one dataset 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Google Shape;2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087" y="-88541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Google Shape;2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1591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1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4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4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5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34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34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3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3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i="0" sz="5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5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4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4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0155" y="25188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4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121" name="Google Shape;121;p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" id="122" name="Google Shape;12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23" name="Google Shape;123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4" name="Google Shape;124;p4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5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5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34" name="Google Shape;1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5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136" name="Google Shape;136;p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" id="137" name="Google Shape;137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38" name="Google Shape;138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9" name="Google Shape;139;p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5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141" name="Google Shape;14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5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aphicFrame>
        <p:nvGraphicFramePr>
          <p:cNvPr id="147" name="Google Shape;147;p6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431300"/>
                <a:gridCol w="1431300"/>
              </a:tblGrid>
              <a:tr h="46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46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6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6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* The machine starts with </a:t>
            </a: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a random guess</a:t>
            </a:r>
            <a:r>
              <a:rPr b="0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, w=random value</a:t>
            </a: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525" y="1173900"/>
            <a:ext cx="6946400" cy="73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6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6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7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5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Image" id="160" name="Google Shape;1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7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7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* The machine starts with </a:t>
            </a: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a random guess</a:t>
            </a:r>
            <a:r>
              <a:rPr b="0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, w=random value</a:t>
            </a: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7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7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170" name="Google Shape;170;p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{1348AE3A-3451-4980-9AF2-54A07CE6E34A}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  <a:endParaRPr sz="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