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  <p:embeddedFont>
      <p:font typeface="Gill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AqfJSf1Y4t1j+D7pbMCrKE0w6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020ED2-4C88-47A4-B9D6-4DAD293A7357}">
  <a:tblStyle styleId="{2D020ED2-4C88-47A4-B9D6-4DAD293A7357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DEADD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 b="off" i="off"/>
    </a:seCell>
    <a:swCell>
      <a:tcTxStyle b="off" i="off"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slide" Target="slides/slide5.xml"/><Relationship Id="rId33" Type="http://schemas.openxmlformats.org/officeDocument/2006/relationships/font" Target="fonts/GillSans-bold.fntdata"/><Relationship Id="rId10" Type="http://schemas.openxmlformats.org/officeDocument/2006/relationships/slide" Target="slides/slide4.xml"/><Relationship Id="rId32" Type="http://schemas.openxmlformats.org/officeDocument/2006/relationships/font" Target="fonts/GillSans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=w-\alpha*2x(xw-y)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hyperlink" Target="mailto:hunkim+ml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27.jpg"/><Relationship Id="rId8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jp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6" name="Google Shape;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/>
          <p:nvPr>
            <p:ph idx="4294967295" type="ctrTitle"/>
          </p:nvPr>
        </p:nvSpPr>
        <p:spPr>
          <a:xfrm>
            <a:off x="628447" y="14103"/>
            <a:ext cx="8049209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78" name="Google Shape;7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4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0" y="4828032"/>
            <a:ext cx="4159500" cy="332618"/>
          </a:xfrm>
          <a:prstGeom prst="rect">
            <a:avLst/>
          </a:prstGeom>
          <a:gradFill>
            <a:gsLst>
              <a:gs pos="0">
                <a:srgbClr val="55C1FF">
                  <a:alpha val="77254"/>
                </a:srgbClr>
              </a:gs>
              <a:gs pos="100000">
                <a:srgbClr val="0076B9">
                  <a:alpha val="7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8" name="Google Shape;15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350" y="228600"/>
            <a:ext cx="8649951" cy="48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67" name="Google Shape;1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lang="en"/>
              <a:t>Let’s implement!</a:t>
            </a:r>
            <a:endParaRPr/>
          </a:p>
        </p:txBody>
      </p:sp>
      <p:grpSp>
        <p:nvGrpSpPr>
          <p:cNvPr id="169" name="Google Shape;169;p11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descr="Image" id="170" name="Google Shape;170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1" name="Google Shape;171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172" name="Google Shape;17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8" name="Google Shape;1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Data, Model, Loss, and Gradient 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76200" y="457200"/>
            <a:ext cx="643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b="0" i="1" lang="en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b="0" i="1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b="0" i="1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b="0" i="1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b="0" i="1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b="0" i="1" lang="en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0" i="1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1" name="Google Shape;18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2150" y="4700700"/>
            <a:ext cx="1549650" cy="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6" name="Google Shape;1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3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updating weight</a:t>
            </a:r>
            <a:endParaRPr/>
          </a:p>
        </p:txBody>
      </p:sp>
      <p:sp>
        <p:nvSpPr>
          <p:cNvPr id="188" name="Google Shape;188;p13"/>
          <p:cNvSpPr txBox="1"/>
          <p:nvPr/>
        </p:nvSpPr>
        <p:spPr>
          <a:xfrm>
            <a:off x="76200" y="457200"/>
            <a:ext cx="4245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b="0" i="1" lang="en" sz="13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b="0" i="1" sz="13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b="0" i="1" sz="13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b="0" i="1" sz="13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b="0" i="1" sz="13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b="0" i="1" lang="en" sz="13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0" i="1" sz="13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b="0" i="1" sz="13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3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b="0" i="1" sz="13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b="0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b="0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3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i="0" lang="en" sz="13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3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i="0" lang="en" sz="13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i="0" lang="en" sz="13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b="0" i="1" sz="13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3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i="0" lang="en" sz="13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4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gradient numeric computation)</a:t>
            </a:r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b="0" i="1" sz="13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3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b="0" i="1" sz="13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b="0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b="0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3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i="0" lang="en" sz="13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3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i="0" lang="en" sz="13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i="0" lang="en" sz="13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b="0" i="1" sz="13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3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i="0" lang="en" sz="13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b="0" i="0" lang="en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152400" y="152400"/>
            <a:ext cx="3000000" cy="491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(before training) 4 4.0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1.0 2.0 -2.0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2.0 4.0 -7.84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3.0 6.0 -16.23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progress: 0 w= 1.26 loss= 4.92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1.0 2.0 -1.48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2.0 4.0 -5.8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3.0 6.0 -12.0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progress: 1 w= 1.45 loss= 2.69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1.0 2.0 -1.09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2.0 4.0 -4.29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3.0 6.0 -8.87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progress: 2 w= 1.6 loss= 1.47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1.0 2.0 -0.81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2.0 4.0 -3.17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3.0 6.0 -6.56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progress: 7 w= 1.91 loss= 0.07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1.0 2.0 -0.18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2.0 4.0 -0.7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3.0 6.0 -1.45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progress: 8 w= 1.93 loss= 0.04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1.0 2.0 -0.13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2.0 4.0 -0.52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grad:  3.0 6.0 -1.07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progress: 9 w= 1.95 loss= 0.02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predict (after training) 4 hours 7.80</a:t>
            </a:r>
            <a:endParaRPr b="1" i="0" sz="12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/>
              <a:t>Exercise 3-1: compute gradient</a:t>
            </a:r>
            <a:endParaRPr/>
          </a:p>
        </p:txBody>
      </p:sp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 b="-9013" l="-9915" r="-21940" t="-14964"/>
          <a:stretch/>
        </p:blipFill>
        <p:spPr>
          <a:xfrm>
            <a:off x="2569700" y="809475"/>
            <a:ext cx="4398600" cy="428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/>
              <a:t>Exercise 3-2: implement</a:t>
            </a:r>
            <a:endParaRPr/>
          </a:p>
        </p:txBody>
      </p:sp>
      <p:pic>
        <p:nvPicPr>
          <p:cNvPr id="209" name="Google Shape;2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6625" y="16144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4" name="Google Shape;2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15" name="Google Shape;2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 txBox="1"/>
          <p:nvPr/>
        </p:nvSpPr>
        <p:spPr>
          <a:xfrm>
            <a:off x="4364351" y="2022550"/>
            <a:ext cx="44274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4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4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86" name="Google Shape;86;p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{2D020ED2-4C88-47A4-B9D6-4DAD293A7357}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87" name="Google Shape;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8" name="Google Shape;8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5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95" name="Google Shape;95;p3"/>
          <p:cNvCxnSpPr/>
          <p:nvPr/>
        </p:nvCxnSpPr>
        <p:spPr>
          <a:xfrm flipH="1" rot="10800000">
            <a:off x="2837900" y="25942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3"/>
          <p:cNvCxnSpPr/>
          <p:nvPr/>
        </p:nvCxnSpPr>
        <p:spPr>
          <a:xfrm flipH="1" rot="10800000">
            <a:off x="2881725" y="20604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3"/>
          <p:cNvCxnSpPr/>
          <p:nvPr/>
        </p:nvCxnSpPr>
        <p:spPr>
          <a:xfrm flipH="1" rot="10800000">
            <a:off x="2870575" y="30740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b="1" lang="en" sz="3000"/>
              <a:t>w</a:t>
            </a:r>
            <a:r>
              <a:rPr lang="en" sz="3000"/>
              <a:t> that minimizes the loss</a:t>
            </a:r>
            <a:endParaRPr sz="3000"/>
          </a:p>
        </p:txBody>
      </p:sp>
      <p:graphicFrame>
        <p:nvGraphicFramePr>
          <p:cNvPr id="103" name="Google Shape;103;p4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{2D020ED2-4C88-47A4-B9D6-4DAD293A7357}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6" name="Google Shape;10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23" name="Google Shape;1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5022853" y="2768479"/>
            <a:ext cx="2406112" cy="854670"/>
            <a:chOff x="0" y="0"/>
            <a:chExt cx="6416298" cy="2279119"/>
          </a:xfrm>
        </p:grpSpPr>
        <p:pic>
          <p:nvPicPr>
            <p:cNvPr descr="Image" id="126" name="Google Shape;126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27" name="Google Shape;127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4" name="Google Shape;1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1" name="Google Shape;1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2" name="Google Shape;14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9" name="Google Shape;14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