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9" roundtripDataSignature="AMtx7mjO7iGBKbWjkk+NJgtSBhpgy0bv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Computing</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Dr. Md. Nasim Adnan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8" name="Google Shape;138;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b="1" lang="en-US"/>
              <a:t>Community cloud: </a:t>
            </a:r>
            <a:r>
              <a:rPr lang="en-US"/>
              <a:t>A community cloud is one where the cloud has been organized to serve a common function or purpose.</a:t>
            </a:r>
            <a:endParaRPr/>
          </a:p>
          <a:p>
            <a:pPr indent="-342900" lvl="0" marL="342900" rtl="0" algn="just">
              <a:spcBef>
                <a:spcPts val="592"/>
              </a:spcBef>
              <a:spcAft>
                <a:spcPts val="0"/>
              </a:spcAft>
              <a:buClr>
                <a:schemeClr val="dk1"/>
              </a:buClr>
              <a:buSzPct val="100000"/>
              <a:buChar char="•"/>
            </a:pPr>
            <a:r>
              <a:rPr lang="en-US"/>
              <a:t>It may be for one organization or for several organizations, but they share common concerns such as their mission, policies, security, regulatory compliance needs, and so on.</a:t>
            </a:r>
            <a:endParaRPr/>
          </a:p>
          <a:p>
            <a:pPr indent="-342900" lvl="0" marL="342900" rtl="0" algn="just">
              <a:spcBef>
                <a:spcPts val="592"/>
              </a:spcBef>
              <a:spcAft>
                <a:spcPts val="0"/>
              </a:spcAft>
              <a:buClr>
                <a:schemeClr val="dk1"/>
              </a:buClr>
              <a:buSzPct val="100000"/>
              <a:buChar char="•"/>
            </a:pPr>
            <a:r>
              <a:rPr lang="en-US"/>
              <a:t>A community cloud may be managed by the constituent organization(s) or by a third party.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0" y="3523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Image8.jpg" id="144" name="Google Shape;144;p11"/>
          <p:cNvPicPr preferRelativeResize="0"/>
          <p:nvPr>
            <p:ph idx="1" type="body"/>
          </p:nvPr>
        </p:nvPicPr>
        <p:blipFill rotWithShape="1">
          <a:blip r:embed="rId3">
            <a:alphaModFix/>
          </a:blip>
          <a:srcRect b="0" l="0" r="0" t="0"/>
          <a:stretch/>
        </p:blipFill>
        <p:spPr>
          <a:xfrm>
            <a:off x="376825" y="1788425"/>
            <a:ext cx="7924800" cy="452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Crucial Technologies: Datacenters</a:t>
            </a:r>
            <a:endParaRPr/>
          </a:p>
        </p:txBody>
      </p:sp>
      <p:sp>
        <p:nvSpPr>
          <p:cNvPr id="150" name="Google Shape;150;p1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When you choose a cloud service provider, you are renting or leasing part of an enormous infrastructure of </a:t>
            </a:r>
            <a:r>
              <a:rPr lang="en-US"/>
              <a:t>data centers</a:t>
            </a:r>
            <a:r>
              <a:rPr lang="en-US"/>
              <a:t>, computers, storage, and networking capacity. </a:t>
            </a:r>
            <a:endParaRPr/>
          </a:p>
          <a:p>
            <a:pPr indent="-342900" lvl="0" marL="342900" rtl="0" algn="just">
              <a:spcBef>
                <a:spcPts val="544"/>
              </a:spcBef>
              <a:spcAft>
                <a:spcPts val="0"/>
              </a:spcAft>
              <a:buClr>
                <a:schemeClr val="dk1"/>
              </a:buClr>
              <a:buSzPct val="100000"/>
              <a:buChar char="•"/>
            </a:pPr>
            <a:r>
              <a:rPr lang="en-US"/>
              <a:t>Many of these </a:t>
            </a:r>
            <a:r>
              <a:rPr lang="en-US"/>
              <a:t>data centers</a:t>
            </a:r>
            <a:r>
              <a:rPr lang="en-US"/>
              <a:t> are multi-million-dollar investments by the companies that run them. To give you some sense of scale, it has been estimated that a state-of-the-art microchip fabrication facility can cost anywhere from $2 to $5 billion.</a:t>
            </a:r>
            <a:endParaRPr/>
          </a:p>
          <a:p>
            <a:pPr indent="-342900" lvl="0" marL="342900" rtl="0" algn="just">
              <a:spcBef>
                <a:spcPts val="544"/>
              </a:spcBef>
              <a:spcAft>
                <a:spcPts val="0"/>
              </a:spcAft>
              <a:buClr>
                <a:schemeClr val="dk1"/>
              </a:buClr>
              <a:buSzPct val="100000"/>
              <a:buChar char="•"/>
            </a:pPr>
            <a:r>
              <a:rPr lang="en-US"/>
              <a:t>By comparison, a state of the art cloud computing datacenter can run in the range of $100 million. Most of the large cloud computing service providers have multiple datacenters located all over the world.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type="title"/>
          </p:nvPr>
        </p:nvSpPr>
        <p:spPr>
          <a:xfrm>
            <a:off x="457200" y="274663"/>
            <a:ext cx="8229600" cy="1039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6" name="Google Shape;15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58140" lvl="0" marL="342900" rtl="0" algn="just">
              <a:spcBef>
                <a:spcPts val="0"/>
              </a:spcBef>
              <a:spcAft>
                <a:spcPts val="0"/>
              </a:spcAft>
              <a:buClr>
                <a:schemeClr val="dk1"/>
              </a:buClr>
              <a:buSzPct val="100000"/>
              <a:buChar char="•"/>
            </a:pPr>
            <a:r>
              <a:rPr lang="en-US"/>
              <a:t>As these various datacenters grew in size, businesses have developed their datacenters as “greenfield” projects. Datacenters have been sited to do the following:</a:t>
            </a:r>
            <a:endParaRPr/>
          </a:p>
          <a:p>
            <a:pPr indent="-299085" lvl="1" marL="742950" rtl="0" algn="just">
              <a:spcBef>
                <a:spcPts val="476"/>
              </a:spcBef>
              <a:spcAft>
                <a:spcPts val="0"/>
              </a:spcAft>
              <a:buClr>
                <a:schemeClr val="dk1"/>
              </a:buClr>
              <a:buSzPct val="100000"/>
              <a:buChar char="–"/>
            </a:pPr>
            <a:r>
              <a:rPr lang="en-US"/>
              <a:t>Have access to low cost power</a:t>
            </a:r>
            <a:endParaRPr/>
          </a:p>
          <a:p>
            <a:pPr indent="-299085" lvl="1" marL="742950" rtl="0" algn="just">
              <a:spcBef>
                <a:spcPts val="476"/>
              </a:spcBef>
              <a:spcAft>
                <a:spcPts val="0"/>
              </a:spcAft>
              <a:buClr>
                <a:schemeClr val="dk1"/>
              </a:buClr>
              <a:buSzPct val="100000"/>
              <a:buChar char="–"/>
            </a:pPr>
            <a:r>
              <a:rPr lang="en-US"/>
              <a:t>Leverage renewable power source</a:t>
            </a:r>
            <a:endParaRPr/>
          </a:p>
          <a:p>
            <a:pPr indent="-299085" lvl="1" marL="742950" rtl="0" algn="just">
              <a:spcBef>
                <a:spcPts val="476"/>
              </a:spcBef>
              <a:spcAft>
                <a:spcPts val="0"/>
              </a:spcAft>
              <a:buClr>
                <a:schemeClr val="dk1"/>
              </a:buClr>
              <a:buSzPct val="100000"/>
              <a:buChar char="–"/>
            </a:pPr>
            <a:r>
              <a:rPr lang="en-US"/>
              <a:t>Be near abundant water</a:t>
            </a:r>
            <a:endParaRPr/>
          </a:p>
          <a:p>
            <a:pPr indent="-299085" lvl="1" marL="742950" rtl="0" algn="just">
              <a:spcBef>
                <a:spcPts val="476"/>
              </a:spcBef>
              <a:spcAft>
                <a:spcPts val="0"/>
              </a:spcAft>
              <a:buClr>
                <a:schemeClr val="dk1"/>
              </a:buClr>
              <a:buSzPct val="100000"/>
              <a:buChar char="–"/>
            </a:pPr>
            <a:r>
              <a:rPr lang="en-US"/>
              <a:t>Be sited where high-speed network backbone connections can be made</a:t>
            </a:r>
            <a:endParaRPr/>
          </a:p>
          <a:p>
            <a:pPr indent="-299085" lvl="1" marL="742950" rtl="0" algn="just">
              <a:spcBef>
                <a:spcPts val="476"/>
              </a:spcBef>
              <a:spcAft>
                <a:spcPts val="0"/>
              </a:spcAft>
              <a:buClr>
                <a:schemeClr val="dk1"/>
              </a:buClr>
              <a:buSzPct val="100000"/>
              <a:buChar char="–"/>
            </a:pPr>
            <a:r>
              <a:rPr lang="en-US"/>
              <a:t>Keep land costs modest and occupation unobtrusive</a:t>
            </a:r>
            <a:endParaRPr/>
          </a:p>
          <a:p>
            <a:pPr indent="-299085" lvl="1" marL="742950" rtl="0" algn="just">
              <a:spcBef>
                <a:spcPts val="476"/>
              </a:spcBef>
              <a:spcAft>
                <a:spcPts val="0"/>
              </a:spcAft>
              <a:buClr>
                <a:schemeClr val="dk1"/>
              </a:buClr>
              <a:buSzPct val="100000"/>
              <a:buChar char="–"/>
            </a:pPr>
            <a:r>
              <a:rPr lang="en-US"/>
              <a:t>Obtain tax breaks</a:t>
            </a:r>
            <a:endParaRPr/>
          </a:p>
          <a:p>
            <a:pPr indent="-299085" lvl="1" marL="742950" rtl="0" algn="just">
              <a:spcBef>
                <a:spcPts val="476"/>
              </a:spcBef>
              <a:spcAft>
                <a:spcPts val="0"/>
              </a:spcAft>
              <a:buClr>
                <a:schemeClr val="dk1"/>
              </a:buClr>
              <a:buSzPct val="100000"/>
              <a:buChar char="–"/>
            </a:pPr>
            <a:r>
              <a:rPr lang="en-US"/>
              <a:t>Optimize the overall system latency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Crucial Technologies: The Internet</a:t>
            </a:r>
            <a:endParaRPr/>
          </a:p>
        </p:txBody>
      </p:sp>
      <p:sp>
        <p:nvSpPr>
          <p:cNvPr id="162" name="Google Shape;162;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It has been estimated that the Internet consumes roughly 10 percent of the world’s total power. However, it is worth mentioning that through the Internet, cloud computing has become a reality.</a:t>
            </a:r>
            <a:endParaRPr/>
          </a:p>
          <a:p>
            <a:pPr indent="-342900" lvl="0" marL="342900" rtl="0" algn="just">
              <a:spcBef>
                <a:spcPts val="592"/>
              </a:spcBef>
              <a:spcAft>
                <a:spcPts val="0"/>
              </a:spcAft>
              <a:buClr>
                <a:schemeClr val="dk1"/>
              </a:buClr>
              <a:buSzPct val="100000"/>
              <a:buChar char="•"/>
            </a:pPr>
            <a:r>
              <a:rPr lang="en-US"/>
              <a:t>According to the research firm IDC, the following areas were the top five cloud applications in use in 2010:</a:t>
            </a:r>
            <a:endParaRPr/>
          </a:p>
          <a:p>
            <a:pPr indent="-285750" lvl="1" marL="742950" rtl="0" algn="just">
              <a:spcBef>
                <a:spcPts val="518"/>
              </a:spcBef>
              <a:spcAft>
                <a:spcPts val="0"/>
              </a:spcAft>
              <a:buClr>
                <a:schemeClr val="dk1"/>
              </a:buClr>
              <a:buSzPct val="100000"/>
              <a:buChar char="–"/>
            </a:pPr>
            <a:r>
              <a:rPr lang="en-US"/>
              <a:t>Collaboration applications</a:t>
            </a:r>
            <a:endParaRPr/>
          </a:p>
          <a:p>
            <a:pPr indent="-285750" lvl="1" marL="742950" rtl="0" algn="just">
              <a:spcBef>
                <a:spcPts val="518"/>
              </a:spcBef>
              <a:spcAft>
                <a:spcPts val="0"/>
              </a:spcAft>
              <a:buClr>
                <a:schemeClr val="dk1"/>
              </a:buClr>
              <a:buSzPct val="100000"/>
              <a:buChar char="–"/>
            </a:pPr>
            <a:r>
              <a:rPr lang="en-US"/>
              <a:t>Web applications/Web serving</a:t>
            </a:r>
            <a:endParaRPr/>
          </a:p>
          <a:p>
            <a:pPr indent="-285750" lvl="1" marL="742950" rtl="0" algn="just">
              <a:spcBef>
                <a:spcPts val="518"/>
              </a:spcBef>
              <a:spcAft>
                <a:spcPts val="0"/>
              </a:spcAft>
              <a:buClr>
                <a:schemeClr val="dk1"/>
              </a:buClr>
              <a:buSzPct val="100000"/>
              <a:buChar char="–"/>
            </a:pPr>
            <a:r>
              <a:rPr lang="en-US"/>
              <a:t>Cloud backup</a:t>
            </a:r>
            <a:endParaRPr/>
          </a:p>
          <a:p>
            <a:pPr indent="-285750" lvl="1" marL="742950" rtl="0" algn="just">
              <a:spcBef>
                <a:spcPts val="518"/>
              </a:spcBef>
              <a:spcAft>
                <a:spcPts val="0"/>
              </a:spcAft>
              <a:buClr>
                <a:schemeClr val="dk1"/>
              </a:buClr>
              <a:buSzPct val="100000"/>
              <a:buChar char="–"/>
            </a:pPr>
            <a:r>
              <a:rPr lang="en-US"/>
              <a:t>Business applications</a:t>
            </a:r>
            <a:endParaRPr/>
          </a:p>
          <a:p>
            <a:pPr indent="-285750" lvl="1" marL="742950" rtl="0" algn="just">
              <a:spcBef>
                <a:spcPts val="518"/>
              </a:spcBef>
              <a:spcAft>
                <a:spcPts val="0"/>
              </a:spcAft>
              <a:buClr>
                <a:schemeClr val="dk1"/>
              </a:buClr>
              <a:buSzPct val="100000"/>
              <a:buChar char="–"/>
            </a:pPr>
            <a:r>
              <a:rPr lang="en-US"/>
              <a:t>Personal productivity applications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Crucial Technologies: Virtualization</a:t>
            </a:r>
            <a:endParaRPr/>
          </a:p>
        </p:txBody>
      </p:sp>
      <p:sp>
        <p:nvSpPr>
          <p:cNvPr id="168" name="Google Shape;168;p15"/>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The advantage of cloud computing is the ability to virtualize and share resources among different applications with the objective for better server utilization.</a:t>
            </a:r>
            <a:endParaRPr/>
          </a:p>
          <a:p>
            <a:pPr indent="-342900" lvl="0" marL="342900" rtl="0" algn="just">
              <a:spcBef>
                <a:spcPts val="544"/>
              </a:spcBef>
              <a:spcAft>
                <a:spcPts val="0"/>
              </a:spcAft>
              <a:buClr>
                <a:schemeClr val="dk1"/>
              </a:buClr>
              <a:buSzPct val="100000"/>
              <a:buChar char="•"/>
            </a:pPr>
            <a:r>
              <a:rPr lang="en-US"/>
              <a:t>In non-cloud computing, three independent platforms exist for three different applications running on its own server. In the cloud, servers can be shared, or virtualized, for operating systems and applications resulting in fewer servers.</a:t>
            </a:r>
            <a:endParaRPr/>
          </a:p>
          <a:p>
            <a:pPr indent="-342900" lvl="0" marL="342900" rtl="0" algn="just">
              <a:spcBef>
                <a:spcPts val="544"/>
              </a:spcBef>
              <a:spcAft>
                <a:spcPts val="0"/>
              </a:spcAft>
              <a:buClr>
                <a:schemeClr val="dk1"/>
              </a:buClr>
              <a:buSzPct val="100000"/>
              <a:buChar char="•"/>
            </a:pPr>
            <a:r>
              <a:rPr lang="en-US"/>
              <a:t>Virtualization technologies include virtual machine techniques such as VMware and Xen, and virtual networks, such as VPN.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457200" y="274638"/>
            <a:ext cx="2209800" cy="5973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A hypervisor, also known as a virtual machine monitor or VMM, is </a:t>
            </a:r>
            <a:r>
              <a:rPr b="1" lang="en-US" sz="2800"/>
              <a:t>software that creates and runs Virtual Machines (VMs)</a:t>
            </a:r>
            <a:r>
              <a:rPr lang="en-US" sz="2800"/>
              <a:t>.</a:t>
            </a:r>
            <a:endParaRPr sz="2800"/>
          </a:p>
        </p:txBody>
      </p:sp>
      <p:pic>
        <p:nvPicPr>
          <p:cNvPr descr="Image7.jpg" id="174" name="Google Shape;174;p16"/>
          <p:cNvPicPr preferRelativeResize="0"/>
          <p:nvPr>
            <p:ph idx="1" type="body"/>
          </p:nvPr>
        </p:nvPicPr>
        <p:blipFill rotWithShape="1">
          <a:blip r:embed="rId3">
            <a:alphaModFix/>
          </a:blip>
          <a:srcRect b="0" l="0" r="0" t="0"/>
          <a:stretch/>
        </p:blipFill>
        <p:spPr>
          <a:xfrm>
            <a:off x="2667000" y="381000"/>
            <a:ext cx="5943599" cy="586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Benefits of Cloud Computing</a:t>
            </a:r>
            <a:endParaRPr/>
          </a:p>
        </p:txBody>
      </p:sp>
      <p:sp>
        <p:nvSpPr>
          <p:cNvPr id="180" name="Google Shape;180;p17"/>
          <p:cNvSpPr txBox="1"/>
          <p:nvPr>
            <p:ph idx="1" type="body"/>
          </p:nvPr>
        </p:nvSpPr>
        <p:spPr>
          <a:xfrm>
            <a:off x="457200" y="1524000"/>
            <a:ext cx="8382000" cy="5105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Cloud computing is cost-effective because of resource multiplexing. Application data is stored closer to the site where it is used in a manner that is device and location-independent; potentially, this data storage strategy increases reliability, as well as security.</a:t>
            </a:r>
            <a:endParaRPr/>
          </a:p>
          <a:p>
            <a:pPr indent="-342900" lvl="0" marL="342900" rtl="0" algn="just">
              <a:spcBef>
                <a:spcPts val="544"/>
              </a:spcBef>
              <a:spcAft>
                <a:spcPts val="0"/>
              </a:spcAft>
              <a:buClr>
                <a:schemeClr val="dk1"/>
              </a:buClr>
              <a:buSzPct val="100000"/>
              <a:buChar char="•"/>
            </a:pPr>
            <a:r>
              <a:rPr lang="en-US"/>
              <a:t>The maintenance and the security are ensured by service providers. Organizations using computer clouds are relieved of supporting large IT teams, acquiring and maintaining costly hardware and software, and paying large electricity bills.</a:t>
            </a:r>
            <a:endParaRPr/>
          </a:p>
          <a:p>
            <a:pPr indent="-342900" lvl="0" marL="342900" rtl="0" algn="just">
              <a:spcBef>
                <a:spcPts val="544"/>
              </a:spcBef>
              <a:spcAft>
                <a:spcPts val="0"/>
              </a:spcAft>
              <a:buClr>
                <a:schemeClr val="dk1"/>
              </a:buClr>
              <a:buSzPct val="100000"/>
              <a:buChar char="•"/>
            </a:pPr>
            <a:r>
              <a:rPr lang="en-US"/>
              <a:t>Cloud computing offers scalable and elastic computing and storage services. The resources used for these services can be metered and the users can be charged only for the resources they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Depending upon the type of service being offered, you may find that you do not require hardware or software licenses to implement your service. As the system is centralized patches and upgrades can be applied easily. This means your users always have access to the latest software versions.</a:t>
            </a:r>
            <a:endParaRPr/>
          </a:p>
          <a:p>
            <a:pPr indent="-342900" lvl="0" marL="342900" rtl="0" algn="just">
              <a:spcBef>
                <a:spcPts val="496"/>
              </a:spcBef>
              <a:spcAft>
                <a:spcPts val="0"/>
              </a:spcAft>
              <a:buClr>
                <a:schemeClr val="dk1"/>
              </a:buClr>
              <a:buSzPct val="100000"/>
              <a:buChar char="•"/>
            </a:pPr>
            <a:r>
              <a:rPr lang="en-US"/>
              <a:t>The Quality of Service (QoS) is something that you can obtain under contract from your vendor.</a:t>
            </a:r>
            <a:endParaRPr/>
          </a:p>
          <a:p>
            <a:pPr indent="-342900" lvl="0" marL="342900" rtl="0" algn="just">
              <a:spcBef>
                <a:spcPts val="496"/>
              </a:spcBef>
              <a:spcAft>
                <a:spcPts val="0"/>
              </a:spcAft>
              <a:buClr>
                <a:schemeClr val="dk1"/>
              </a:buClr>
              <a:buSzPct val="100000"/>
              <a:buChar char="•"/>
            </a:pPr>
            <a:r>
              <a:rPr lang="en-US"/>
              <a:t>The ability to provide load balancing and failover makes them highly reliable, often much more reliable than what you can achieve from own IT arrangements.</a:t>
            </a:r>
            <a:endParaRPr/>
          </a:p>
          <a:p>
            <a:pPr indent="-342900" lvl="0" marL="342900" rtl="0" algn="just">
              <a:spcBef>
                <a:spcPts val="496"/>
              </a:spcBef>
              <a:spcAft>
                <a:spcPts val="0"/>
              </a:spcAft>
              <a:buClr>
                <a:schemeClr val="dk1"/>
              </a:buClr>
              <a:buSzPct val="100000"/>
              <a:buChar char="•"/>
            </a:pPr>
            <a:r>
              <a:rPr lang="en-US"/>
              <a:t>Cloud computing is a business reality as large number of organizations have adopted this paradigm. In particular, Cloud computing dramatically reduces the upfront capital expenditures. In cloud computing, anyone can be a giant at any time.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Related Issues</a:t>
            </a:r>
            <a:endParaRPr/>
          </a:p>
        </p:txBody>
      </p:sp>
      <p:sp>
        <p:nvSpPr>
          <p:cNvPr id="191" name="Google Shape;191;p19"/>
          <p:cNvSpPr txBox="1"/>
          <p:nvPr>
            <p:ph idx="1" type="body"/>
          </p:nvPr>
        </p:nvSpPr>
        <p:spPr>
          <a:xfrm>
            <a:off x="457200" y="1447800"/>
            <a:ext cx="8229600" cy="4953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Cloud computing is based on a paradigm shift with profound implications on computing ethics. The main elements of this shift are:</a:t>
            </a:r>
            <a:endParaRPr/>
          </a:p>
          <a:p>
            <a:pPr indent="-285750" lvl="1" marL="742950" rtl="0" algn="just">
              <a:spcBef>
                <a:spcPts val="476"/>
              </a:spcBef>
              <a:spcAft>
                <a:spcPts val="0"/>
              </a:spcAft>
              <a:buClr>
                <a:schemeClr val="dk1"/>
              </a:buClr>
              <a:buSzPct val="100000"/>
              <a:buChar char="–"/>
            </a:pPr>
            <a:r>
              <a:rPr lang="en-US"/>
              <a:t>The control is relinquished to third party services.</a:t>
            </a:r>
            <a:endParaRPr/>
          </a:p>
          <a:p>
            <a:pPr indent="-285750" lvl="1" marL="742950" rtl="0" algn="just">
              <a:spcBef>
                <a:spcPts val="476"/>
              </a:spcBef>
              <a:spcAft>
                <a:spcPts val="0"/>
              </a:spcAft>
              <a:buClr>
                <a:schemeClr val="dk1"/>
              </a:buClr>
              <a:buSzPct val="100000"/>
              <a:buChar char="–"/>
            </a:pPr>
            <a:r>
              <a:rPr lang="en-US"/>
              <a:t>The data is stored on multiple sites administered by several organizations.</a:t>
            </a:r>
            <a:endParaRPr/>
          </a:p>
          <a:p>
            <a:pPr indent="-285750" lvl="1" marL="742950" rtl="0" algn="just">
              <a:spcBef>
                <a:spcPts val="476"/>
              </a:spcBef>
              <a:spcAft>
                <a:spcPts val="0"/>
              </a:spcAft>
              <a:buClr>
                <a:schemeClr val="dk1"/>
              </a:buClr>
              <a:buSzPct val="100000"/>
              <a:buChar char="–"/>
            </a:pPr>
            <a:r>
              <a:rPr lang="en-US"/>
              <a:t>Multiple services interoperate across the network.</a:t>
            </a:r>
            <a:endParaRPr/>
          </a:p>
          <a:p>
            <a:pPr indent="-342900" lvl="0" marL="342900" rtl="0" algn="just">
              <a:spcBef>
                <a:spcPts val="544"/>
              </a:spcBef>
              <a:spcAft>
                <a:spcPts val="0"/>
              </a:spcAft>
              <a:buClr>
                <a:schemeClr val="dk1"/>
              </a:buClr>
              <a:buSzPct val="100000"/>
              <a:buChar char="•"/>
            </a:pPr>
            <a:r>
              <a:rPr lang="en-US"/>
              <a:t>Unauthorized access, data corruption, infrastructure failure, and service unavailability are some of the risks related to relinquishing the control to third party services; moreover, whenever a problem occurs, it is difficult to identify the source and the entity causing it. </a:t>
            </a:r>
            <a:endParaRPr/>
          </a:p>
          <a:p>
            <a:pPr indent="-342900" lvl="0" marL="342900" rtl="0" algn="just">
              <a:spcBef>
                <a:spcPts val="544"/>
              </a:spcBef>
              <a:spcAft>
                <a:spcPts val="0"/>
              </a:spcAft>
              <a:buClr>
                <a:schemeClr val="dk1"/>
              </a:buClr>
              <a:buSzPct val="100000"/>
              <a:buChar char="•"/>
            </a:pPr>
            <a:r>
              <a:rPr lang="en-US"/>
              <a:t>Systems can span the boundaries of multiple organizations and cross the international borders.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Definition</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Char char="•"/>
            </a:pPr>
            <a:r>
              <a:rPr lang="en-US"/>
              <a:t>In 2011, NIST, the US National Institute of Standards and Technology, defined cloud computing as </a:t>
            </a:r>
            <a:r>
              <a:rPr b="1" lang="en-US"/>
              <a:t>“a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r>
              <a:rPr lang="en-US"/>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7" name="Google Shape;197;p2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If you had to pick a single area of concern in cloud computing, that area would undoubtedly be privacy and security. When your data travels over and rests on systems that are no longer under your control, you have increased risk due to the interception and malfeasance of others.</a:t>
            </a:r>
            <a:endParaRPr/>
          </a:p>
          <a:p>
            <a:pPr indent="-342900" lvl="0" marL="342900" rtl="0" algn="just">
              <a:spcBef>
                <a:spcPts val="544"/>
              </a:spcBef>
              <a:spcAft>
                <a:spcPts val="0"/>
              </a:spcAft>
              <a:buClr>
                <a:schemeClr val="dk1"/>
              </a:buClr>
              <a:buSzPct val="100000"/>
              <a:buChar char="•"/>
            </a:pPr>
            <a:r>
              <a:rPr lang="en-US"/>
              <a:t>Accountability is a necessary ingredient of cloud computing; adequate information about how data is handled within the cloud and about allocation of responsibilities are key elements for enforcing rules in cloud computing.</a:t>
            </a:r>
            <a:endParaRPr/>
          </a:p>
          <a:p>
            <a:pPr indent="-342900" lvl="0" marL="342900" rtl="0" algn="just">
              <a:spcBef>
                <a:spcPts val="544"/>
              </a:spcBef>
              <a:spcAft>
                <a:spcPts val="0"/>
              </a:spcAft>
              <a:buClr>
                <a:schemeClr val="dk1"/>
              </a:buClr>
              <a:buSzPct val="100000"/>
              <a:buChar char="•"/>
            </a:pPr>
            <a:r>
              <a:rPr lang="en-US"/>
              <a:t>The need for International rules and regulations for the governance of cloud computing are obvious.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idx="1" type="body"/>
          </p:nvPr>
        </p:nvSpPr>
        <p:spPr>
          <a:xfrm>
            <a:off x="457200" y="1066800"/>
            <a:ext cx="8229600" cy="54102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As a general rule, the advantages of cloud computing present a more compelling case for small organizations than for larger ones.</a:t>
            </a:r>
            <a:endParaRPr/>
          </a:p>
          <a:p>
            <a:pPr indent="-342900" lvl="0" marL="342900" rtl="0" algn="just">
              <a:spcBef>
                <a:spcPts val="544"/>
              </a:spcBef>
              <a:spcAft>
                <a:spcPts val="0"/>
              </a:spcAft>
              <a:buClr>
                <a:schemeClr val="dk1"/>
              </a:buClr>
              <a:buSzPct val="100000"/>
              <a:buChar char="•"/>
            </a:pPr>
            <a:r>
              <a:rPr lang="en-US"/>
              <a:t>Larger organizations can support investment for IT infrastructure, development efforts and IT staff that put in place custom-made software solutions that are crafted with their particular needs in mind.</a:t>
            </a:r>
            <a:endParaRPr/>
          </a:p>
          <a:p>
            <a:pPr indent="-342900" lvl="0" marL="342900" rtl="0" algn="just">
              <a:spcBef>
                <a:spcPts val="544"/>
              </a:spcBef>
              <a:spcAft>
                <a:spcPts val="0"/>
              </a:spcAft>
              <a:buClr>
                <a:schemeClr val="dk1"/>
              </a:buClr>
              <a:buSzPct val="100000"/>
              <a:buChar char="•"/>
            </a:pPr>
            <a:r>
              <a:rPr lang="en-US"/>
              <a:t>All cloud computing applications suffer from the inherent latency that is intrinsic in their WAN connectivity.</a:t>
            </a:r>
            <a:endParaRPr/>
          </a:p>
          <a:p>
            <a:pPr indent="-342900" lvl="0" marL="342900" rtl="0" algn="just">
              <a:spcBef>
                <a:spcPts val="544"/>
              </a:spcBef>
              <a:spcAft>
                <a:spcPts val="0"/>
              </a:spcAft>
              <a:buClr>
                <a:schemeClr val="dk1"/>
              </a:buClr>
              <a:buSzPct val="100000"/>
              <a:buChar char="•"/>
            </a:pPr>
            <a:r>
              <a:rPr lang="en-US"/>
              <a:t>While cloud computing applications excel at large-scale processing tasks, if your application needs large amounts of data transfer, cloud computing may not be the best model for you.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08" name="Google Shape;208;p22"/>
          <p:cNvSpPr txBox="1"/>
          <p:nvPr>
            <p:ph idx="1" type="body"/>
          </p:nvPr>
        </p:nvSpPr>
        <p:spPr>
          <a:xfrm>
            <a:off x="457200" y="1295400"/>
            <a:ext cx="8229600" cy="5105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Clouds are affected by malicious attacks and failures of the infrastructure, e.g., power failures. Such events can affect the Internet domain name servers and prevent access to a cloud or can directly affect the cloud. </a:t>
            </a:r>
            <a:endParaRPr/>
          </a:p>
          <a:p>
            <a:pPr indent="-342900" lvl="0" marL="342900" rtl="0" algn="just">
              <a:spcBef>
                <a:spcPts val="544"/>
              </a:spcBef>
              <a:spcAft>
                <a:spcPts val="0"/>
              </a:spcAft>
              <a:buClr>
                <a:schemeClr val="dk1"/>
              </a:buClr>
              <a:buSzPct val="100000"/>
              <a:buChar char="•"/>
            </a:pPr>
            <a:r>
              <a:rPr lang="en-US"/>
              <a:t>For example, an attack at Akamai on June 15, 2004 caused a domain name outage and a major blackout that affected Google, Yahoo, and many other sites. In May 2009, Google was the target of a serious Denial of Service (DoS) attack which took down services like Google News and Gmail for several days.</a:t>
            </a:r>
            <a:endParaRPr/>
          </a:p>
          <a:p>
            <a:pPr indent="-342900" lvl="0" marL="342900" rtl="0" algn="just">
              <a:spcBef>
                <a:spcPts val="544"/>
              </a:spcBef>
              <a:spcAft>
                <a:spcPts val="0"/>
              </a:spcAft>
              <a:buClr>
                <a:schemeClr val="dk1"/>
              </a:buClr>
              <a:buSzPct val="100000"/>
              <a:buChar char="•"/>
            </a:pPr>
            <a:r>
              <a:rPr lang="en-US"/>
              <a:t>Lightning caused a prolonged down time at Amazon on June 29–30, 2012. The AWS cloud in the East region of the USA consists of ten data centers across four availability zones.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4" name="Google Shape;21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1vq1V.png" id="215" name="Google Shape;215;p23"/>
          <p:cNvPicPr preferRelativeResize="0"/>
          <p:nvPr/>
        </p:nvPicPr>
        <p:blipFill rotWithShape="1">
          <a:blip r:embed="rId3">
            <a:alphaModFix/>
          </a:blip>
          <a:srcRect b="0" l="0" r="0" t="0"/>
          <a:stretch/>
        </p:blipFill>
        <p:spPr>
          <a:xfrm>
            <a:off x="2278846" y="1481138"/>
            <a:ext cx="4586308" cy="4525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The cloud computing movement is motivated by the idea that data processing and storage can be done more efficiently on large computing and storage systems accessible via the Internet.</a:t>
            </a:r>
            <a:endParaRPr/>
          </a:p>
          <a:p>
            <a:pPr indent="-342900" lvl="0" marL="342900" rtl="0" algn="just">
              <a:spcBef>
                <a:spcPts val="592"/>
              </a:spcBef>
              <a:spcAft>
                <a:spcPts val="0"/>
              </a:spcAft>
              <a:buClr>
                <a:schemeClr val="dk1"/>
              </a:buClr>
              <a:buSzPct val="100000"/>
              <a:buChar char="•"/>
            </a:pPr>
            <a:r>
              <a:rPr lang="en-US"/>
              <a:t>Computer clouds support a paradigm shift from local to network-centric distant data centers providing the computing and storage resources.</a:t>
            </a:r>
            <a:endParaRPr/>
          </a:p>
          <a:p>
            <a:pPr indent="-342900" lvl="0" marL="342900" rtl="0" algn="just">
              <a:spcBef>
                <a:spcPts val="592"/>
              </a:spcBef>
              <a:spcAft>
                <a:spcPts val="0"/>
              </a:spcAft>
              <a:buClr>
                <a:schemeClr val="dk1"/>
              </a:buClr>
              <a:buSzPct val="100000"/>
              <a:buChar char="•"/>
            </a:pPr>
            <a:r>
              <a:rPr lang="en-US"/>
              <a:t>In this new paradigm users relinquish control of their data and application to Cloud Service Providers.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Evolution of Cloud Computing</a:t>
            </a:r>
            <a:endParaRPr/>
          </a:p>
        </p:txBody>
      </p:sp>
      <p:pic>
        <p:nvPicPr>
          <p:cNvPr descr="Image1.jpg" id="103" name="Google Shape;103;p4"/>
          <p:cNvPicPr preferRelativeResize="0"/>
          <p:nvPr>
            <p:ph idx="1" type="body"/>
          </p:nvPr>
        </p:nvPicPr>
        <p:blipFill rotWithShape="1">
          <a:blip r:embed="rId3">
            <a:alphaModFix/>
          </a:blip>
          <a:srcRect b="-3089" l="-10004" r="-5789" t="-3089"/>
          <a:stretch/>
        </p:blipFill>
        <p:spPr>
          <a:xfrm>
            <a:off x="86375" y="1219200"/>
            <a:ext cx="8395500" cy="563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t/>
            </a:r>
            <a:endParaRPr/>
          </a:p>
        </p:txBody>
      </p:sp>
      <p:sp>
        <p:nvSpPr>
          <p:cNvPr id="109" name="Google Shape;109;p5"/>
          <p:cNvSpPr txBox="1"/>
          <p:nvPr>
            <p:ph idx="1" type="body"/>
          </p:nvPr>
        </p:nvSpPr>
        <p:spPr>
          <a:xfrm>
            <a:off x="457200" y="1600200"/>
            <a:ext cx="8574600" cy="5156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Cloud computing is characterized by five attributes:</a:t>
            </a:r>
            <a:endParaRPr/>
          </a:p>
          <a:p>
            <a:pPr indent="-285750" lvl="1" marL="742950" rtl="0" algn="l">
              <a:spcBef>
                <a:spcPts val="560"/>
              </a:spcBef>
              <a:spcAft>
                <a:spcPts val="0"/>
              </a:spcAft>
              <a:buClr>
                <a:schemeClr val="dk1"/>
              </a:buClr>
              <a:buSzPts val="2800"/>
              <a:buChar char="–"/>
            </a:pPr>
            <a:r>
              <a:rPr lang="en-US"/>
              <a:t>On-demand self-service</a:t>
            </a:r>
            <a:endParaRPr/>
          </a:p>
          <a:p>
            <a:pPr indent="-285750" lvl="1" marL="742950" rtl="0" algn="l">
              <a:spcBef>
                <a:spcPts val="560"/>
              </a:spcBef>
              <a:spcAft>
                <a:spcPts val="0"/>
              </a:spcAft>
              <a:buClr>
                <a:schemeClr val="dk1"/>
              </a:buClr>
              <a:buSzPts val="2800"/>
              <a:buChar char="–"/>
            </a:pPr>
            <a:r>
              <a:rPr lang="en-US"/>
              <a:t>Broad network access</a:t>
            </a:r>
            <a:endParaRPr/>
          </a:p>
          <a:p>
            <a:pPr indent="-285750" lvl="1" marL="742950" rtl="0" algn="l">
              <a:spcBef>
                <a:spcPts val="560"/>
              </a:spcBef>
              <a:spcAft>
                <a:spcPts val="0"/>
              </a:spcAft>
              <a:buClr>
                <a:schemeClr val="dk1"/>
              </a:buClr>
              <a:buSzPts val="2800"/>
              <a:buChar char="–"/>
            </a:pPr>
            <a:r>
              <a:rPr lang="en-US"/>
              <a:t>Resource pooling</a:t>
            </a:r>
            <a:endParaRPr/>
          </a:p>
          <a:p>
            <a:pPr indent="-285750" lvl="1" marL="742950" rtl="0" algn="l">
              <a:spcBef>
                <a:spcPts val="560"/>
              </a:spcBef>
              <a:spcAft>
                <a:spcPts val="0"/>
              </a:spcAft>
              <a:buClr>
                <a:schemeClr val="dk1"/>
              </a:buClr>
              <a:buSzPts val="2800"/>
              <a:buChar char="–"/>
            </a:pPr>
            <a:r>
              <a:rPr lang="en-US"/>
              <a:t>Rapid elasticity</a:t>
            </a:r>
            <a:endParaRPr/>
          </a:p>
          <a:p>
            <a:pPr indent="-285750" lvl="1" marL="742950" rtl="0" algn="l">
              <a:spcBef>
                <a:spcPts val="560"/>
              </a:spcBef>
              <a:spcAft>
                <a:spcPts val="0"/>
              </a:spcAft>
              <a:buClr>
                <a:schemeClr val="dk1"/>
              </a:buClr>
              <a:buSzPts val="2800"/>
              <a:buChar char="–"/>
            </a:pPr>
            <a:r>
              <a:rPr lang="en-US"/>
              <a:t>Measured service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Models</a:t>
            </a:r>
            <a:endParaRPr/>
          </a:p>
        </p:txBody>
      </p:sp>
      <p:sp>
        <p:nvSpPr>
          <p:cNvPr id="115" name="Google Shape;115;p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Most people separate cloud computing into two distinct sets of delivery models:</a:t>
            </a:r>
            <a:endParaRPr/>
          </a:p>
          <a:p>
            <a:pPr indent="-285750" lvl="1" marL="742950" rtl="0" algn="just">
              <a:spcBef>
                <a:spcPts val="560"/>
              </a:spcBef>
              <a:spcAft>
                <a:spcPts val="0"/>
              </a:spcAft>
              <a:buClr>
                <a:schemeClr val="dk1"/>
              </a:buClr>
              <a:buSzPts val="2800"/>
              <a:buChar char="–"/>
            </a:pPr>
            <a:r>
              <a:rPr b="1" lang="en-US"/>
              <a:t>Service Delivery Models: </a:t>
            </a:r>
            <a:r>
              <a:rPr lang="en-US"/>
              <a:t>This consists of the particular types of services that you can access on a cloud computing platform.</a:t>
            </a:r>
            <a:endParaRPr/>
          </a:p>
          <a:p>
            <a:pPr indent="-285750" lvl="1" marL="742950" rtl="0" algn="just">
              <a:spcBef>
                <a:spcPts val="560"/>
              </a:spcBef>
              <a:spcAft>
                <a:spcPts val="0"/>
              </a:spcAft>
              <a:buClr>
                <a:schemeClr val="dk1"/>
              </a:buClr>
              <a:buSzPts val="2800"/>
              <a:buChar char="–"/>
            </a:pPr>
            <a:r>
              <a:rPr b="1" lang="en-US"/>
              <a:t>Deployment models: </a:t>
            </a:r>
            <a:r>
              <a:rPr lang="en-US"/>
              <a:t>This refers to the location and management of the cloud’s infrastructure.</a:t>
            </a:r>
            <a:endParaRPr/>
          </a:p>
          <a:p>
            <a:pPr indent="-107950" lvl="1" marL="742950" rtl="0" algn="just">
              <a:spcBef>
                <a:spcPts val="56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Service Delivery Models</a:t>
            </a:r>
            <a:endParaRPr/>
          </a:p>
        </p:txBody>
      </p:sp>
      <p:sp>
        <p:nvSpPr>
          <p:cNvPr id="121" name="Google Shape;121;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Char char="•"/>
            </a:pPr>
            <a:r>
              <a:rPr lang="en-US"/>
              <a:t>Cloud computing has the following Service Delivery Models:</a:t>
            </a:r>
            <a:endParaRPr/>
          </a:p>
          <a:p>
            <a:pPr indent="-342900" lvl="0" marL="342900" rtl="0" algn="just">
              <a:spcBef>
                <a:spcPts val="448"/>
              </a:spcBef>
              <a:spcAft>
                <a:spcPts val="0"/>
              </a:spcAft>
              <a:buClr>
                <a:schemeClr val="dk1"/>
              </a:buClr>
              <a:buSzPct val="100000"/>
              <a:buChar char="•"/>
            </a:pPr>
            <a:r>
              <a:rPr b="1" lang="en-US"/>
              <a:t>Infrastructure as a Service (IaaS): </a:t>
            </a:r>
            <a:r>
              <a:rPr lang="en-US"/>
              <a:t>IaaS refers to computing resources as a service. This includes virtualized computers with guaranteed processing power and reserved bandwidth for Internet access. In IaaS, service provider manages all the infrastructure, while the client is responsible for all other aspects of the deployment. This can include the operating system, applications, and user interactions with the system.</a:t>
            </a:r>
            <a:endParaRPr/>
          </a:p>
          <a:p>
            <a:pPr indent="-342900" lvl="0" marL="342900" rtl="0" algn="just">
              <a:spcBef>
                <a:spcPts val="448"/>
              </a:spcBef>
              <a:spcAft>
                <a:spcPts val="0"/>
              </a:spcAft>
              <a:buClr>
                <a:schemeClr val="dk1"/>
              </a:buClr>
              <a:buSzPct val="100000"/>
              <a:buChar char="•"/>
            </a:pPr>
            <a:r>
              <a:rPr b="1" lang="en-US"/>
              <a:t>Platform as a Service (PaaS):</a:t>
            </a:r>
            <a:r>
              <a:rPr lang="en-US"/>
              <a:t> PaaS is similar to IaaS, but also includes operating systems and required services for a particular application. In other words, PaaS is IaaS with enabling software stack for the given application.</a:t>
            </a:r>
            <a:r>
              <a:rPr b="1" lang="en-US"/>
              <a:t> </a:t>
            </a:r>
            <a:r>
              <a:rPr lang="en-US"/>
              <a:t>The service provider manages the cloud infrastructure, the operating systems, and the enabling software stack. The client is responsible for installing and managing the application that it is deploying.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idx="1" type="body"/>
          </p:nvPr>
        </p:nvSpPr>
        <p:spPr>
          <a:xfrm>
            <a:off x="98575" y="408375"/>
            <a:ext cx="9045600" cy="5802000"/>
          </a:xfrm>
          <a:prstGeom prst="rect">
            <a:avLst/>
          </a:prstGeom>
          <a:noFill/>
          <a:ln>
            <a:noFill/>
          </a:ln>
        </p:spPr>
        <p:txBody>
          <a:bodyPr anchorCtr="0" anchor="t" bIns="45700" lIns="91425" spcFirstLastPara="1" rIns="91425" wrap="square" tIns="45700">
            <a:normAutofit fontScale="85000" lnSpcReduction="20000"/>
          </a:bodyPr>
          <a:lstStyle/>
          <a:p>
            <a:pPr indent="-358140" lvl="0" marL="342900" rtl="0" algn="just">
              <a:spcBef>
                <a:spcPts val="0"/>
              </a:spcBef>
              <a:spcAft>
                <a:spcPts val="0"/>
              </a:spcAft>
              <a:buClr>
                <a:schemeClr val="dk1"/>
              </a:buClr>
              <a:buSzPct val="100000"/>
              <a:buChar char="•"/>
            </a:pPr>
            <a:r>
              <a:rPr lang="en-US"/>
              <a:t>Software as a Service: SaaS allows users to run applications remotely from the cloud. The application is provided to the client through a thin client interface (a browser, usually), and the customer’s responsibility begins and ends with entering and managing its data and user interaction. With SaaS, vendor is responsible for the installation of the application, its maintenance, or its upkeep.</a:t>
            </a:r>
            <a:endParaRPr/>
          </a:p>
          <a:p>
            <a:pPr indent="-358140" lvl="0" marL="342900" rtl="0" algn="just">
              <a:spcBef>
                <a:spcPts val="496"/>
              </a:spcBef>
              <a:spcAft>
                <a:spcPts val="0"/>
              </a:spcAft>
              <a:buClr>
                <a:schemeClr val="dk1"/>
              </a:buClr>
              <a:buSzPct val="100000"/>
              <a:buChar char="•"/>
            </a:pPr>
            <a:r>
              <a:rPr lang="en-US"/>
              <a:t>The aforementioned three different service models taken together have come to be known as the SPI model of cloud computing. Many other service models have been mentioned: StaaS – Storage as a Service; IdaaS – Identity as a Service; CmaaS – Compliance as a Service; DBaaS – database as a service (a more recent addition to the service delivery models) and so forth.</a:t>
            </a:r>
            <a:endParaRPr/>
          </a:p>
          <a:p>
            <a:pPr indent="-358140" lvl="0" marL="342900" rtl="0" algn="just">
              <a:spcBef>
                <a:spcPts val="496"/>
              </a:spcBef>
              <a:spcAft>
                <a:spcPts val="0"/>
              </a:spcAft>
              <a:buClr>
                <a:schemeClr val="dk1"/>
              </a:buClr>
              <a:buSzPct val="100000"/>
              <a:buChar char="•"/>
            </a:pPr>
            <a:r>
              <a:rPr lang="en-US"/>
              <a:t>However, the SPI services encompass all the other possibilities.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Deployment Models</a:t>
            </a:r>
            <a:endParaRPr/>
          </a:p>
        </p:txBody>
      </p:sp>
      <p:sp>
        <p:nvSpPr>
          <p:cNvPr id="132" name="Google Shape;132;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b="1" lang="en-US"/>
              <a:t>Public cloud: </a:t>
            </a:r>
            <a:r>
              <a:rPr lang="en-US"/>
              <a:t>The public cloud infrastructure is available for public use and is owned by an organization selling cloud services.</a:t>
            </a:r>
            <a:endParaRPr/>
          </a:p>
          <a:p>
            <a:pPr indent="-342900" lvl="0" marL="342900" rtl="0" algn="just">
              <a:spcBef>
                <a:spcPts val="544"/>
              </a:spcBef>
              <a:spcAft>
                <a:spcPts val="0"/>
              </a:spcAft>
              <a:buClr>
                <a:schemeClr val="dk1"/>
              </a:buClr>
              <a:buSzPct val="100000"/>
              <a:buChar char="•"/>
            </a:pPr>
            <a:r>
              <a:rPr b="1" lang="en-US"/>
              <a:t>Private cloud:</a:t>
            </a:r>
            <a:r>
              <a:rPr lang="en-US"/>
              <a:t> The private cloud infrastructure is operated for the exclusive use of an organization. The cloud may be managed by that organization or a third party. Private clouds may be either on- or off-premises.</a:t>
            </a:r>
            <a:endParaRPr/>
          </a:p>
          <a:p>
            <a:pPr indent="-342900" lvl="0" marL="342900" rtl="0" algn="just">
              <a:spcBef>
                <a:spcPts val="544"/>
              </a:spcBef>
              <a:spcAft>
                <a:spcPts val="0"/>
              </a:spcAft>
              <a:buClr>
                <a:schemeClr val="dk1"/>
              </a:buClr>
              <a:buSzPct val="100000"/>
              <a:buChar char="•"/>
            </a:pPr>
            <a:r>
              <a:rPr b="1" lang="en-US"/>
              <a:t>Hybrid cloud: </a:t>
            </a:r>
            <a:r>
              <a:rPr lang="en-US"/>
              <a:t>A hybrid cloud combines multiple types of clouds (private, community or public) where those clouds retain their unique identities, but are bound together as a unit.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Nasim</dc:creator>
</cp:coreProperties>
</file>