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1" roundtripDataSignature="AMtx7mjKAkiR+6y/a2ikojwuNt6u7fyU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2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2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2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2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p:nvPr>
            <p:ph idx="2" type="pic"/>
          </p:nvPr>
        </p:nvSpPr>
        <p:spPr>
          <a:xfrm>
            <a:off x="1792288" y="612775"/>
            <a:ext cx="5486400" cy="4114800"/>
          </a:xfrm>
          <a:prstGeom prst="rect">
            <a:avLst/>
          </a:prstGeom>
          <a:noFill/>
          <a:ln>
            <a:noFill/>
          </a:ln>
        </p:spPr>
      </p:sp>
      <p:sp>
        <p:nvSpPr>
          <p:cNvPr id="64" name="Google Shape;64;p2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Cloud Computing</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Dr. Md. Nasim Adnan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39" name="Google Shape;139;p10"/>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just">
              <a:spcBef>
                <a:spcPts val="0"/>
              </a:spcBef>
              <a:spcAft>
                <a:spcPts val="0"/>
              </a:spcAft>
              <a:buClr>
                <a:schemeClr val="dk1"/>
              </a:buClr>
              <a:buSzPct val="100000"/>
              <a:buChar char="•"/>
            </a:pPr>
            <a:r>
              <a:rPr lang="en-US"/>
              <a:t>Some hypervisors are installed over an operating system and are referred to as Type 2 or hosted VM. </a:t>
            </a:r>
            <a:endParaRPr/>
          </a:p>
          <a:p>
            <a:pPr indent="-342900" lvl="0" marL="342900" rtl="0" algn="just">
              <a:spcBef>
                <a:spcPts val="544"/>
              </a:spcBef>
              <a:spcAft>
                <a:spcPts val="0"/>
              </a:spcAft>
              <a:buClr>
                <a:schemeClr val="dk1"/>
              </a:buClr>
              <a:buSzPct val="100000"/>
              <a:buChar char="•"/>
            </a:pPr>
            <a:r>
              <a:rPr lang="en-US"/>
              <a:t>Examples of Type 2 Virtual Machine Monitors are Containers, KVM, Microsoft Hyper V, Parallels Desktop for Mac, Wind River Simics, VMWare Fusion, Virtual Server 2005 R2, Xen, Windows Virtual PC, and VMware Workstation 6.0 and Server, among others.</a:t>
            </a:r>
            <a:endParaRPr/>
          </a:p>
          <a:p>
            <a:pPr indent="-342900" lvl="0" marL="342900" rtl="0" algn="just">
              <a:spcBef>
                <a:spcPts val="544"/>
              </a:spcBef>
              <a:spcAft>
                <a:spcPts val="0"/>
              </a:spcAft>
              <a:buClr>
                <a:schemeClr val="dk1"/>
              </a:buClr>
              <a:buSzPct val="100000"/>
              <a:buChar char="•"/>
            </a:pPr>
            <a:r>
              <a:rPr lang="en-US"/>
              <a:t>This is a very rich product category. Type 2 virtual machines are installed over a host operating system; for Microsoft Hyper-V, that operating system would be Windows Server.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descr="Image13.jpg" id="145" name="Google Shape;145;p11"/>
          <p:cNvPicPr preferRelativeResize="0"/>
          <p:nvPr>
            <p:ph idx="1" type="body"/>
          </p:nvPr>
        </p:nvPicPr>
        <p:blipFill rotWithShape="1">
          <a:blip r:embed="rId3">
            <a:alphaModFix/>
          </a:blip>
          <a:srcRect b="0" l="0" r="0" t="0"/>
          <a:stretch/>
        </p:blipFill>
        <p:spPr>
          <a:xfrm>
            <a:off x="1537791" y="1627250"/>
            <a:ext cx="6609600" cy="452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51" name="Google Shape;15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just">
              <a:spcBef>
                <a:spcPts val="0"/>
              </a:spcBef>
              <a:spcAft>
                <a:spcPts val="0"/>
              </a:spcAft>
              <a:buClr>
                <a:schemeClr val="dk1"/>
              </a:buClr>
              <a:buSzPct val="100000"/>
              <a:buChar char="•"/>
            </a:pPr>
            <a:r>
              <a:rPr lang="en-US"/>
              <a:t>On a Type 2 VM, I/O operations are placed outside the virtual environment, which makes it both programmatically easier and more efficient to execute I/O operations.</a:t>
            </a:r>
            <a:endParaRPr/>
          </a:p>
          <a:p>
            <a:pPr indent="-342900" lvl="0" marL="342900" rtl="0" algn="just">
              <a:spcBef>
                <a:spcPts val="592"/>
              </a:spcBef>
              <a:spcAft>
                <a:spcPts val="0"/>
              </a:spcAft>
              <a:buClr>
                <a:schemeClr val="dk1"/>
              </a:buClr>
              <a:buSzPct val="100000"/>
              <a:buChar char="•"/>
            </a:pPr>
            <a:r>
              <a:rPr lang="en-US"/>
              <a:t>This type of virtualization is sometimes referred to as </a:t>
            </a:r>
            <a:r>
              <a:rPr i="1" lang="en-US"/>
              <a:t>paravirtualization, and it is found in hypervisors such as Microsoft’s Hyper-V and Xen</a:t>
            </a:r>
            <a:r>
              <a:rPr lang="en-US"/>
              <a:t>. It is the host operating system that is performing the I/O through a para-API.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idx="1" type="body"/>
          </p:nvPr>
        </p:nvSpPr>
        <p:spPr>
          <a:xfrm>
            <a:off x="457200" y="381000"/>
            <a:ext cx="8382000" cy="54102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An operating system running as a guest on a paravirtualized system must be able to work with the para-API.</a:t>
            </a:r>
            <a:endParaRPr/>
          </a:p>
          <a:p>
            <a:pPr indent="-342900" lvl="0" marL="342900" rtl="0" algn="just">
              <a:spcBef>
                <a:spcPts val="640"/>
              </a:spcBef>
              <a:spcAft>
                <a:spcPts val="0"/>
              </a:spcAft>
              <a:buClr>
                <a:schemeClr val="dk1"/>
              </a:buClr>
              <a:buSzPts val="3200"/>
              <a:buChar char="•"/>
            </a:pPr>
            <a:r>
              <a:rPr lang="en-US"/>
              <a:t>On the other hand, all operating systems in full virtualization communicate directly with the hypervisor, so guest operating systems do not require any constraint.</a:t>
            </a:r>
            <a:endParaRPr/>
          </a:p>
          <a:p>
            <a:pPr indent="-342900" lvl="0" marL="342900" rtl="0" algn="just">
              <a:spcBef>
                <a:spcPts val="640"/>
              </a:spcBef>
              <a:spcAft>
                <a:spcPts val="0"/>
              </a:spcAft>
              <a:buClr>
                <a:schemeClr val="dk1"/>
              </a:buClr>
              <a:buSzPts val="3200"/>
              <a:buChar char="•"/>
            </a:pPr>
            <a:r>
              <a:rPr lang="en-US"/>
              <a:t>Guest operating systems in full virtualization systems are generally faster than other virtualization schemes.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62" name="Google Shape;162;p14"/>
          <p:cNvSpPr txBox="1"/>
          <p:nvPr>
            <p:ph idx="1" type="body"/>
          </p:nvPr>
        </p:nvSpPr>
        <p:spPr>
          <a:xfrm>
            <a:off x="457200" y="1600201"/>
            <a:ext cx="8229600" cy="35814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chemeClr val="dk1"/>
              </a:buClr>
              <a:buSzPct val="100000"/>
              <a:buChar char="•"/>
            </a:pPr>
            <a:r>
              <a:rPr lang="en-US"/>
              <a:t>Applications running inside an operating system of Type 2 VM are generally slow, but this scheme is very popular as it provides portability (through images), can access many advanced features from the host operating system (through para-APIs), allow resource independence and arrange own security schemes for the guest operating system and for the applications as well.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68" name="Google Shape;168;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descr="1vq1V.png" id="169" name="Google Shape;169;p15"/>
          <p:cNvPicPr preferRelativeResize="0"/>
          <p:nvPr/>
        </p:nvPicPr>
        <p:blipFill rotWithShape="1">
          <a:blip r:embed="rId3">
            <a:alphaModFix/>
          </a:blip>
          <a:srcRect b="0" l="0" r="0" t="0"/>
          <a:stretch/>
        </p:blipFill>
        <p:spPr>
          <a:xfrm>
            <a:off x="2278846" y="1481138"/>
            <a:ext cx="4586308" cy="45259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3508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Virtualization</a:t>
            </a:r>
            <a:endParaRPr/>
          </a:p>
        </p:txBody>
      </p:sp>
      <p:sp>
        <p:nvSpPr>
          <p:cNvPr id="91" name="Google Shape;91;p2"/>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just">
              <a:spcBef>
                <a:spcPts val="0"/>
              </a:spcBef>
              <a:spcAft>
                <a:spcPts val="0"/>
              </a:spcAft>
              <a:buClr>
                <a:schemeClr val="dk1"/>
              </a:buClr>
              <a:buSzPct val="100000"/>
              <a:buChar char="•"/>
            </a:pPr>
            <a:r>
              <a:rPr lang="en-US"/>
              <a:t>When you use cloud computing, you are accessing pooled resources using a technique called virtualization. Virtualization assigns a logical name for a physical resource and then provides a pointer to that physical resource when a request is made.</a:t>
            </a:r>
            <a:endParaRPr/>
          </a:p>
          <a:p>
            <a:pPr indent="-342900" lvl="0" marL="342900" rtl="0" algn="just">
              <a:spcBef>
                <a:spcPts val="544"/>
              </a:spcBef>
              <a:spcAft>
                <a:spcPts val="0"/>
              </a:spcAft>
              <a:buClr>
                <a:schemeClr val="dk1"/>
              </a:buClr>
              <a:buSzPct val="100000"/>
              <a:buChar char="•"/>
            </a:pPr>
            <a:r>
              <a:rPr lang="en-US"/>
              <a:t>Virtualization provides a means to manage resources efficiently because the mapping of virtual resources to physical resources can be both dynamic and facile.</a:t>
            </a:r>
            <a:endParaRPr/>
          </a:p>
          <a:p>
            <a:pPr indent="-342900" lvl="0" marL="342900" rtl="0" algn="just">
              <a:spcBef>
                <a:spcPts val="544"/>
              </a:spcBef>
              <a:spcAft>
                <a:spcPts val="0"/>
              </a:spcAft>
              <a:buClr>
                <a:schemeClr val="dk1"/>
              </a:buClr>
              <a:buSzPct val="100000"/>
              <a:buChar char="•"/>
            </a:pPr>
            <a:r>
              <a:rPr lang="en-US"/>
              <a:t>Virtualization is dynamic in that the mapping can be assigned based on rapidly changing conditions, and it is facile because changes to a mapping assignment can be nearly instantaneous.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97" name="Google Shape;9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The following mapping patterns are used: </a:t>
            </a:r>
            <a:endParaRPr/>
          </a:p>
          <a:p>
            <a:pPr indent="-285750" lvl="1" marL="742950" rtl="0" algn="l">
              <a:spcBef>
                <a:spcPts val="560"/>
              </a:spcBef>
              <a:spcAft>
                <a:spcPts val="0"/>
              </a:spcAft>
              <a:buClr>
                <a:schemeClr val="dk1"/>
              </a:buClr>
              <a:buSzPts val="2800"/>
              <a:buChar char="–"/>
            </a:pPr>
            <a:r>
              <a:rPr lang="en-US"/>
              <a:t>P2V: Physical to Virtual</a:t>
            </a:r>
            <a:endParaRPr/>
          </a:p>
          <a:p>
            <a:pPr indent="-285750" lvl="1" marL="742950" rtl="0" algn="l">
              <a:spcBef>
                <a:spcPts val="560"/>
              </a:spcBef>
              <a:spcAft>
                <a:spcPts val="0"/>
              </a:spcAft>
              <a:buClr>
                <a:schemeClr val="dk1"/>
              </a:buClr>
              <a:buSzPts val="2800"/>
              <a:buChar char="–"/>
            </a:pPr>
            <a:r>
              <a:rPr lang="en-US"/>
              <a:t>V2V: Virtual to Virtual</a:t>
            </a:r>
            <a:endParaRPr/>
          </a:p>
          <a:p>
            <a:pPr indent="-285750" lvl="1" marL="742950" rtl="0" algn="l">
              <a:spcBef>
                <a:spcPts val="560"/>
              </a:spcBef>
              <a:spcAft>
                <a:spcPts val="0"/>
              </a:spcAft>
              <a:buClr>
                <a:schemeClr val="dk1"/>
              </a:buClr>
              <a:buSzPts val="2800"/>
              <a:buChar char="–"/>
            </a:pPr>
            <a:r>
              <a:rPr lang="en-US"/>
              <a:t>V2P: Virtual to Physical</a:t>
            </a:r>
            <a:endParaRPr/>
          </a:p>
          <a:p>
            <a:pPr indent="-285750" lvl="1" marL="742950" rtl="0" algn="l">
              <a:spcBef>
                <a:spcPts val="560"/>
              </a:spcBef>
              <a:spcAft>
                <a:spcPts val="0"/>
              </a:spcAft>
              <a:buClr>
                <a:schemeClr val="dk1"/>
              </a:buClr>
              <a:buSzPts val="2800"/>
              <a:buChar char="–"/>
            </a:pPr>
            <a:r>
              <a:rPr lang="en-US"/>
              <a:t>P2P: Physical to Physical</a:t>
            </a:r>
            <a:endParaRPr/>
          </a:p>
          <a:p>
            <a:pPr indent="-285750" lvl="1" marL="742950" rtl="0" algn="l">
              <a:spcBef>
                <a:spcPts val="560"/>
              </a:spcBef>
              <a:spcAft>
                <a:spcPts val="0"/>
              </a:spcAft>
              <a:buClr>
                <a:schemeClr val="dk1"/>
              </a:buClr>
              <a:buSzPts val="2800"/>
              <a:buChar char="–"/>
            </a:pPr>
            <a:r>
              <a:rPr lang="en-US"/>
              <a:t>D2C: Datacenter to Cloud</a:t>
            </a:r>
            <a:endParaRPr/>
          </a:p>
          <a:p>
            <a:pPr indent="-285750" lvl="1" marL="742950" rtl="0" algn="l">
              <a:spcBef>
                <a:spcPts val="560"/>
              </a:spcBef>
              <a:spcAft>
                <a:spcPts val="0"/>
              </a:spcAft>
              <a:buClr>
                <a:schemeClr val="dk1"/>
              </a:buClr>
              <a:buSzPts val="2800"/>
              <a:buChar char="–"/>
            </a:pPr>
            <a:r>
              <a:rPr lang="en-US"/>
              <a:t>C2C: Cloud to Cloud</a:t>
            </a:r>
            <a:endParaRPr/>
          </a:p>
          <a:p>
            <a:pPr indent="-285750" lvl="1" marL="742950" rtl="0" algn="l">
              <a:spcBef>
                <a:spcPts val="560"/>
              </a:spcBef>
              <a:spcAft>
                <a:spcPts val="0"/>
              </a:spcAft>
              <a:buClr>
                <a:schemeClr val="dk1"/>
              </a:buClr>
              <a:buSzPts val="2800"/>
              <a:buChar char="–"/>
            </a:pPr>
            <a:r>
              <a:rPr lang="en-US"/>
              <a:t>C2D: Cloud to Datacenter</a:t>
            </a:r>
            <a:endParaRPr/>
          </a:p>
          <a:p>
            <a:pPr indent="-285750" lvl="1" marL="742950" rtl="0" algn="l">
              <a:spcBef>
                <a:spcPts val="560"/>
              </a:spcBef>
              <a:spcAft>
                <a:spcPts val="0"/>
              </a:spcAft>
              <a:buClr>
                <a:schemeClr val="dk1"/>
              </a:buClr>
              <a:buSzPts val="2800"/>
              <a:buChar char="–"/>
            </a:pPr>
            <a:r>
              <a:rPr lang="en-US"/>
              <a:t>D2D: Datacenter to Datacenter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Load Balancing and Virtualization</a:t>
            </a:r>
            <a:endParaRPr/>
          </a:p>
        </p:txBody>
      </p:sp>
      <p:sp>
        <p:nvSpPr>
          <p:cNvPr id="103" name="Google Shape;10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t>
            </a:r>
            <a:endParaRPr/>
          </a:p>
          <a:p>
            <a:pPr indent="-342900" lvl="0" marL="342900" rtl="0" algn="l">
              <a:spcBef>
                <a:spcPts val="640"/>
              </a:spcBef>
              <a:spcAft>
                <a:spcPts val="0"/>
              </a:spcAft>
              <a:buClr>
                <a:schemeClr val="dk1"/>
              </a:buClr>
              <a:buSzPts val="3200"/>
              <a:buChar char="•"/>
            </a:pPr>
            <a:r>
              <a:rPr lang="en-US"/>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57200" y="4270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Load Balancing</a:t>
            </a:r>
            <a:endParaRPr/>
          </a:p>
        </p:txBody>
      </p:sp>
      <p:sp>
        <p:nvSpPr>
          <p:cNvPr id="109" name="Google Shape;109;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Clr>
                <a:schemeClr val="dk1"/>
              </a:buClr>
              <a:buSzPct val="100000"/>
              <a:buChar char="•"/>
            </a:pPr>
            <a:r>
              <a:rPr lang="en-US"/>
              <a:t>Load balancing is an optimization technique; it can be used to increase utilization and throughput, lower latency, reduce response time, and avoid system overload.</a:t>
            </a:r>
            <a:endParaRPr/>
          </a:p>
          <a:p>
            <a:pPr indent="-342900" lvl="0" marL="342900" rtl="0" algn="just">
              <a:spcBef>
                <a:spcPts val="592"/>
              </a:spcBef>
              <a:spcAft>
                <a:spcPts val="0"/>
              </a:spcAft>
              <a:buClr>
                <a:schemeClr val="dk1"/>
              </a:buClr>
              <a:buSzPct val="100000"/>
              <a:buChar char="•"/>
            </a:pPr>
            <a:r>
              <a:rPr lang="en-US"/>
              <a:t>Without load balancing, cloud computing would be very difficult to manage. Load balancing provides the necessary redundancy to make an intrinsically unreliable system reliable through managed redirection. It also provides fault tolerance when coupled with a failover mechanism.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15" name="Google Shape;115;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Clr>
                <a:schemeClr val="dk1"/>
              </a:buClr>
              <a:buSzPct val="100000"/>
              <a:buChar char="•"/>
            </a:pPr>
            <a:r>
              <a:rPr lang="en-US"/>
              <a:t>In the simplest load-balancing mechanisms, the load balancer listens to a network port for service requests. </a:t>
            </a:r>
            <a:endParaRPr/>
          </a:p>
          <a:p>
            <a:pPr indent="-342900" lvl="0" marL="342900" rtl="0" algn="just">
              <a:spcBef>
                <a:spcPts val="592"/>
              </a:spcBef>
              <a:spcAft>
                <a:spcPts val="0"/>
              </a:spcAft>
              <a:buClr>
                <a:schemeClr val="dk1"/>
              </a:buClr>
              <a:buSzPct val="100000"/>
              <a:buChar char="•"/>
            </a:pPr>
            <a:r>
              <a:rPr lang="en-US"/>
              <a:t>When a request from a client or service arrives, the load balancer uses a scheduling algorithm to assign where the request to be sent.</a:t>
            </a:r>
            <a:endParaRPr/>
          </a:p>
          <a:p>
            <a:pPr indent="-342900" lvl="0" marL="342900" rtl="0" algn="just">
              <a:spcBef>
                <a:spcPts val="592"/>
              </a:spcBef>
              <a:spcAft>
                <a:spcPts val="0"/>
              </a:spcAft>
              <a:buClr>
                <a:schemeClr val="dk1"/>
              </a:buClr>
              <a:buSzPct val="100000"/>
              <a:buChar char="•"/>
            </a:pPr>
            <a:r>
              <a:rPr lang="en-US"/>
              <a:t>Typical scheduling algorithms in use today are round robin and weighted round robin, fastest response time, least connections and weighted least connections, and custom assignments based on other factors.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21" name="Google Shape;121;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just">
              <a:spcBef>
                <a:spcPts val="0"/>
              </a:spcBef>
              <a:spcAft>
                <a:spcPts val="0"/>
              </a:spcAft>
              <a:buClr>
                <a:schemeClr val="dk1"/>
              </a:buClr>
              <a:buSzPct val="100000"/>
              <a:buChar char="•"/>
            </a:pPr>
            <a:r>
              <a:rPr lang="en-US"/>
              <a:t>A session ticket is created by the load balancer so that subsequent related traffic from the client that is part of that session can be properly routed to similar resource.</a:t>
            </a:r>
            <a:endParaRPr/>
          </a:p>
          <a:p>
            <a:pPr indent="-342900" lvl="0" marL="342900" rtl="0" algn="just">
              <a:spcBef>
                <a:spcPts val="544"/>
              </a:spcBef>
              <a:spcAft>
                <a:spcPts val="0"/>
              </a:spcAft>
              <a:buClr>
                <a:schemeClr val="dk1"/>
              </a:buClr>
              <a:buSzPct val="100000"/>
              <a:buChar char="•"/>
            </a:pPr>
            <a:r>
              <a:rPr lang="en-US"/>
              <a:t>Without this session record, a load balancer would not be able to correctly failover a request from one resource to another.</a:t>
            </a:r>
            <a:endParaRPr/>
          </a:p>
          <a:p>
            <a:pPr indent="-342900" lvl="0" marL="342900" rtl="0" algn="just">
              <a:spcBef>
                <a:spcPts val="544"/>
              </a:spcBef>
              <a:spcAft>
                <a:spcPts val="0"/>
              </a:spcAft>
              <a:buClr>
                <a:schemeClr val="dk1"/>
              </a:buClr>
              <a:buSzPct val="100000"/>
              <a:buChar char="•"/>
            </a:pPr>
            <a:r>
              <a:rPr lang="en-US"/>
              <a:t>More sophisticated load balancers are Workload Managers. They determine the current utilization of the resources in their pool, response time, work queue length, connection latency and capacity, and other factors in order to assign tasks to each resource.</a:t>
            </a:r>
            <a:endParaRPr/>
          </a:p>
          <a:p>
            <a:pPr indent="-170180" lvl="0" marL="342900" rtl="0" algn="just">
              <a:spcBef>
                <a:spcPts val="544"/>
              </a:spcBef>
              <a:spcAft>
                <a:spcPts val="0"/>
              </a:spcAft>
              <a:buClr>
                <a:schemeClr val="dk1"/>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Virtualization</a:t>
            </a:r>
            <a:endParaRPr/>
          </a:p>
        </p:txBody>
      </p:sp>
      <p:sp>
        <p:nvSpPr>
          <p:cNvPr id="127" name="Google Shape;127;p8"/>
          <p:cNvSpPr txBox="1"/>
          <p:nvPr>
            <p:ph idx="1" type="body"/>
          </p:nvPr>
        </p:nvSpPr>
        <p:spPr>
          <a:xfrm>
            <a:off x="381000" y="13716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spcBef>
                <a:spcPts val="0"/>
              </a:spcBef>
              <a:spcAft>
                <a:spcPts val="0"/>
              </a:spcAft>
              <a:buClr>
                <a:schemeClr val="dk1"/>
              </a:buClr>
              <a:buSzPct val="100000"/>
              <a:buChar char="•"/>
            </a:pPr>
            <a:r>
              <a:rPr lang="en-US"/>
              <a:t>Given a computer system with a certain set of resources, you can set aside portions of those resources to create certain number of virtual machines. From the standpoint of applications or users, a virtual machine has all the attributes and characteristics of a physical system but is strictly software that emulates a physical machine.</a:t>
            </a:r>
            <a:endParaRPr/>
          </a:p>
          <a:p>
            <a:pPr indent="-342900" lvl="0" marL="342900" rtl="0" algn="just">
              <a:spcBef>
                <a:spcPts val="496"/>
              </a:spcBef>
              <a:spcAft>
                <a:spcPts val="0"/>
              </a:spcAft>
              <a:buClr>
                <a:schemeClr val="dk1"/>
              </a:buClr>
              <a:buSzPct val="100000"/>
              <a:buChar char="•"/>
            </a:pPr>
            <a:r>
              <a:rPr lang="en-US"/>
              <a:t>A low-level program is required to provide system resource access to virtual machines, and this program is referred to as the hypervisor or Virtual Machine Monitor (VMM).</a:t>
            </a:r>
            <a:endParaRPr/>
          </a:p>
          <a:p>
            <a:pPr indent="-342900" lvl="0" marL="342900" rtl="0" algn="just">
              <a:spcBef>
                <a:spcPts val="496"/>
              </a:spcBef>
              <a:spcAft>
                <a:spcPts val="0"/>
              </a:spcAft>
              <a:buClr>
                <a:schemeClr val="dk1"/>
              </a:buClr>
              <a:buSzPct val="100000"/>
              <a:buChar char="•"/>
            </a:pPr>
            <a:r>
              <a:rPr lang="en-US"/>
              <a:t>A hypervisor running on bare metal is a Type 1 VM or Native VM. Examples of Type 1 Virtual Machine Monitors are LynxSecure, RTS Hypervisor, Oracle VM, Sun xVM Server, VirtualLogix VLX, VMware ESX and ESXi, and Wind River VxWorks, among others.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33" name="Google Shape;133;p9"/>
          <p:cNvSpPr txBox="1"/>
          <p:nvPr>
            <p:ph idx="1" type="body"/>
          </p:nvPr>
        </p:nvSpPr>
        <p:spPr>
          <a:xfrm>
            <a:off x="381000" y="13716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chemeClr val="dk1"/>
              </a:buClr>
              <a:buSzPct val="100000"/>
              <a:buChar char="•"/>
            </a:pPr>
            <a:r>
              <a:rPr lang="en-US"/>
              <a:t>The operating system loaded into a virtual machine is referred to as the guest operating system, and there is no constraint on running the same guest on multiple VMs on a physical system.</a:t>
            </a:r>
            <a:endParaRPr/>
          </a:p>
          <a:p>
            <a:pPr indent="-342900" lvl="0" marL="342900" rtl="0" algn="just">
              <a:spcBef>
                <a:spcPts val="592"/>
              </a:spcBef>
              <a:spcAft>
                <a:spcPts val="0"/>
              </a:spcAft>
              <a:buClr>
                <a:schemeClr val="dk1"/>
              </a:buClr>
              <a:buSzPct val="100000"/>
              <a:buChar char="•"/>
            </a:pPr>
            <a:r>
              <a:rPr lang="en-US"/>
              <a:t>Type 1 VMs have no host operating system because they are installed on a bare metal.</a:t>
            </a:r>
            <a:endParaRPr/>
          </a:p>
          <a:p>
            <a:pPr indent="-342900" lvl="0" marL="342900" rtl="0" algn="just">
              <a:spcBef>
                <a:spcPts val="592"/>
              </a:spcBef>
              <a:spcAft>
                <a:spcPts val="0"/>
              </a:spcAft>
              <a:buClr>
                <a:schemeClr val="dk1"/>
              </a:buClr>
              <a:buSzPct val="100000"/>
              <a:buChar char="•"/>
            </a:pPr>
            <a:r>
              <a:rPr lang="en-US"/>
              <a:t>An operating system running on a Type 1 VM is in full virtualization because it is a complete simulation of the hardware that it is running on.</a:t>
            </a:r>
            <a:endParaRPr/>
          </a:p>
          <a:p>
            <a:pPr indent="-154940" lvl="0" marL="342900" rtl="0" algn="just">
              <a:spcBef>
                <a:spcPts val="592"/>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Nasim</dc:creator>
</cp:coreProperties>
</file>