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ivNwWZIM4pFWz6JZjDkxH9T89f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Cloud Computing</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Dr. Md. Nasim Adnan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idx="1" type="body"/>
          </p:nvPr>
        </p:nvSpPr>
        <p:spPr>
          <a:xfrm>
            <a:off x="304800" y="685800"/>
            <a:ext cx="8458200" cy="5867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Examining your server under normal condition isn’t going to give enough information to do meaningful capacity planning. We need to know what happens to a system when the load increases. Load testing seeks to answer the following questions:</a:t>
            </a:r>
            <a:endParaRPr/>
          </a:p>
          <a:p>
            <a:pPr indent="-285750" lvl="1" marL="742950" rtl="0" algn="just">
              <a:spcBef>
                <a:spcPts val="476"/>
              </a:spcBef>
              <a:spcAft>
                <a:spcPts val="0"/>
              </a:spcAft>
              <a:buClr>
                <a:schemeClr val="dk1"/>
              </a:buClr>
              <a:buSzPct val="100000"/>
              <a:buChar char="–"/>
            </a:pPr>
            <a:r>
              <a:rPr lang="en-US"/>
              <a:t>What is the maximum load that the current system can support?</a:t>
            </a:r>
            <a:endParaRPr/>
          </a:p>
          <a:p>
            <a:pPr indent="-285750" lvl="1" marL="742950" rtl="0" algn="just">
              <a:spcBef>
                <a:spcPts val="476"/>
              </a:spcBef>
              <a:spcAft>
                <a:spcPts val="0"/>
              </a:spcAft>
              <a:buClr>
                <a:schemeClr val="dk1"/>
              </a:buClr>
              <a:buSzPct val="100000"/>
              <a:buChar char="–"/>
            </a:pPr>
            <a:r>
              <a:rPr lang="en-US"/>
              <a:t>Which resource(s) represents the bottleneck in the current system that limits the system’s performance?</a:t>
            </a:r>
            <a:endParaRPr/>
          </a:p>
          <a:p>
            <a:pPr indent="-285750" lvl="1" marL="742950" rtl="0" algn="just">
              <a:spcBef>
                <a:spcPts val="476"/>
              </a:spcBef>
              <a:spcAft>
                <a:spcPts val="0"/>
              </a:spcAft>
              <a:buClr>
                <a:schemeClr val="dk1"/>
              </a:buClr>
              <a:buSzPct val="100000"/>
              <a:buChar char="–"/>
            </a:pPr>
            <a:r>
              <a:rPr lang="en-US"/>
              <a:t>This parameter is referred to as the resource ceiling. Depending on a system’s configuration, any resource can have a bottleneck removed, and the resource ceiling then passes onto another resource.</a:t>
            </a:r>
            <a:endParaRPr/>
          </a:p>
          <a:p>
            <a:pPr indent="-285750" lvl="1" marL="742950" rtl="0" algn="just">
              <a:spcBef>
                <a:spcPts val="476"/>
              </a:spcBef>
              <a:spcAft>
                <a:spcPts val="0"/>
              </a:spcAft>
              <a:buClr>
                <a:schemeClr val="dk1"/>
              </a:buClr>
              <a:buSzPct val="100000"/>
              <a:buChar char="–"/>
            </a:pPr>
            <a:r>
              <a:rPr lang="en-US"/>
              <a:t>Can I alter the configuration of my server in order to increase capacity?</a:t>
            </a:r>
            <a:endParaRPr/>
          </a:p>
          <a:p>
            <a:pPr indent="-285750" lvl="1" marL="742950" rtl="0" algn="just">
              <a:spcBef>
                <a:spcPts val="476"/>
              </a:spcBef>
              <a:spcAft>
                <a:spcPts val="0"/>
              </a:spcAft>
              <a:buClr>
                <a:schemeClr val="dk1"/>
              </a:buClr>
              <a:buSzPct val="100000"/>
              <a:buChar char="–"/>
            </a:pPr>
            <a:r>
              <a:rPr lang="en-US"/>
              <a:t>How does this server’s performance relate to your other servers that might have different characteristics?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41" name="Google Shape;14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Capacity planners will equate different system statistics of essential resources.</a:t>
            </a:r>
            <a:endParaRPr/>
          </a:p>
          <a:p>
            <a:pPr indent="-342900" lvl="0" marL="342900" rtl="0" algn="l">
              <a:spcBef>
                <a:spcPts val="640"/>
              </a:spcBef>
              <a:spcAft>
                <a:spcPts val="0"/>
              </a:spcAft>
              <a:buClr>
                <a:schemeClr val="dk1"/>
              </a:buClr>
              <a:buSzPts val="3200"/>
              <a:buChar char="•"/>
            </a:pPr>
            <a:r>
              <a:rPr lang="en-US"/>
              <a:t>They also need to equate whether a spike will cause a bottleneck or not…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idx="1" type="body"/>
          </p:nvPr>
        </p:nvSpPr>
        <p:spPr>
          <a:xfrm>
            <a:off x="381000" y="643875"/>
            <a:ext cx="8382000" cy="54102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We can use load balancer to test a servers’ resource ceilings. This technique has the dual advantages to slowly increment traffic on a server and to use real requests while doing so.</a:t>
            </a:r>
            <a:endParaRPr/>
          </a:p>
          <a:p>
            <a:pPr indent="-342900" lvl="0" marL="342900" rtl="0" algn="just">
              <a:spcBef>
                <a:spcPts val="544"/>
              </a:spcBef>
              <a:spcAft>
                <a:spcPts val="0"/>
              </a:spcAft>
              <a:buClr>
                <a:schemeClr val="dk1"/>
              </a:buClr>
              <a:buSzPct val="100000"/>
              <a:buChar char="•"/>
            </a:pPr>
            <a:r>
              <a:rPr lang="en-US"/>
              <a:t>Most load balancers allow you to weight the requests going to a specific server with the goal of serving more requests to more powerful systems and fewer requests to less powerful systems. </a:t>
            </a:r>
            <a:endParaRPr/>
          </a:p>
          <a:p>
            <a:pPr indent="-342900" lvl="0" marL="342900" rtl="0" algn="just">
              <a:spcBef>
                <a:spcPts val="544"/>
              </a:spcBef>
              <a:spcAft>
                <a:spcPts val="0"/>
              </a:spcAft>
              <a:buClr>
                <a:schemeClr val="dk1"/>
              </a:buClr>
              <a:buSzPct val="100000"/>
              <a:buChar char="•"/>
            </a:pPr>
            <a:r>
              <a:rPr lang="en-US"/>
              <a:t>Sometimes the load balancer does this optimization automatically, and other times you can exert manual control over the weighting.</a:t>
            </a:r>
            <a:endParaRPr/>
          </a:p>
          <a:p>
            <a:pPr indent="-342900" lvl="0" marL="342900" rtl="0" algn="just">
              <a:spcBef>
                <a:spcPts val="544"/>
              </a:spcBef>
              <a:spcAft>
                <a:spcPts val="0"/>
              </a:spcAft>
              <a:buClr>
                <a:schemeClr val="dk1"/>
              </a:buClr>
              <a:buSzPct val="100000"/>
              <a:buChar char="•"/>
            </a:pPr>
            <a:r>
              <a:rPr lang="en-US"/>
              <a:t>Whatever method we use to load a server for performance testing, you must pick a method that is truly representative of real events, requests, and operations.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Resource Ceilings</a:t>
            </a:r>
            <a:endParaRPr/>
          </a:p>
        </p:txBody>
      </p:sp>
      <p:sp>
        <p:nvSpPr>
          <p:cNvPr id="152" name="Google Shape;152;p13"/>
          <p:cNvSpPr txBox="1"/>
          <p:nvPr>
            <p:ph idx="1" type="body"/>
          </p:nvPr>
        </p:nvSpPr>
        <p:spPr>
          <a:xfrm>
            <a:off x="381000" y="1371600"/>
            <a:ext cx="8382000" cy="5181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Whatever performance measurement tool you use, the goal is to create a set of resource utilization curves similar to the ones shown in the next Figure for individual server types in your infrastructure.</a:t>
            </a:r>
            <a:endParaRPr/>
          </a:p>
          <a:p>
            <a:pPr indent="-342900" lvl="0" marL="342900" rtl="0" algn="just">
              <a:spcBef>
                <a:spcPts val="544"/>
              </a:spcBef>
              <a:spcAft>
                <a:spcPts val="0"/>
              </a:spcAft>
              <a:buClr>
                <a:schemeClr val="dk1"/>
              </a:buClr>
              <a:buSzPct val="100000"/>
              <a:buChar char="•"/>
            </a:pPr>
            <a:r>
              <a:rPr lang="en-US"/>
              <a:t>To do this, you must examine the server at different load levels and measure utilization rates.</a:t>
            </a:r>
            <a:endParaRPr/>
          </a:p>
          <a:p>
            <a:pPr indent="-342900" lvl="0" marL="342900" rtl="0" algn="just">
              <a:spcBef>
                <a:spcPts val="544"/>
              </a:spcBef>
              <a:spcAft>
                <a:spcPts val="0"/>
              </a:spcAft>
              <a:buClr>
                <a:schemeClr val="dk1"/>
              </a:buClr>
              <a:buSzPct val="100000"/>
              <a:buChar char="•"/>
            </a:pPr>
            <a:r>
              <a:rPr lang="en-US"/>
              <a:t>The graphs in the next Figure indicate that over a certain load for a particular server, the CPU (A), RAM (B), and Disk I/O (C) utilization rates rise but do not reach their resource ceiling. In this instance, the Network I/O (D) reaches its maximum 100-percent utilization at about 50 percent of the tested load, and this factor is the current system resource ceiling.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Image16.jpg" id="158" name="Google Shape;158;p14"/>
          <p:cNvPicPr preferRelativeResize="0"/>
          <p:nvPr>
            <p:ph idx="1" type="body"/>
          </p:nvPr>
        </p:nvPicPr>
        <p:blipFill rotWithShape="1">
          <a:blip r:embed="rId3">
            <a:alphaModFix/>
          </a:blip>
          <a:srcRect b="0" l="0" r="0" t="0"/>
          <a:stretch/>
        </p:blipFill>
        <p:spPr>
          <a:xfrm>
            <a:off x="1236450" y="495300"/>
            <a:ext cx="6671100" cy="586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4" name="Google Shape;164;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Network I/O is often a bottleneck in Web servers, and this is why, architecturally, Web sites prefer to scale out using many low-powered servers instead of scaling up with fewer but more powerful servers.</a:t>
            </a:r>
            <a:endParaRPr/>
          </a:p>
          <a:p>
            <a:pPr indent="-342900" lvl="0" marL="342900" rtl="0" algn="just">
              <a:spcBef>
                <a:spcPts val="640"/>
              </a:spcBef>
              <a:spcAft>
                <a:spcPts val="0"/>
              </a:spcAft>
              <a:buClr>
                <a:schemeClr val="dk1"/>
              </a:buClr>
              <a:buSzPts val="3200"/>
              <a:buChar char="•"/>
            </a:pPr>
            <a:r>
              <a:rPr lang="en-US"/>
              <a:t>Adding more (multi-homing) or faster network connections can be another solution to improving Web servers’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0" name="Google Shape;170;p16"/>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Unless you alter the performance of the server profiled in the previous Figure to improve it, you are looking at a maximum value for that server’s workload of W</a:t>
            </a:r>
            <a:r>
              <a:rPr baseline="-25000" lang="en-US"/>
              <a:t>Smax</a:t>
            </a:r>
            <a:r>
              <a:rPr lang="en-US"/>
              <a:t>, as shown in the dashed line at the 50-percent load point in graph D.</a:t>
            </a:r>
            <a:endParaRPr/>
          </a:p>
          <a:p>
            <a:pPr indent="-342900" lvl="0" marL="342900" rtl="0" algn="just">
              <a:spcBef>
                <a:spcPts val="544"/>
              </a:spcBef>
              <a:spcAft>
                <a:spcPts val="0"/>
              </a:spcAft>
              <a:buClr>
                <a:schemeClr val="dk1"/>
              </a:buClr>
              <a:buSzPct val="100000"/>
              <a:buChar char="•"/>
            </a:pPr>
            <a:r>
              <a:rPr lang="en-US"/>
              <a:t>At this point, the server is overloaded and the system begins to fail. Some amount of failure may be tolerable in the short term, provided that the system can recover and not too many web hits are lost, but this is a situation that you really want to minimize.</a:t>
            </a:r>
            <a:endParaRPr/>
          </a:p>
          <a:p>
            <a:pPr indent="-342900" lvl="0" marL="342900" rtl="0" algn="just">
              <a:spcBef>
                <a:spcPts val="544"/>
              </a:spcBef>
              <a:spcAft>
                <a:spcPts val="0"/>
              </a:spcAft>
              <a:buClr>
                <a:schemeClr val="dk1"/>
              </a:buClr>
              <a:buSzPct val="100000"/>
              <a:buChar char="•"/>
            </a:pPr>
            <a:r>
              <a:rPr lang="en-US"/>
              <a:t>You can consider W</a:t>
            </a:r>
            <a:r>
              <a:rPr baseline="-25000" lang="en-US"/>
              <a:t>Sn</a:t>
            </a:r>
            <a:r>
              <a:rPr lang="en-US"/>
              <a:t> to be the server’s red line, the point at which the system should be generating alerts or initiating scripts to increase capacity.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6" name="Google Shape;17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One goal of capacity planning is to make growth and shrinkage of capacity predictable. You can greatly improve your chances by standardizing on a few hardware types and then well characterizing those platforms. Reducing the variability between servers makes it easier to troubleshoot problems and simpler to deploy and configure new systems.</a:t>
            </a:r>
            <a:endParaRPr/>
          </a:p>
          <a:p>
            <a:pPr indent="-342900" lvl="0" marL="342900" rtl="0" algn="just">
              <a:spcBef>
                <a:spcPts val="544"/>
              </a:spcBef>
              <a:spcAft>
                <a:spcPts val="0"/>
              </a:spcAft>
              <a:buClr>
                <a:schemeClr val="dk1"/>
              </a:buClr>
              <a:buSzPct val="100000"/>
              <a:buChar char="•"/>
            </a:pPr>
            <a:r>
              <a:rPr lang="en-US"/>
              <a:t>As much as possible, you also should assign servers standardized roles and populate those servers with identical services. A server with the same set of software, system configuration, and hardware should perform similarly if given the same role in an infrastructure.</a:t>
            </a:r>
            <a:endParaRPr/>
          </a:p>
          <a:p>
            <a:pPr indent="-170180" lvl="0" marL="342900" rtl="0" algn="just">
              <a:spcBef>
                <a:spcPts val="544"/>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8"/>
          <p:cNvSpPr txBox="1"/>
          <p:nvPr>
            <p:ph idx="1" type="body"/>
          </p:nvPr>
        </p:nvSpPr>
        <p:spPr>
          <a:xfrm>
            <a:off x="70400" y="1478625"/>
            <a:ext cx="8616300" cy="5074500"/>
          </a:xfrm>
          <a:prstGeom prst="rect">
            <a:avLst/>
          </a:prstGeom>
          <a:noFill/>
          <a:ln>
            <a:noFill/>
          </a:ln>
        </p:spPr>
        <p:txBody>
          <a:bodyPr anchorCtr="0" anchor="t" bIns="45700" lIns="91425" spcFirstLastPara="1" rIns="91425" wrap="square" tIns="45700">
            <a:normAutofit fontScale="92500" lnSpcReduction="20000"/>
          </a:bodyPr>
          <a:lstStyle/>
          <a:p>
            <a:pPr indent="-358140" lvl="0" marL="342900" rtl="0" algn="just">
              <a:spcBef>
                <a:spcPts val="0"/>
              </a:spcBef>
              <a:spcAft>
                <a:spcPts val="0"/>
              </a:spcAft>
              <a:buClr>
                <a:schemeClr val="dk1"/>
              </a:buClr>
              <a:buSzPct val="100000"/>
              <a:buChar char="•"/>
            </a:pPr>
            <a:r>
              <a:rPr lang="en-US"/>
              <a:t>If any cloud-computing system resource is difficult to plan for, it is Network capacity.There are three aspects to assessing network capacity:</a:t>
            </a:r>
            <a:endParaRPr/>
          </a:p>
          <a:p>
            <a:pPr indent="-299085" lvl="1" marL="742950" rtl="0" algn="just">
              <a:spcBef>
                <a:spcPts val="476"/>
              </a:spcBef>
              <a:spcAft>
                <a:spcPts val="0"/>
              </a:spcAft>
              <a:buClr>
                <a:schemeClr val="dk1"/>
              </a:buClr>
              <a:buSzPct val="100000"/>
              <a:buChar char="–"/>
            </a:pPr>
            <a:r>
              <a:rPr lang="en-US"/>
              <a:t>Network traffic to and from the network interface at the server, be it a physical or virtual</a:t>
            </a:r>
            <a:endParaRPr/>
          </a:p>
          <a:p>
            <a:pPr indent="-299085" lvl="1" marL="742950" rtl="0" algn="just">
              <a:spcBef>
                <a:spcPts val="476"/>
              </a:spcBef>
              <a:spcAft>
                <a:spcPts val="0"/>
              </a:spcAft>
              <a:buClr>
                <a:schemeClr val="dk1"/>
              </a:buClr>
              <a:buSzPct val="100000"/>
              <a:buChar char="–"/>
            </a:pPr>
            <a:r>
              <a:rPr lang="en-US"/>
              <a:t>Network traffic from the cloud to the network interface</a:t>
            </a:r>
            <a:endParaRPr/>
          </a:p>
          <a:p>
            <a:pPr indent="-299085" lvl="1" marL="742950" rtl="0" algn="just">
              <a:spcBef>
                <a:spcPts val="476"/>
              </a:spcBef>
              <a:spcAft>
                <a:spcPts val="0"/>
              </a:spcAft>
              <a:buClr>
                <a:schemeClr val="dk1"/>
              </a:buClr>
              <a:buSzPct val="100000"/>
              <a:buChar char="–"/>
            </a:pPr>
            <a:r>
              <a:rPr lang="en-US"/>
              <a:t>Network traffic from the cloud through your ISP to your local network interface (your computer)</a:t>
            </a:r>
            <a:endParaRPr/>
          </a:p>
          <a:p>
            <a:pPr indent="-358140" lvl="0" marL="342900" rtl="0" algn="just">
              <a:spcBef>
                <a:spcPts val="544"/>
              </a:spcBef>
              <a:spcAft>
                <a:spcPts val="0"/>
              </a:spcAft>
              <a:buClr>
                <a:schemeClr val="dk1"/>
              </a:buClr>
              <a:buSzPct val="100000"/>
              <a:buChar char="•"/>
            </a:pPr>
            <a:r>
              <a:rPr lang="en-US"/>
              <a:t>For a cloud-based virtual server, the network interface may be a highly variable resource as the cloud vendor moves virtual systems around on physical systems or reconfigures its network pathways on the fly to accommodate demand.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Capacity Planning</a:t>
            </a:r>
            <a:endParaRPr/>
          </a:p>
        </p:txBody>
      </p:sp>
      <p:sp>
        <p:nvSpPr>
          <p:cNvPr id="91" name="Google Shape;91;p2"/>
          <p:cNvSpPr txBox="1"/>
          <p:nvPr>
            <p:ph idx="1" type="body"/>
          </p:nvPr>
        </p:nvSpPr>
        <p:spPr>
          <a:xfrm>
            <a:off x="457200" y="1447800"/>
            <a:ext cx="8458200" cy="51054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A system uses resources to satisfy its computing demands from cloud that include processor, memory, storage, and network capacity.</a:t>
            </a:r>
            <a:endParaRPr/>
          </a:p>
          <a:p>
            <a:pPr indent="-342900" lvl="0" marL="342900" rtl="0" algn="just">
              <a:spcBef>
                <a:spcPts val="496"/>
              </a:spcBef>
              <a:spcAft>
                <a:spcPts val="0"/>
              </a:spcAft>
              <a:buClr>
                <a:schemeClr val="dk1"/>
              </a:buClr>
              <a:buSzPct val="100000"/>
              <a:buChar char="•"/>
            </a:pPr>
            <a:r>
              <a:rPr lang="en-US"/>
              <a:t>Each of these resources has a utilization ceiling, and one or more of these resources my reach ceilings when demand increases and that in turn limits performance.</a:t>
            </a:r>
            <a:endParaRPr/>
          </a:p>
          <a:p>
            <a:pPr indent="-342900" lvl="0" marL="342900" rtl="0" algn="just">
              <a:spcBef>
                <a:spcPts val="496"/>
              </a:spcBef>
              <a:spcAft>
                <a:spcPts val="0"/>
              </a:spcAft>
              <a:buClr>
                <a:schemeClr val="dk1"/>
              </a:buClr>
              <a:buSzPct val="100000"/>
              <a:buChar char="•"/>
            </a:pPr>
            <a:r>
              <a:rPr lang="en-US"/>
              <a:t>It is the goal of a capacity planner to identify the critical resource that has this ceiling and to add more resources to move the bottleneck to higher levels of demand.</a:t>
            </a:r>
            <a:endParaRPr/>
          </a:p>
          <a:p>
            <a:pPr indent="-342900" lvl="0" marL="342900" rtl="0" algn="just">
              <a:spcBef>
                <a:spcPts val="496"/>
              </a:spcBef>
              <a:spcAft>
                <a:spcPts val="0"/>
              </a:spcAft>
              <a:buClr>
                <a:schemeClr val="dk1"/>
              </a:buClr>
              <a:buSzPct val="100000"/>
              <a:buChar char="•"/>
            </a:pPr>
            <a:r>
              <a:rPr lang="en-US"/>
              <a:t>Scaling a system can be done by scaling up vertically to more powerful systems or by scaling out horizontally to more but less powerful systems. </a:t>
            </a:r>
            <a:r>
              <a:rPr b="1" lang="en-US"/>
              <a:t>This is a fundamental architectural decision that is affected by the types of workloads</a:t>
            </a:r>
            <a:r>
              <a:rPr lang="en-US"/>
              <a:t> that cloud computing systems are being asked to perform. This chapter presents some of these tradeoffs.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Many people equate capacity planning with system optimization (or performance tuning, if you like), but they are not the same.</a:t>
            </a:r>
            <a:endParaRPr/>
          </a:p>
          <a:p>
            <a:pPr indent="-342900" lvl="0" marL="342900" rtl="0" algn="just">
              <a:spcBef>
                <a:spcPts val="544"/>
              </a:spcBef>
              <a:spcAft>
                <a:spcPts val="0"/>
              </a:spcAft>
              <a:buClr>
                <a:schemeClr val="dk1"/>
              </a:buClr>
              <a:buSzPct val="100000"/>
              <a:buChar char="•"/>
            </a:pPr>
            <a:r>
              <a:rPr lang="en-US"/>
              <a:t>System optimization aims to get more production from the system components you have. </a:t>
            </a:r>
            <a:r>
              <a:rPr b="1" lang="en-US"/>
              <a:t>Capacity planning measures the maximum amount of work that can be done using the present system and then adds resources to do more work if needed</a:t>
            </a:r>
            <a:r>
              <a:rPr lang="en-US"/>
              <a:t>.</a:t>
            </a:r>
            <a:endParaRPr/>
          </a:p>
          <a:p>
            <a:pPr indent="-342900" lvl="0" marL="342900" rtl="0" algn="just">
              <a:spcBef>
                <a:spcPts val="544"/>
              </a:spcBef>
              <a:spcAft>
                <a:spcPts val="0"/>
              </a:spcAft>
              <a:buClr>
                <a:schemeClr val="dk1"/>
              </a:buClr>
              <a:buSzPct val="100000"/>
              <a:buChar char="•"/>
            </a:pPr>
            <a:r>
              <a:rPr lang="en-US"/>
              <a:t>If system optimization occurs during capacity planning, that is all to the good; but capacity planning efforts focus on meeting demand.</a:t>
            </a:r>
            <a:endParaRPr/>
          </a:p>
          <a:p>
            <a:pPr indent="-342900" lvl="0" marL="342900" rtl="0" algn="just">
              <a:spcBef>
                <a:spcPts val="544"/>
              </a:spcBef>
              <a:spcAft>
                <a:spcPts val="0"/>
              </a:spcAft>
              <a:buClr>
                <a:schemeClr val="dk1"/>
              </a:buClr>
              <a:buSzPct val="100000"/>
              <a:buChar char="•"/>
            </a:pPr>
            <a:r>
              <a:rPr lang="en-US"/>
              <a:t>If that means the capacity planner must accept the inherent inefficiencies in any system, so be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98575" y="1600200"/>
            <a:ext cx="9242700" cy="48768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Capacity planning is an iterative process with the following steps:</a:t>
            </a:r>
            <a:endParaRPr/>
          </a:p>
          <a:p>
            <a:pPr indent="-514350" lvl="1" marL="971550" rtl="0" algn="just">
              <a:spcBef>
                <a:spcPts val="476"/>
              </a:spcBef>
              <a:spcAft>
                <a:spcPts val="0"/>
              </a:spcAft>
              <a:buClr>
                <a:schemeClr val="dk1"/>
              </a:buClr>
              <a:buSzPct val="100000"/>
              <a:buFont typeface="Calibri"/>
              <a:buAutoNum type="arabicPeriod"/>
            </a:pPr>
            <a:r>
              <a:rPr lang="en-US"/>
              <a:t>Determine the characteristics of the present system.</a:t>
            </a:r>
            <a:endParaRPr/>
          </a:p>
          <a:p>
            <a:pPr indent="-514350" lvl="1" marL="971550" rtl="0" algn="just">
              <a:spcBef>
                <a:spcPts val="476"/>
              </a:spcBef>
              <a:spcAft>
                <a:spcPts val="0"/>
              </a:spcAft>
              <a:buClr>
                <a:schemeClr val="dk1"/>
              </a:buClr>
              <a:buSzPct val="100000"/>
              <a:buFont typeface="Calibri"/>
              <a:buAutoNum type="arabicPeriod"/>
            </a:pPr>
            <a:r>
              <a:rPr lang="en-US"/>
              <a:t>Measure the workload for the different resources in the system: CPU, RAM, Disk, Network, and so forth.</a:t>
            </a:r>
            <a:endParaRPr/>
          </a:p>
          <a:p>
            <a:pPr indent="-514350" lvl="1" marL="971550" rtl="0" algn="just">
              <a:spcBef>
                <a:spcPts val="476"/>
              </a:spcBef>
              <a:spcAft>
                <a:spcPts val="0"/>
              </a:spcAft>
              <a:buClr>
                <a:schemeClr val="dk1"/>
              </a:buClr>
              <a:buSzPct val="100000"/>
              <a:buFont typeface="Calibri"/>
              <a:buAutoNum type="arabicPeriod"/>
            </a:pPr>
            <a:r>
              <a:rPr lang="en-US"/>
              <a:t>Load the system until it is overloaded, determine when it breaks, and specify what is required to maintain acceptable performance. Knowing when systems fail under load and what factor(s) is responsible for the failure is the critical step in capacity planning.</a:t>
            </a:r>
            <a:endParaRPr/>
          </a:p>
          <a:p>
            <a:pPr indent="-514350" lvl="1" marL="971550" rtl="0" algn="just">
              <a:spcBef>
                <a:spcPts val="476"/>
              </a:spcBef>
              <a:spcAft>
                <a:spcPts val="0"/>
              </a:spcAft>
              <a:buClr>
                <a:schemeClr val="dk1"/>
              </a:buClr>
              <a:buSzPct val="100000"/>
              <a:buFont typeface="Calibri"/>
              <a:buAutoNum type="arabicPeriod"/>
            </a:pPr>
            <a:r>
              <a:rPr lang="en-US"/>
              <a:t>Predict the future based on historical trends and other factors.</a:t>
            </a:r>
            <a:endParaRPr/>
          </a:p>
          <a:p>
            <a:pPr indent="-514350" lvl="1" marL="971550" rtl="0" algn="just">
              <a:spcBef>
                <a:spcPts val="476"/>
              </a:spcBef>
              <a:spcAft>
                <a:spcPts val="0"/>
              </a:spcAft>
              <a:buClr>
                <a:schemeClr val="dk1"/>
              </a:buClr>
              <a:buSzPct val="100000"/>
              <a:buFont typeface="Calibri"/>
              <a:buAutoNum type="arabicPeriod"/>
            </a:pPr>
            <a:r>
              <a:rPr lang="en-US"/>
              <a:t>Deploy or tear down resources to meet your predictions.</a:t>
            </a:r>
            <a:endParaRPr/>
          </a:p>
          <a:p>
            <a:pPr indent="-514350" lvl="1" marL="971550" rtl="0" algn="just">
              <a:spcBef>
                <a:spcPts val="476"/>
              </a:spcBef>
              <a:spcAft>
                <a:spcPts val="0"/>
              </a:spcAft>
              <a:buClr>
                <a:schemeClr val="dk1"/>
              </a:buClr>
              <a:buSzPct val="100000"/>
              <a:buFont typeface="Calibri"/>
              <a:buAutoNum type="arabicPeriod"/>
            </a:pPr>
            <a:r>
              <a:rPr lang="en-US"/>
              <a:t>Iterate Steps 1 through 5 repeatedly.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Baseline Measurements</a:t>
            </a:r>
            <a:endParaRPr/>
          </a:p>
        </p:txBody>
      </p:sp>
      <p:sp>
        <p:nvSpPr>
          <p:cNvPr id="108" name="Google Shape;108;p5"/>
          <p:cNvSpPr txBox="1"/>
          <p:nvPr>
            <p:ph idx="1" type="body"/>
          </p:nvPr>
        </p:nvSpPr>
        <p:spPr>
          <a:xfrm>
            <a:off x="457200" y="1447800"/>
            <a:ext cx="8229600" cy="51054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just">
              <a:spcBef>
                <a:spcPts val="0"/>
              </a:spcBef>
              <a:spcAft>
                <a:spcPts val="0"/>
              </a:spcAft>
              <a:buClr>
                <a:schemeClr val="dk1"/>
              </a:buClr>
              <a:buSzPct val="100000"/>
              <a:buChar char="•"/>
            </a:pPr>
            <a:r>
              <a:rPr lang="en-US"/>
              <a:t>Let’s assume that a capacity planner is working with a system that has a web site based on APACHE, and let’s assume the site is processing database transactions using MySQL.</a:t>
            </a:r>
            <a:endParaRPr/>
          </a:p>
          <a:p>
            <a:pPr indent="-342900" lvl="0" marL="342900" rtl="0" algn="just">
              <a:spcBef>
                <a:spcPts val="544"/>
              </a:spcBef>
              <a:spcAft>
                <a:spcPts val="0"/>
              </a:spcAft>
              <a:buClr>
                <a:schemeClr val="dk1"/>
              </a:buClr>
              <a:buSzPct val="100000"/>
              <a:buChar char="•"/>
            </a:pPr>
            <a:r>
              <a:rPr lang="en-US"/>
              <a:t>There are two important overall workload metrics in the aforementioned system:</a:t>
            </a:r>
            <a:endParaRPr/>
          </a:p>
          <a:p>
            <a:pPr indent="-285750" lvl="1" marL="742950" rtl="0" algn="just">
              <a:spcBef>
                <a:spcPts val="476"/>
              </a:spcBef>
              <a:spcAft>
                <a:spcPts val="0"/>
              </a:spcAft>
              <a:buClr>
                <a:schemeClr val="dk1"/>
              </a:buClr>
              <a:buSzPct val="100000"/>
              <a:buChar char="–"/>
            </a:pPr>
            <a:r>
              <a:rPr lang="en-US"/>
              <a:t>Page views or hits on the web site, as measured in hits per second</a:t>
            </a:r>
            <a:endParaRPr/>
          </a:p>
          <a:p>
            <a:pPr indent="-285750" lvl="1" marL="742950" rtl="0" algn="just">
              <a:spcBef>
                <a:spcPts val="476"/>
              </a:spcBef>
              <a:spcAft>
                <a:spcPts val="0"/>
              </a:spcAft>
              <a:buClr>
                <a:schemeClr val="dk1"/>
              </a:buClr>
              <a:buSzPct val="100000"/>
              <a:buChar char="–"/>
            </a:pPr>
            <a:r>
              <a:rPr lang="en-US"/>
              <a:t>Transactions completed on the database server, as measured by transactions per second </a:t>
            </a:r>
            <a:endParaRPr/>
          </a:p>
          <a:p>
            <a:pPr indent="-285750" lvl="1" marL="742950" rtl="0" algn="just">
              <a:spcBef>
                <a:spcPts val="476"/>
              </a:spcBef>
              <a:spcAft>
                <a:spcPts val="0"/>
              </a:spcAft>
              <a:buClr>
                <a:schemeClr val="dk1"/>
              </a:buClr>
              <a:buSzPct val="100000"/>
              <a:buChar char="–"/>
            </a:pPr>
            <a:r>
              <a:rPr lang="en-US"/>
              <a:t>or perhaps by queries per second.</a:t>
            </a:r>
            <a:endParaRPr/>
          </a:p>
          <a:p>
            <a:pPr indent="-342900" lvl="0" marL="342900" rtl="0" algn="just">
              <a:spcBef>
                <a:spcPts val="544"/>
              </a:spcBef>
              <a:spcAft>
                <a:spcPts val="0"/>
              </a:spcAft>
              <a:buClr>
                <a:schemeClr val="dk1"/>
              </a:buClr>
              <a:buSzPct val="100000"/>
              <a:buChar char="•"/>
            </a:pPr>
            <a:r>
              <a:rPr lang="en-US"/>
              <a:t>In the next Figure, the historical record for the Web server page views over a hypothetical day, week, and year are graphed.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descr="Image15.jpg" id="113" name="Google Shape;113;p6"/>
          <p:cNvPicPr preferRelativeResize="0"/>
          <p:nvPr>
            <p:ph idx="1" type="body"/>
          </p:nvPr>
        </p:nvPicPr>
        <p:blipFill rotWithShape="1">
          <a:blip r:embed="rId3">
            <a:alphaModFix/>
          </a:blip>
          <a:srcRect b="0" l="0" r="0" t="0"/>
          <a:stretch/>
        </p:blipFill>
        <p:spPr>
          <a:xfrm>
            <a:off x="1112500" y="816775"/>
            <a:ext cx="7942500" cy="5736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19" name="Google Shape;119;p7"/>
          <p:cNvSpPr txBox="1"/>
          <p:nvPr>
            <p:ph idx="1" type="body"/>
          </p:nvPr>
        </p:nvSpPr>
        <p:spPr>
          <a:xfrm>
            <a:off x="457200" y="1371600"/>
            <a:ext cx="8229600" cy="518160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spcBef>
                <a:spcPts val="0"/>
              </a:spcBef>
              <a:spcAft>
                <a:spcPts val="0"/>
              </a:spcAft>
              <a:buClr>
                <a:schemeClr val="dk1"/>
              </a:buClr>
              <a:buSzPct val="100000"/>
              <a:buChar char="•"/>
            </a:pPr>
            <a:r>
              <a:rPr lang="en-US"/>
              <a:t>A number of important statistics can be determined:</a:t>
            </a:r>
            <a:endParaRPr/>
          </a:p>
          <a:p>
            <a:pPr indent="-285750" lvl="1" marL="742950" rtl="0" algn="just">
              <a:spcBef>
                <a:spcPts val="476"/>
              </a:spcBef>
              <a:spcAft>
                <a:spcPts val="0"/>
              </a:spcAft>
              <a:buClr>
                <a:schemeClr val="dk1"/>
              </a:buClr>
              <a:buSzPct val="100000"/>
              <a:buChar char="–"/>
            </a:pPr>
            <a:r>
              <a:rPr lang="en-US"/>
              <a:t>W</a:t>
            </a:r>
            <a:r>
              <a:rPr baseline="-25000" lang="en-US"/>
              <a:t>T</a:t>
            </a:r>
            <a:r>
              <a:rPr lang="en-US"/>
              <a:t>, the total workload for the system per unit time. To obtain W</a:t>
            </a:r>
            <a:r>
              <a:rPr baseline="-25000" lang="en-US"/>
              <a:t>T</a:t>
            </a:r>
            <a:r>
              <a:rPr lang="en-US"/>
              <a:t>, you need to integrate the area under the curve for the time period of interest.</a:t>
            </a:r>
            <a:endParaRPr/>
          </a:p>
          <a:p>
            <a:pPr indent="-285750" lvl="1" marL="742950" rtl="0" algn="just">
              <a:spcBef>
                <a:spcPts val="476"/>
              </a:spcBef>
              <a:spcAft>
                <a:spcPts val="0"/>
              </a:spcAft>
              <a:buClr>
                <a:schemeClr val="dk1"/>
              </a:buClr>
              <a:buSzPct val="100000"/>
              <a:buChar char="–"/>
            </a:pPr>
            <a:r>
              <a:rPr lang="en-US"/>
              <a:t>W</a:t>
            </a:r>
            <a:r>
              <a:rPr baseline="-25000" lang="en-US"/>
              <a:t>AVG</a:t>
            </a:r>
            <a:r>
              <a:rPr lang="en-US"/>
              <a:t>, the average workload over multiple units of time. To obtain W</a:t>
            </a:r>
            <a:r>
              <a:rPr baseline="-25000" lang="en-US"/>
              <a:t>AVG</a:t>
            </a:r>
            <a:r>
              <a:rPr lang="en-US"/>
              <a:t>, you need to sum various W</a:t>
            </a:r>
            <a:r>
              <a:rPr baseline="-25000" lang="en-US"/>
              <a:t>T</a:t>
            </a:r>
            <a:r>
              <a:rPr lang="en-US"/>
              <a:t>s and divide by the number of unit times involved. You may also want to draw a curve that represents the mean work done.</a:t>
            </a:r>
            <a:endParaRPr/>
          </a:p>
          <a:p>
            <a:pPr indent="-285750" lvl="1" marL="742950" rtl="0" algn="just">
              <a:spcBef>
                <a:spcPts val="476"/>
              </a:spcBef>
              <a:spcAft>
                <a:spcPts val="0"/>
              </a:spcAft>
              <a:buClr>
                <a:schemeClr val="dk1"/>
              </a:buClr>
              <a:buSzPct val="100000"/>
              <a:buChar char="–"/>
            </a:pPr>
            <a:r>
              <a:rPr lang="en-US"/>
              <a:t>W</a:t>
            </a:r>
            <a:r>
              <a:rPr baseline="-25000" lang="en-US"/>
              <a:t>MAX</a:t>
            </a:r>
            <a:r>
              <a:rPr lang="en-US"/>
              <a:t>, the highest amount of work recorded by the system. This is the highest recorded system utilization. In the middle graph of the previous Figure, it would be the maximum number recorded on Tuesday morning.</a:t>
            </a:r>
            <a:endParaRPr/>
          </a:p>
          <a:p>
            <a:pPr indent="-285750" lvl="1" marL="742950" rtl="0" algn="just">
              <a:spcBef>
                <a:spcPts val="476"/>
              </a:spcBef>
              <a:spcAft>
                <a:spcPts val="0"/>
              </a:spcAft>
              <a:buClr>
                <a:schemeClr val="dk1"/>
              </a:buClr>
              <a:buSzPct val="100000"/>
              <a:buChar char="–"/>
            </a:pPr>
            <a:r>
              <a:rPr lang="en-US"/>
              <a:t>W</a:t>
            </a:r>
            <a:r>
              <a:rPr baseline="-25000" lang="en-US"/>
              <a:t>TOT</a:t>
            </a:r>
            <a:r>
              <a:rPr lang="en-US"/>
              <a:t>, the total amount of work done by the system, which is determined by the sum of W</a:t>
            </a:r>
            <a:r>
              <a:rPr baseline="-25000" lang="en-US"/>
              <a:t>T</a:t>
            </a:r>
            <a:r>
              <a:rPr lang="en-US"/>
              <a:t>(ΣW</a:t>
            </a:r>
            <a:r>
              <a:rPr baseline="-25000" lang="en-US"/>
              <a:t>T</a:t>
            </a:r>
            <a:r>
              <a:rPr lang="en-US"/>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8"/>
          <p:cNvSpPr txBox="1"/>
          <p:nvPr>
            <p:ph idx="1" type="body"/>
          </p:nvPr>
        </p:nvSpPr>
        <p:spPr>
          <a:xfrm>
            <a:off x="457200" y="1066800"/>
            <a:ext cx="8382000" cy="54102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Similar statistics can be determined for the Database server, with the workload for those servers measured in transactions per second.</a:t>
            </a:r>
            <a:endParaRPr/>
          </a:p>
          <a:p>
            <a:pPr indent="-342900" lvl="0" marL="342900" rtl="0" algn="just">
              <a:spcBef>
                <a:spcPts val="496"/>
              </a:spcBef>
              <a:spcAft>
                <a:spcPts val="0"/>
              </a:spcAft>
              <a:buClr>
                <a:schemeClr val="dk1"/>
              </a:buClr>
              <a:buSzPct val="100000"/>
              <a:buChar char="•"/>
            </a:pPr>
            <a:r>
              <a:rPr lang="en-US"/>
              <a:t>As part of the capacity planning exercise, the workload for the Web servers would be correlated with the workload of the Database servers to determine patterns of usage.</a:t>
            </a:r>
            <a:endParaRPr/>
          </a:p>
          <a:p>
            <a:pPr indent="-342900" lvl="0" marL="342900" rtl="0" algn="just">
              <a:spcBef>
                <a:spcPts val="496"/>
              </a:spcBef>
              <a:spcAft>
                <a:spcPts val="0"/>
              </a:spcAft>
              <a:buClr>
                <a:schemeClr val="dk1"/>
              </a:buClr>
              <a:buSzPct val="100000"/>
              <a:buChar char="•"/>
            </a:pPr>
            <a:r>
              <a:rPr lang="en-US"/>
              <a:t>The goal of a capacity planning exercise is to accommodate spikes in demand as well as the overall growth of demand over time.</a:t>
            </a:r>
            <a:endParaRPr/>
          </a:p>
          <a:p>
            <a:pPr indent="-342900" lvl="0" marL="342900" rtl="0" algn="just">
              <a:spcBef>
                <a:spcPts val="496"/>
              </a:spcBef>
              <a:spcAft>
                <a:spcPts val="0"/>
              </a:spcAft>
              <a:buClr>
                <a:schemeClr val="dk1"/>
              </a:buClr>
              <a:buSzPct val="100000"/>
              <a:buChar char="•"/>
            </a:pPr>
            <a:r>
              <a:rPr lang="en-US"/>
              <a:t>Of these two factors, the growth in demand over time is the most important consideration because it represents the ability of a business to grow. A spike in demand may or may not be important enough for an activity to capture its characteristics.</a:t>
            </a:r>
            <a:endParaRPr/>
          </a:p>
          <a:p>
            <a:pPr indent="-342900" lvl="0" marL="342900" rtl="0" algn="just">
              <a:spcBef>
                <a:spcPts val="496"/>
              </a:spcBef>
              <a:spcAft>
                <a:spcPts val="0"/>
              </a:spcAft>
              <a:buClr>
                <a:schemeClr val="dk1"/>
              </a:buClr>
              <a:buSzPct val="100000"/>
              <a:buChar char="•"/>
            </a:pPr>
            <a:r>
              <a:rPr lang="en-US"/>
              <a:t>Baseline measurements can be aggregate for more than one servers in an infrastructure.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System Metrics</a:t>
            </a:r>
            <a:endParaRPr/>
          </a:p>
        </p:txBody>
      </p:sp>
      <p:sp>
        <p:nvSpPr>
          <p:cNvPr id="130" name="Google Shape;130;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just">
              <a:spcBef>
                <a:spcPts val="0"/>
              </a:spcBef>
              <a:spcAft>
                <a:spcPts val="0"/>
              </a:spcAft>
              <a:buClr>
                <a:schemeClr val="dk1"/>
              </a:buClr>
              <a:buSzPct val="100000"/>
              <a:buChar char="•"/>
            </a:pPr>
            <a:r>
              <a:rPr lang="en-US"/>
              <a:t>A server (physical or virtual) is primarily defined by four essential resources:</a:t>
            </a:r>
            <a:endParaRPr/>
          </a:p>
          <a:p>
            <a:pPr indent="-285750" lvl="1" marL="742950" rtl="0" algn="just">
              <a:spcBef>
                <a:spcPts val="434"/>
              </a:spcBef>
              <a:spcAft>
                <a:spcPts val="0"/>
              </a:spcAft>
              <a:buClr>
                <a:schemeClr val="dk1"/>
              </a:buClr>
              <a:buSzPct val="100000"/>
              <a:buChar char="–"/>
            </a:pPr>
            <a:r>
              <a:rPr lang="en-US"/>
              <a:t>CPU</a:t>
            </a:r>
            <a:endParaRPr/>
          </a:p>
          <a:p>
            <a:pPr indent="-285750" lvl="1" marL="742950" rtl="0" algn="just">
              <a:spcBef>
                <a:spcPts val="434"/>
              </a:spcBef>
              <a:spcAft>
                <a:spcPts val="0"/>
              </a:spcAft>
              <a:buClr>
                <a:schemeClr val="dk1"/>
              </a:buClr>
              <a:buSzPct val="100000"/>
              <a:buChar char="–"/>
            </a:pPr>
            <a:r>
              <a:rPr lang="en-US"/>
              <a:t>Memory (RAM)</a:t>
            </a:r>
            <a:endParaRPr/>
          </a:p>
          <a:p>
            <a:pPr indent="-285750" lvl="1" marL="742950" rtl="0" algn="just">
              <a:spcBef>
                <a:spcPts val="434"/>
              </a:spcBef>
              <a:spcAft>
                <a:spcPts val="0"/>
              </a:spcAft>
              <a:buClr>
                <a:schemeClr val="dk1"/>
              </a:buClr>
              <a:buSzPct val="100000"/>
              <a:buChar char="–"/>
            </a:pPr>
            <a:r>
              <a:rPr lang="en-US"/>
              <a:t>Disk</a:t>
            </a:r>
            <a:endParaRPr/>
          </a:p>
          <a:p>
            <a:pPr indent="-285750" lvl="1" marL="742950" rtl="0" algn="just">
              <a:spcBef>
                <a:spcPts val="434"/>
              </a:spcBef>
              <a:spcAft>
                <a:spcPts val="0"/>
              </a:spcAft>
              <a:buClr>
                <a:schemeClr val="dk1"/>
              </a:buClr>
              <a:buSzPct val="100000"/>
              <a:buChar char="–"/>
            </a:pPr>
            <a:r>
              <a:rPr lang="en-US"/>
              <a:t>Network connectivity</a:t>
            </a:r>
            <a:endParaRPr/>
          </a:p>
          <a:p>
            <a:pPr indent="-342900" lvl="0" marL="342900" rtl="0" algn="just">
              <a:spcBef>
                <a:spcPts val="496"/>
              </a:spcBef>
              <a:spcAft>
                <a:spcPts val="0"/>
              </a:spcAft>
              <a:buClr>
                <a:schemeClr val="dk1"/>
              </a:buClr>
              <a:buSzPct val="100000"/>
              <a:buChar char="•"/>
            </a:pPr>
            <a:r>
              <a:rPr lang="en-US"/>
              <a:t>Each of these resources can be measured by tools that are operating-system-specific. In Linux/ UNIX, you might use the sar command to display the level of CPU activity. sar is installed in Linux as part of the sysstat package.</a:t>
            </a:r>
            <a:endParaRPr/>
          </a:p>
          <a:p>
            <a:pPr indent="-342900" lvl="0" marL="342900" rtl="0" algn="just">
              <a:spcBef>
                <a:spcPts val="496"/>
              </a:spcBef>
              <a:spcAft>
                <a:spcPts val="0"/>
              </a:spcAft>
              <a:buClr>
                <a:schemeClr val="dk1"/>
              </a:buClr>
              <a:buSzPct val="100000"/>
              <a:buChar char="•"/>
            </a:pPr>
            <a:r>
              <a:rPr lang="en-US"/>
              <a:t>In Windows, a similar measurement may be made using the Task Manager, the data from which can be dumped to a performance log and/or graphed.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Nasim</dc:creator>
</cp:coreProperties>
</file>