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7" roundtripDataSignature="AMtx7mgp3HG83ypBlCGKHcMwMhVHs6tt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Cloud Computing</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Dr. Md. Nasim Adnan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8" name="Google Shape;138;p10"/>
          <p:cNvSpPr txBox="1"/>
          <p:nvPr>
            <p:ph idx="1" type="body"/>
          </p:nvPr>
        </p:nvSpPr>
        <p:spPr>
          <a:xfrm>
            <a:off x="457200" y="1066800"/>
            <a:ext cx="8382000" cy="54102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CA Technologies (http://www.ca.com), the company once known as Computer Associates, has taken some of its technologies in measuring distributed network performance metrics and repositioned its products as the following:</a:t>
            </a:r>
            <a:endParaRPr/>
          </a:p>
          <a:p>
            <a:pPr indent="-285750" lvl="1" marL="742950" rtl="0" algn="just">
              <a:spcBef>
                <a:spcPts val="476"/>
              </a:spcBef>
              <a:spcAft>
                <a:spcPts val="0"/>
              </a:spcAft>
              <a:buClr>
                <a:schemeClr val="dk1"/>
              </a:buClr>
              <a:buSzPct val="100000"/>
              <a:buChar char="–"/>
            </a:pPr>
            <a:r>
              <a:rPr lang="en-US"/>
              <a:t>CA Cloud Insight, a cloud metrics measurement service</a:t>
            </a:r>
            <a:endParaRPr/>
          </a:p>
          <a:p>
            <a:pPr indent="-285750" lvl="1" marL="742950" rtl="0" algn="just">
              <a:spcBef>
                <a:spcPts val="476"/>
              </a:spcBef>
              <a:spcAft>
                <a:spcPts val="0"/>
              </a:spcAft>
              <a:buClr>
                <a:schemeClr val="dk1"/>
              </a:buClr>
              <a:buSzPct val="100000"/>
              <a:buChar char="–"/>
            </a:pPr>
            <a:r>
              <a:rPr lang="en-US"/>
              <a:t>CA Cloud Compose, a deployment service</a:t>
            </a:r>
            <a:endParaRPr/>
          </a:p>
          <a:p>
            <a:pPr indent="-285750" lvl="1" marL="742950" rtl="0" algn="just">
              <a:spcBef>
                <a:spcPts val="476"/>
              </a:spcBef>
              <a:spcAft>
                <a:spcPts val="0"/>
              </a:spcAft>
              <a:buClr>
                <a:schemeClr val="dk1"/>
              </a:buClr>
              <a:buSzPct val="100000"/>
              <a:buChar char="–"/>
            </a:pPr>
            <a:r>
              <a:rPr lang="en-US"/>
              <a:t>CA Cloud Optimize, a cloud optimization service</a:t>
            </a:r>
            <a:endParaRPr/>
          </a:p>
          <a:p>
            <a:pPr indent="-285750" lvl="1" marL="742950" rtl="0" algn="just">
              <a:spcBef>
                <a:spcPts val="476"/>
              </a:spcBef>
              <a:spcAft>
                <a:spcPts val="0"/>
              </a:spcAft>
              <a:buClr>
                <a:schemeClr val="dk1"/>
              </a:buClr>
              <a:buSzPct val="100000"/>
              <a:buChar char="–"/>
            </a:pPr>
            <a:r>
              <a:rPr lang="en-US"/>
              <a:t>CA Cloud Orchestrate, a workflow control and policy based automation service</a:t>
            </a:r>
            <a:endParaRPr/>
          </a:p>
          <a:p>
            <a:pPr indent="-342900" lvl="0" marL="342900" rtl="0" algn="just">
              <a:spcBef>
                <a:spcPts val="544"/>
              </a:spcBef>
              <a:spcAft>
                <a:spcPts val="0"/>
              </a:spcAft>
              <a:buClr>
                <a:schemeClr val="dk1"/>
              </a:buClr>
              <a:buSzPct val="100000"/>
              <a:buChar char="•"/>
            </a:pPr>
            <a:r>
              <a:rPr lang="en-US"/>
              <a:t>CA has lots of experience in this area through its Unicenter management suite and the products that were spawned from it. The company also has invested in cloud vendors such as 3Tera, Oblicore, and Cassatt to create their cloud services.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4" name="Google Shape;144;p11"/>
          <p:cNvSpPr txBox="1"/>
          <p:nvPr>
            <p:ph idx="1" type="body"/>
          </p:nvPr>
        </p:nvSpPr>
        <p:spPr>
          <a:xfrm>
            <a:off x="457200" y="1066800"/>
            <a:ext cx="8458200" cy="5334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At the heart of CA Cloud Insight is a method for measuring different cloud metrics that creates what CA calls a Service Measurement Index or SMI.</a:t>
            </a:r>
            <a:endParaRPr/>
          </a:p>
          <a:p>
            <a:pPr indent="-342900" lvl="0" marL="342900" rtl="0" algn="just">
              <a:spcBef>
                <a:spcPts val="592"/>
              </a:spcBef>
              <a:spcAft>
                <a:spcPts val="0"/>
              </a:spcAft>
              <a:buClr>
                <a:schemeClr val="dk1"/>
              </a:buClr>
              <a:buSzPct val="100000"/>
              <a:buChar char="•"/>
            </a:pPr>
            <a:r>
              <a:rPr lang="en-US"/>
              <a:t>The SMI measures things like SLA compliance, cost, and other values and rolls them up into a score. To help allow SMI to gain traction in the industry, CA has donated the core technology to the Software Engineering Institute at Carnegie Mellon as part of what is called the SMI Consortium.</a:t>
            </a:r>
            <a:endParaRPr/>
          </a:p>
          <a:p>
            <a:pPr indent="-342900" lvl="0" marL="342900" rtl="0" algn="just">
              <a:spcBef>
                <a:spcPts val="592"/>
              </a:spcBef>
              <a:spcAft>
                <a:spcPts val="0"/>
              </a:spcAft>
              <a:buClr>
                <a:schemeClr val="dk1"/>
              </a:buClr>
              <a:buSzPct val="100000"/>
              <a:buChar char="•"/>
            </a:pPr>
            <a:r>
              <a:rPr lang="en-US"/>
              <a:t>This same group is responsible for the Capability Maturity Model Integration (CMMI) process optimization technology and other efforts.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Managing the Cloud</a:t>
            </a:r>
            <a:endParaRPr/>
          </a:p>
        </p:txBody>
      </p:sp>
      <p:sp>
        <p:nvSpPr>
          <p:cNvPr id="91" name="Google Shape;91;p2"/>
          <p:cNvSpPr txBox="1"/>
          <p:nvPr>
            <p:ph idx="1" type="body"/>
          </p:nvPr>
        </p:nvSpPr>
        <p:spPr>
          <a:xfrm>
            <a:off x="381000" y="1600200"/>
            <a:ext cx="84582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t>Cloud management includes not only managing resources in the cloud, but managing resources on-premises.</a:t>
            </a:r>
            <a:endParaRPr/>
          </a:p>
          <a:p>
            <a:pPr indent="-285750" lvl="1" marL="742950" rtl="0" algn="just">
              <a:spcBef>
                <a:spcPts val="518"/>
              </a:spcBef>
              <a:spcAft>
                <a:spcPts val="0"/>
              </a:spcAft>
              <a:buClr>
                <a:schemeClr val="dk1"/>
              </a:buClr>
              <a:buSzPct val="100000"/>
              <a:buChar char="–"/>
            </a:pPr>
            <a:r>
              <a:rPr lang="en-US"/>
              <a:t>Administration of resources</a:t>
            </a:r>
            <a:endParaRPr/>
          </a:p>
          <a:p>
            <a:pPr indent="-285750" lvl="1" marL="742950" rtl="0" algn="just">
              <a:spcBef>
                <a:spcPts val="518"/>
              </a:spcBef>
              <a:spcAft>
                <a:spcPts val="0"/>
              </a:spcAft>
              <a:buClr>
                <a:schemeClr val="dk1"/>
              </a:buClr>
              <a:buSzPct val="100000"/>
              <a:buChar char="–"/>
            </a:pPr>
            <a:r>
              <a:rPr lang="en-US"/>
              <a:t>Configuring resources</a:t>
            </a:r>
            <a:endParaRPr/>
          </a:p>
          <a:p>
            <a:pPr indent="-285750" lvl="1" marL="742950" rtl="0" algn="just">
              <a:spcBef>
                <a:spcPts val="518"/>
              </a:spcBef>
              <a:spcAft>
                <a:spcPts val="0"/>
              </a:spcAft>
              <a:buClr>
                <a:schemeClr val="dk1"/>
              </a:buClr>
              <a:buSzPct val="100000"/>
              <a:buChar char="–"/>
            </a:pPr>
            <a:r>
              <a:rPr lang="en-US"/>
              <a:t>Enforcing security</a:t>
            </a:r>
            <a:endParaRPr/>
          </a:p>
          <a:p>
            <a:pPr indent="-285750" lvl="1" marL="742950" rtl="0" algn="just">
              <a:spcBef>
                <a:spcPts val="518"/>
              </a:spcBef>
              <a:spcAft>
                <a:spcPts val="0"/>
              </a:spcAft>
              <a:buClr>
                <a:schemeClr val="dk1"/>
              </a:buClr>
              <a:buSzPct val="100000"/>
              <a:buChar char="–"/>
            </a:pPr>
            <a:r>
              <a:rPr lang="en-US"/>
              <a:t>Monitoring operations</a:t>
            </a:r>
            <a:endParaRPr/>
          </a:p>
          <a:p>
            <a:pPr indent="-285750" lvl="1" marL="742950" rtl="0" algn="just">
              <a:spcBef>
                <a:spcPts val="518"/>
              </a:spcBef>
              <a:spcAft>
                <a:spcPts val="0"/>
              </a:spcAft>
              <a:buClr>
                <a:schemeClr val="dk1"/>
              </a:buClr>
              <a:buSzPct val="100000"/>
              <a:buChar char="–"/>
            </a:pPr>
            <a:r>
              <a:rPr lang="en-US"/>
              <a:t>Optimizing performance</a:t>
            </a:r>
            <a:endParaRPr/>
          </a:p>
          <a:p>
            <a:pPr indent="-285750" lvl="1" marL="742950" rtl="0" algn="just">
              <a:spcBef>
                <a:spcPts val="518"/>
              </a:spcBef>
              <a:spcAft>
                <a:spcPts val="0"/>
              </a:spcAft>
              <a:buClr>
                <a:schemeClr val="dk1"/>
              </a:buClr>
              <a:buSzPct val="100000"/>
              <a:buChar char="–"/>
            </a:pPr>
            <a:r>
              <a:rPr lang="en-US"/>
              <a:t>Policy management</a:t>
            </a:r>
            <a:endParaRPr/>
          </a:p>
          <a:p>
            <a:pPr indent="-285750" lvl="1" marL="742950" rtl="0" algn="just">
              <a:spcBef>
                <a:spcPts val="518"/>
              </a:spcBef>
              <a:spcAft>
                <a:spcPts val="0"/>
              </a:spcAft>
              <a:buClr>
                <a:schemeClr val="dk1"/>
              </a:buClr>
              <a:buSzPct val="100000"/>
              <a:buChar char="–"/>
            </a:pPr>
            <a:r>
              <a:rPr lang="en-US"/>
              <a:t>Performing maintenance</a:t>
            </a:r>
            <a:endParaRPr/>
          </a:p>
          <a:p>
            <a:pPr indent="-285750" lvl="1" marL="742950" rtl="0" algn="just">
              <a:spcBef>
                <a:spcPts val="518"/>
              </a:spcBef>
              <a:spcAft>
                <a:spcPts val="0"/>
              </a:spcAft>
              <a:buClr>
                <a:schemeClr val="dk1"/>
              </a:buClr>
              <a:buSzPct val="100000"/>
              <a:buChar char="–"/>
            </a:pPr>
            <a:r>
              <a:rPr lang="en-US"/>
              <a:t>Provisioning of 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All these are often described in terms of the acronym FCAPS, which stands for these features:</a:t>
            </a:r>
            <a:endParaRPr/>
          </a:p>
          <a:p>
            <a:pPr indent="-285750" lvl="1" marL="742950" rtl="0" algn="just">
              <a:spcBef>
                <a:spcPts val="560"/>
              </a:spcBef>
              <a:spcAft>
                <a:spcPts val="0"/>
              </a:spcAft>
              <a:buClr>
                <a:schemeClr val="dk1"/>
              </a:buClr>
              <a:buSzPts val="2800"/>
              <a:buChar char="–"/>
            </a:pPr>
            <a:r>
              <a:rPr lang="en-US"/>
              <a:t>Fault</a:t>
            </a:r>
            <a:endParaRPr/>
          </a:p>
          <a:p>
            <a:pPr indent="-285750" lvl="1" marL="742950" rtl="0" algn="just">
              <a:spcBef>
                <a:spcPts val="560"/>
              </a:spcBef>
              <a:spcAft>
                <a:spcPts val="0"/>
              </a:spcAft>
              <a:buClr>
                <a:schemeClr val="dk1"/>
              </a:buClr>
              <a:buSzPts val="2800"/>
              <a:buChar char="–"/>
            </a:pPr>
            <a:r>
              <a:rPr lang="en-US"/>
              <a:t>Configuration</a:t>
            </a:r>
            <a:endParaRPr/>
          </a:p>
          <a:p>
            <a:pPr indent="-285750" lvl="1" marL="742950" rtl="0" algn="just">
              <a:spcBef>
                <a:spcPts val="560"/>
              </a:spcBef>
              <a:spcAft>
                <a:spcPts val="0"/>
              </a:spcAft>
              <a:buClr>
                <a:schemeClr val="dk1"/>
              </a:buClr>
              <a:buSzPts val="2800"/>
              <a:buChar char="–"/>
            </a:pPr>
            <a:r>
              <a:rPr lang="en-US"/>
              <a:t>Accounting</a:t>
            </a:r>
            <a:endParaRPr/>
          </a:p>
          <a:p>
            <a:pPr indent="-285750" lvl="1" marL="742950" rtl="0" algn="just">
              <a:spcBef>
                <a:spcPts val="560"/>
              </a:spcBef>
              <a:spcAft>
                <a:spcPts val="0"/>
              </a:spcAft>
              <a:buClr>
                <a:schemeClr val="dk1"/>
              </a:buClr>
              <a:buSzPts val="2800"/>
              <a:buChar char="–"/>
            </a:pPr>
            <a:r>
              <a:rPr lang="en-US"/>
              <a:t>Performance</a:t>
            </a:r>
            <a:endParaRPr/>
          </a:p>
          <a:p>
            <a:pPr indent="-285750" lvl="1" marL="742950" rtl="0" algn="just">
              <a:spcBef>
                <a:spcPts val="560"/>
              </a:spcBef>
              <a:spcAft>
                <a:spcPts val="0"/>
              </a:spcAft>
              <a:buClr>
                <a:schemeClr val="dk1"/>
              </a:buClr>
              <a:buSzPts val="2800"/>
              <a:buChar char="–"/>
            </a:pPr>
            <a:r>
              <a:rPr lang="en-US"/>
              <a:t>Security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Management Responsibilities</a:t>
            </a:r>
            <a:endParaRPr/>
          </a:p>
        </p:txBody>
      </p:sp>
      <p:sp>
        <p:nvSpPr>
          <p:cNvPr id="103" name="Google Shape;103;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What separates a network management package from a cloud computing management package is the “cloudly” characteristics that cloud management service must have:</a:t>
            </a:r>
            <a:endParaRPr/>
          </a:p>
          <a:p>
            <a:pPr indent="-342900" lvl="0" marL="342900" rtl="0" algn="just">
              <a:spcBef>
                <a:spcPts val="592"/>
              </a:spcBef>
              <a:spcAft>
                <a:spcPts val="0"/>
              </a:spcAft>
              <a:buClr>
                <a:schemeClr val="dk1"/>
              </a:buClr>
              <a:buSzPct val="100000"/>
              <a:buChar char="•"/>
            </a:pPr>
            <a:r>
              <a:rPr lang="en-US"/>
              <a:t>Billing is on a pay-as-you-go basis.</a:t>
            </a:r>
            <a:endParaRPr/>
          </a:p>
          <a:p>
            <a:pPr indent="-342900" lvl="0" marL="342900" rtl="0" algn="just">
              <a:spcBef>
                <a:spcPts val="592"/>
              </a:spcBef>
              <a:spcAft>
                <a:spcPts val="0"/>
              </a:spcAft>
              <a:buClr>
                <a:schemeClr val="dk1"/>
              </a:buClr>
              <a:buSzPct val="100000"/>
              <a:buChar char="•"/>
            </a:pPr>
            <a:r>
              <a:rPr lang="en-US"/>
              <a:t>The management service is extremely scalable.</a:t>
            </a:r>
            <a:endParaRPr/>
          </a:p>
          <a:p>
            <a:pPr indent="-342900" lvl="0" marL="342900" rtl="0" algn="just">
              <a:spcBef>
                <a:spcPts val="592"/>
              </a:spcBef>
              <a:spcAft>
                <a:spcPts val="0"/>
              </a:spcAft>
              <a:buClr>
                <a:schemeClr val="dk1"/>
              </a:buClr>
              <a:buSzPct val="100000"/>
              <a:buChar char="•"/>
            </a:pPr>
            <a:r>
              <a:rPr lang="en-US"/>
              <a:t>The management service is ubiquitous.</a:t>
            </a:r>
            <a:endParaRPr/>
          </a:p>
          <a:p>
            <a:pPr indent="-342900" lvl="0" marL="342900" rtl="0" algn="just">
              <a:spcBef>
                <a:spcPts val="592"/>
              </a:spcBef>
              <a:spcAft>
                <a:spcPts val="0"/>
              </a:spcAft>
              <a:buClr>
                <a:schemeClr val="dk1"/>
              </a:buClr>
              <a:buSzPct val="100000"/>
              <a:buChar char="•"/>
            </a:pPr>
            <a:r>
              <a:rPr lang="en-US"/>
              <a:t>Communication between the cloud and other systems uses cloud networking standards.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idx="1" type="body"/>
          </p:nvPr>
        </p:nvSpPr>
        <p:spPr>
          <a:xfrm>
            <a:off x="457200" y="838200"/>
            <a:ext cx="8382000" cy="55626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To monitor an entire cloud computing deployment stack, you monitor six different categories:</a:t>
            </a:r>
            <a:endParaRPr/>
          </a:p>
          <a:p>
            <a:pPr indent="-285750" lvl="1" marL="742950" rtl="0" algn="just">
              <a:spcBef>
                <a:spcPts val="476"/>
              </a:spcBef>
              <a:spcAft>
                <a:spcPts val="0"/>
              </a:spcAft>
              <a:buClr>
                <a:schemeClr val="dk1"/>
              </a:buClr>
              <a:buSzPct val="100000"/>
              <a:buChar char="–"/>
            </a:pPr>
            <a:r>
              <a:rPr lang="en-US"/>
              <a:t>End-user services such as HTTP, TCP, POP3/SMTP, and others</a:t>
            </a:r>
            <a:endParaRPr/>
          </a:p>
          <a:p>
            <a:pPr indent="-285750" lvl="1" marL="742950" rtl="0" algn="just">
              <a:spcBef>
                <a:spcPts val="476"/>
              </a:spcBef>
              <a:spcAft>
                <a:spcPts val="0"/>
              </a:spcAft>
              <a:buClr>
                <a:schemeClr val="dk1"/>
              </a:buClr>
              <a:buSzPct val="100000"/>
              <a:buChar char="–"/>
            </a:pPr>
            <a:r>
              <a:rPr lang="en-US"/>
              <a:t>Browser performance on the client</a:t>
            </a:r>
            <a:endParaRPr/>
          </a:p>
          <a:p>
            <a:pPr indent="-285750" lvl="1" marL="742950" rtl="0" algn="just">
              <a:spcBef>
                <a:spcPts val="476"/>
              </a:spcBef>
              <a:spcAft>
                <a:spcPts val="0"/>
              </a:spcAft>
              <a:buClr>
                <a:schemeClr val="dk1"/>
              </a:buClr>
              <a:buSzPct val="100000"/>
              <a:buChar char="–"/>
            </a:pPr>
            <a:r>
              <a:rPr lang="en-US"/>
              <a:t>Application monitoring in the cloud, such as Apache, MySQL, and so on</a:t>
            </a:r>
            <a:endParaRPr/>
          </a:p>
          <a:p>
            <a:pPr indent="-285750" lvl="1" marL="742950" rtl="0" algn="just">
              <a:spcBef>
                <a:spcPts val="476"/>
              </a:spcBef>
              <a:spcAft>
                <a:spcPts val="0"/>
              </a:spcAft>
              <a:buClr>
                <a:schemeClr val="dk1"/>
              </a:buClr>
              <a:buSzPct val="100000"/>
              <a:buChar char="–"/>
            </a:pPr>
            <a:r>
              <a:rPr lang="en-US"/>
              <a:t>Monitoring services such as Amazon Web Services</a:t>
            </a:r>
            <a:endParaRPr/>
          </a:p>
          <a:p>
            <a:pPr indent="-285750" lvl="1" marL="742950" rtl="0" algn="just">
              <a:spcBef>
                <a:spcPts val="476"/>
              </a:spcBef>
              <a:spcAft>
                <a:spcPts val="0"/>
              </a:spcAft>
              <a:buClr>
                <a:schemeClr val="dk1"/>
              </a:buClr>
              <a:buSzPct val="100000"/>
              <a:buChar char="–"/>
            </a:pPr>
            <a:r>
              <a:rPr lang="en-US"/>
              <a:t>Machine instance monitoring where the service measures processor utilization, memory usage, disk consumption, queue lengths, and other important parameters</a:t>
            </a:r>
            <a:endParaRPr/>
          </a:p>
          <a:p>
            <a:pPr indent="-285750" lvl="1" marL="742950" rtl="0" algn="just">
              <a:spcBef>
                <a:spcPts val="476"/>
              </a:spcBef>
              <a:spcAft>
                <a:spcPts val="0"/>
              </a:spcAft>
              <a:buClr>
                <a:schemeClr val="dk1"/>
              </a:buClr>
              <a:buSzPct val="100000"/>
              <a:buChar char="–"/>
            </a:pPr>
            <a:r>
              <a:rPr lang="en-US"/>
              <a:t>Network monitoring is performed using standard protocols like the Simple Network Management Protocol (SNMP), Configuration Management Database (CMDB), Windows Management Instrumentation (WMI), and the like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Cloud Management Products</a:t>
            </a:r>
            <a:endParaRPr/>
          </a:p>
        </p:txBody>
      </p:sp>
      <p:sp>
        <p:nvSpPr>
          <p:cNvPr id="114" name="Google Shape;114;p6"/>
          <p:cNvSpPr txBox="1"/>
          <p:nvPr>
            <p:ph idx="1" type="body"/>
          </p:nvPr>
        </p:nvSpPr>
        <p:spPr>
          <a:xfrm>
            <a:off x="152400" y="1447800"/>
            <a:ext cx="8763000" cy="51816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When considering products in cloud management, you should be aware that—as in all new areas of technology—there is considerable churn as companies grow, get acquired, or fail along the way.</a:t>
            </a:r>
            <a:endParaRPr/>
          </a:p>
          <a:p>
            <a:pPr indent="-342900" lvl="0" marL="342900" rtl="0" algn="just">
              <a:spcBef>
                <a:spcPts val="544"/>
              </a:spcBef>
              <a:spcAft>
                <a:spcPts val="0"/>
              </a:spcAft>
              <a:buClr>
                <a:schemeClr val="dk1"/>
              </a:buClr>
              <a:buSzPct val="100000"/>
              <a:buChar char="•"/>
            </a:pPr>
            <a:r>
              <a:rPr lang="en-US"/>
              <a:t>The core management features offered by most cloud management service products include the following:</a:t>
            </a:r>
            <a:endParaRPr/>
          </a:p>
          <a:p>
            <a:pPr indent="-285750" lvl="1" marL="742950" rtl="0" algn="just">
              <a:spcBef>
                <a:spcPts val="476"/>
              </a:spcBef>
              <a:spcAft>
                <a:spcPts val="0"/>
              </a:spcAft>
              <a:buClr>
                <a:schemeClr val="dk1"/>
              </a:buClr>
              <a:buSzPct val="100000"/>
              <a:buChar char="–"/>
            </a:pPr>
            <a:r>
              <a:rPr lang="en-US"/>
              <a:t>Support of different cloud types</a:t>
            </a:r>
            <a:endParaRPr/>
          </a:p>
          <a:p>
            <a:pPr indent="-285750" lvl="1" marL="742950" rtl="0" algn="just">
              <a:spcBef>
                <a:spcPts val="476"/>
              </a:spcBef>
              <a:spcAft>
                <a:spcPts val="0"/>
              </a:spcAft>
              <a:buClr>
                <a:schemeClr val="dk1"/>
              </a:buClr>
              <a:buSzPct val="100000"/>
              <a:buChar char="–"/>
            </a:pPr>
            <a:r>
              <a:rPr lang="en-US"/>
              <a:t>Creation and provisioning of different types of cloud resources, such as machine instances or storage.</a:t>
            </a:r>
            <a:endParaRPr/>
          </a:p>
          <a:p>
            <a:pPr indent="-285750" lvl="1" marL="742950" rtl="0" algn="just">
              <a:spcBef>
                <a:spcPts val="476"/>
              </a:spcBef>
              <a:spcAft>
                <a:spcPts val="0"/>
              </a:spcAft>
              <a:buClr>
                <a:schemeClr val="dk1"/>
              </a:buClr>
              <a:buSzPct val="100000"/>
              <a:buChar char="–"/>
            </a:pPr>
            <a:r>
              <a:rPr lang="en-US"/>
              <a:t>Performance reporting including availability and uptime, response time, resource quota usage, and other characteristics</a:t>
            </a:r>
            <a:endParaRPr/>
          </a:p>
          <a:p>
            <a:pPr indent="-285750" lvl="1" marL="742950" rtl="0" algn="just">
              <a:spcBef>
                <a:spcPts val="476"/>
              </a:spcBef>
              <a:spcAft>
                <a:spcPts val="0"/>
              </a:spcAft>
              <a:buClr>
                <a:schemeClr val="dk1"/>
              </a:buClr>
              <a:buSzPct val="100000"/>
              <a:buChar char="–"/>
            </a:pPr>
            <a:r>
              <a:rPr lang="en-US"/>
              <a:t>The creation of dashboards that can be customized for a particular client’s needs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0" name="Google Shape;120;p7"/>
          <p:cNvSpPr txBox="1"/>
          <p:nvPr>
            <p:ph idx="1" type="body"/>
          </p:nvPr>
        </p:nvSpPr>
        <p:spPr>
          <a:xfrm>
            <a:off x="457200" y="1417650"/>
            <a:ext cx="8229600" cy="45261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As it stands now, different cloud service providers use different technologies for creating and managing cloud resources.</a:t>
            </a:r>
            <a:endParaRPr/>
          </a:p>
          <a:p>
            <a:pPr indent="-342900" lvl="0" marL="342900" rtl="0" algn="just">
              <a:spcBef>
                <a:spcPts val="544"/>
              </a:spcBef>
              <a:spcAft>
                <a:spcPts val="0"/>
              </a:spcAft>
              <a:buClr>
                <a:schemeClr val="dk1"/>
              </a:buClr>
              <a:buSzPct val="100000"/>
              <a:buChar char="•"/>
            </a:pPr>
            <a:r>
              <a:rPr lang="en-US"/>
              <a:t>As the area matures, cloud providers are going to be under considerable pressure from large cloud users like the federal government to conform to standards and make their systems interoperable with one another.</a:t>
            </a:r>
            <a:endParaRPr/>
          </a:p>
          <a:p>
            <a:pPr indent="-342900" lvl="0" marL="342900" rtl="0" algn="just">
              <a:spcBef>
                <a:spcPts val="544"/>
              </a:spcBef>
              <a:spcAft>
                <a:spcPts val="0"/>
              </a:spcAft>
              <a:buClr>
                <a:schemeClr val="dk1"/>
              </a:buClr>
              <a:buSzPct val="100000"/>
              <a:buChar char="•"/>
            </a:pPr>
            <a:r>
              <a:rPr lang="en-US"/>
              <a:t>To this end, a number of large industry players such as VMware, IBM, Microsoft, Citrix, and HP have gotten together to create standards that can be used to promote cloud interoperability.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6" name="Google Shape;12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The Distributed Management Task Force (DMTF; see http://www.dmtf.org/) is an industry organization that develops industry system management standards for platform interoperability. Its membership is a “who’s who” in computing, and since its founding in 1992, the group has been responsible for several industry standards, most notably the Common Information Model (CIM).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Cloud Commons and SMI</a:t>
            </a:r>
            <a:endParaRPr/>
          </a:p>
        </p:txBody>
      </p:sp>
      <p:sp>
        <p:nvSpPr>
          <p:cNvPr id="132" name="Google Shape;132;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Cloud management software and services is a very young industry, and as such, it has a very large number of companies, some with new products and others with older products competing in this area.</a:t>
            </a:r>
            <a:endParaRPr/>
          </a:p>
          <a:p>
            <a:pPr indent="-342900" lvl="0" marL="342900" rtl="0" algn="just">
              <a:spcBef>
                <a:spcPts val="592"/>
              </a:spcBef>
              <a:spcAft>
                <a:spcPts val="0"/>
              </a:spcAft>
              <a:buClr>
                <a:schemeClr val="dk1"/>
              </a:buClr>
              <a:buSzPct val="100000"/>
              <a:buChar char="•"/>
            </a:pPr>
            <a:r>
              <a:rPr lang="en-US"/>
              <a:t>When considering products in cloud management, you should be aware that—as in all new areas of technology—there is considerable churn as companies grow, get acquired, or fail along the way.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Nasim</dc:creator>
</cp:coreProperties>
</file>