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28" roundtripDataSignature="AMtx7mhGcI/1KVynWzH8K97JP5fViSuj7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customschemas.google.com/relationships/presentationmetadata" Target="meta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4"/>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4"/>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3"/>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4"/>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4"/>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3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2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7"/>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27"/>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8"/>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28"/>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28"/>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28"/>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1"/>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1"/>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31"/>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2"/>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2"/>
          <p:cNvSpPr/>
          <p:nvPr>
            <p:ph idx="2" type="pic"/>
          </p:nvPr>
        </p:nvSpPr>
        <p:spPr>
          <a:xfrm>
            <a:off x="1792288" y="612775"/>
            <a:ext cx="5486400" cy="4114800"/>
          </a:xfrm>
          <a:prstGeom prst="rect">
            <a:avLst/>
          </a:prstGeom>
          <a:noFill/>
          <a:ln>
            <a:noFill/>
          </a:ln>
        </p:spPr>
      </p:sp>
      <p:sp>
        <p:nvSpPr>
          <p:cNvPr id="64" name="Google Shape;64;p32"/>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6.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Cloud Computing</a:t>
            </a:r>
            <a:endParaRPr/>
          </a:p>
        </p:txBody>
      </p:sp>
      <p:sp>
        <p:nvSpPr>
          <p:cNvPr id="85" name="Google Shape;85;p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rPr lang="en-US"/>
              <a:t>Dr. Md. Nasim Adnan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pic>
        <p:nvPicPr>
          <p:cNvPr descr="Image18.jpg" id="135" name="Google Shape;135;p10"/>
          <p:cNvPicPr preferRelativeResize="0"/>
          <p:nvPr>
            <p:ph idx="1" type="body"/>
          </p:nvPr>
        </p:nvPicPr>
        <p:blipFill rotWithShape="1">
          <a:blip r:embed="rId3">
            <a:alphaModFix/>
          </a:blip>
          <a:srcRect b="0" l="0" r="0" t="0"/>
          <a:stretch/>
        </p:blipFill>
        <p:spPr>
          <a:xfrm>
            <a:off x="1016499" y="1600200"/>
            <a:ext cx="7111001" cy="452596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1"/>
          <p:cNvSpPr txBox="1"/>
          <p:nvPr>
            <p:ph idx="1" type="body"/>
          </p:nvPr>
        </p:nvSpPr>
        <p:spPr>
          <a:xfrm>
            <a:off x="457200" y="533400"/>
            <a:ext cx="8458200" cy="5943600"/>
          </a:xfrm>
          <a:prstGeom prst="rect">
            <a:avLst/>
          </a:prstGeom>
          <a:noFill/>
          <a:ln>
            <a:noFill/>
          </a:ln>
        </p:spPr>
        <p:txBody>
          <a:bodyPr anchorCtr="0" anchor="t" bIns="45700" lIns="91425" spcFirstLastPara="1" rIns="91425" wrap="square" tIns="45700">
            <a:normAutofit fontScale="92500"/>
          </a:bodyPr>
          <a:lstStyle/>
          <a:p>
            <a:pPr indent="-342900" lvl="0" marL="342900" rtl="0" algn="just">
              <a:spcBef>
                <a:spcPts val="0"/>
              </a:spcBef>
              <a:spcAft>
                <a:spcPts val="0"/>
              </a:spcAft>
              <a:buClr>
                <a:schemeClr val="dk1"/>
              </a:buClr>
              <a:buSzPct val="100000"/>
              <a:buChar char="•"/>
            </a:pPr>
            <a:r>
              <a:rPr lang="en-US"/>
              <a:t>The choice to allow both online and offline data access determines the nature of your application’s interaction with both cloud and local data stores. </a:t>
            </a:r>
            <a:endParaRPr/>
          </a:p>
          <a:p>
            <a:pPr indent="-342900" lvl="0" marL="342900" rtl="0" algn="just">
              <a:spcBef>
                <a:spcPts val="592"/>
              </a:spcBef>
              <a:spcAft>
                <a:spcPts val="0"/>
              </a:spcAft>
              <a:buClr>
                <a:schemeClr val="dk1"/>
              </a:buClr>
              <a:buSzPct val="100000"/>
              <a:buChar char="•"/>
            </a:pPr>
            <a:r>
              <a:rPr lang="en-US"/>
              <a:t>The decision to allow both online and local data access means that you must create a hybrid application with a cloud component and a local component. Till now, transactional parts of an application kept outside of cloud.</a:t>
            </a:r>
            <a:endParaRPr/>
          </a:p>
          <a:p>
            <a:pPr indent="-342900" lvl="0" marL="342900" rtl="0" algn="just">
              <a:spcBef>
                <a:spcPts val="592"/>
              </a:spcBef>
              <a:spcAft>
                <a:spcPts val="0"/>
              </a:spcAft>
              <a:buClr>
                <a:schemeClr val="dk1"/>
              </a:buClr>
              <a:buSzPct val="100000"/>
              <a:buChar char="•"/>
            </a:pPr>
            <a:r>
              <a:rPr lang="en-US"/>
              <a:t>To support the application’s data access, you may also be faced with building a synchronization or replication feature, which adds more overhead to the application.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Application Attributes</a:t>
            </a:r>
            <a:endParaRPr/>
          </a:p>
        </p:txBody>
      </p:sp>
      <p:pic>
        <p:nvPicPr>
          <p:cNvPr descr="Image19.jpg" id="146" name="Google Shape;146;p12"/>
          <p:cNvPicPr preferRelativeResize="0"/>
          <p:nvPr>
            <p:ph idx="1" type="body"/>
          </p:nvPr>
        </p:nvPicPr>
        <p:blipFill rotWithShape="1">
          <a:blip r:embed="rId3">
            <a:alphaModFix/>
          </a:blip>
          <a:srcRect b="0" l="0" r="0" t="0"/>
          <a:stretch/>
        </p:blipFill>
        <p:spPr>
          <a:xfrm>
            <a:off x="457200" y="1697497"/>
            <a:ext cx="8229600" cy="433136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Application Attributes</a:t>
            </a:r>
            <a:endParaRPr/>
          </a:p>
        </p:txBody>
      </p:sp>
      <p:pic>
        <p:nvPicPr>
          <p:cNvPr descr="Image20.jpg" id="152" name="Google Shape;152;p13"/>
          <p:cNvPicPr preferRelativeResize="0"/>
          <p:nvPr>
            <p:ph idx="1" type="body"/>
          </p:nvPr>
        </p:nvPicPr>
        <p:blipFill rotWithShape="1">
          <a:blip r:embed="rId3">
            <a:alphaModFix/>
          </a:blip>
          <a:srcRect b="0" l="0" r="0" t="0"/>
          <a:stretch/>
        </p:blipFill>
        <p:spPr>
          <a:xfrm>
            <a:off x="724931" y="1600200"/>
            <a:ext cx="7694137" cy="452596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Application Attributes</a:t>
            </a:r>
            <a:endParaRPr/>
          </a:p>
        </p:txBody>
      </p:sp>
      <p:sp>
        <p:nvSpPr>
          <p:cNvPr id="158" name="Google Shape;158;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just">
              <a:spcBef>
                <a:spcPts val="0"/>
              </a:spcBef>
              <a:spcAft>
                <a:spcPts val="0"/>
              </a:spcAft>
              <a:buClr>
                <a:schemeClr val="dk1"/>
              </a:buClr>
              <a:buSzPct val="100000"/>
              <a:buChar char="•"/>
            </a:pPr>
            <a:r>
              <a:rPr lang="en-US"/>
              <a:t>Applications that benefit from deployment to the cloud are those that meet these criteria:</a:t>
            </a:r>
            <a:endParaRPr/>
          </a:p>
          <a:p>
            <a:pPr indent="-285750" lvl="1" marL="742950" rtl="0" algn="just">
              <a:spcBef>
                <a:spcPts val="518"/>
              </a:spcBef>
              <a:spcAft>
                <a:spcPts val="0"/>
              </a:spcAft>
              <a:buClr>
                <a:schemeClr val="dk1"/>
              </a:buClr>
              <a:buSzPct val="100000"/>
              <a:buChar char="–"/>
            </a:pPr>
            <a:r>
              <a:rPr lang="en-US"/>
              <a:t>Are not mission critical</a:t>
            </a:r>
            <a:endParaRPr/>
          </a:p>
          <a:p>
            <a:pPr indent="-285750" lvl="1" marL="742950" rtl="0" algn="just">
              <a:spcBef>
                <a:spcPts val="518"/>
              </a:spcBef>
              <a:spcAft>
                <a:spcPts val="0"/>
              </a:spcAft>
              <a:buClr>
                <a:schemeClr val="dk1"/>
              </a:buClr>
              <a:buSzPct val="100000"/>
              <a:buChar char="–"/>
            </a:pPr>
            <a:r>
              <a:rPr lang="en-US"/>
              <a:t>Are not core business functions</a:t>
            </a:r>
            <a:endParaRPr/>
          </a:p>
          <a:p>
            <a:pPr indent="-285750" lvl="1" marL="742950" rtl="0" algn="just">
              <a:spcBef>
                <a:spcPts val="518"/>
              </a:spcBef>
              <a:spcAft>
                <a:spcPts val="0"/>
              </a:spcAft>
              <a:buClr>
                <a:schemeClr val="dk1"/>
              </a:buClr>
              <a:buSzPct val="100000"/>
              <a:buChar char="–"/>
            </a:pPr>
            <a:r>
              <a:rPr lang="en-US"/>
              <a:t>Do not have sensitive data to protect</a:t>
            </a:r>
            <a:endParaRPr/>
          </a:p>
          <a:p>
            <a:pPr indent="-285750" lvl="1" marL="742950" rtl="0" algn="just">
              <a:spcBef>
                <a:spcPts val="518"/>
              </a:spcBef>
              <a:spcAft>
                <a:spcPts val="0"/>
              </a:spcAft>
              <a:buClr>
                <a:schemeClr val="dk1"/>
              </a:buClr>
              <a:buSzPct val="100000"/>
              <a:buChar char="–"/>
            </a:pPr>
            <a:r>
              <a:rPr lang="en-US"/>
              <a:t>Tolerate high network latencies or low network bandwidth</a:t>
            </a:r>
            <a:endParaRPr/>
          </a:p>
          <a:p>
            <a:pPr indent="-285750" lvl="1" marL="742950" rtl="0" algn="just">
              <a:spcBef>
                <a:spcPts val="518"/>
              </a:spcBef>
              <a:spcAft>
                <a:spcPts val="0"/>
              </a:spcAft>
              <a:buClr>
                <a:schemeClr val="dk1"/>
              </a:buClr>
              <a:buSzPct val="100000"/>
              <a:buChar char="–"/>
            </a:pPr>
            <a:r>
              <a:rPr lang="en-US"/>
              <a:t>Are based on industry standard technologies</a:t>
            </a:r>
            <a:endParaRPr/>
          </a:p>
          <a:p>
            <a:pPr indent="-285750" lvl="1" marL="742950" rtl="0" algn="just">
              <a:spcBef>
                <a:spcPts val="518"/>
              </a:spcBef>
              <a:spcAft>
                <a:spcPts val="0"/>
              </a:spcAft>
              <a:buClr>
                <a:schemeClr val="dk1"/>
              </a:buClr>
              <a:buSzPct val="100000"/>
              <a:buChar char="–"/>
            </a:pPr>
            <a:r>
              <a:rPr lang="en-US"/>
              <a:t>Do not need to be customized</a:t>
            </a:r>
            <a:endParaRPr/>
          </a:p>
          <a:p>
            <a:pPr indent="-285750" lvl="1" marL="742950" rtl="0" algn="just">
              <a:spcBef>
                <a:spcPts val="518"/>
              </a:spcBef>
              <a:spcAft>
                <a:spcPts val="0"/>
              </a:spcAft>
              <a:buClr>
                <a:schemeClr val="dk1"/>
              </a:buClr>
              <a:buSzPct val="100000"/>
              <a:buChar char="–"/>
            </a:pPr>
            <a:r>
              <a:rPr lang="en-US"/>
              <a:t>Are mature enough and understood well enough to be successfully ported to the cloud</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Cloud Service Attributes</a:t>
            </a:r>
            <a:endParaRPr/>
          </a:p>
        </p:txBody>
      </p:sp>
      <p:sp>
        <p:nvSpPr>
          <p:cNvPr id="164" name="Google Shape;164;p15"/>
          <p:cNvSpPr txBox="1"/>
          <p:nvPr>
            <p:ph idx="1" type="body"/>
          </p:nvPr>
        </p:nvSpPr>
        <p:spPr>
          <a:xfrm>
            <a:off x="457200" y="1295400"/>
            <a:ext cx="8229600" cy="5181600"/>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just">
              <a:spcBef>
                <a:spcPts val="0"/>
              </a:spcBef>
              <a:spcAft>
                <a:spcPts val="0"/>
              </a:spcAft>
              <a:buClr>
                <a:schemeClr val="dk1"/>
              </a:buClr>
              <a:buSzPct val="100000"/>
              <a:buChar char="•"/>
            </a:pPr>
            <a:r>
              <a:rPr lang="en-US"/>
              <a:t>We want to match up application attributes to these key cloud service attributes:</a:t>
            </a:r>
            <a:endParaRPr/>
          </a:p>
          <a:p>
            <a:pPr indent="-285750" lvl="1" marL="742950" rtl="0" algn="just">
              <a:spcBef>
                <a:spcPts val="476"/>
              </a:spcBef>
              <a:spcAft>
                <a:spcPts val="0"/>
              </a:spcAft>
              <a:buClr>
                <a:schemeClr val="dk1"/>
              </a:buClr>
              <a:buSzPct val="100000"/>
              <a:buChar char="–"/>
            </a:pPr>
            <a:r>
              <a:rPr lang="en-US"/>
              <a:t>Applications</a:t>
            </a:r>
            <a:endParaRPr/>
          </a:p>
          <a:p>
            <a:pPr indent="-285750" lvl="1" marL="742950" rtl="0" algn="just">
              <a:spcBef>
                <a:spcPts val="476"/>
              </a:spcBef>
              <a:spcAft>
                <a:spcPts val="0"/>
              </a:spcAft>
              <a:buClr>
                <a:schemeClr val="dk1"/>
              </a:buClr>
              <a:buSzPct val="100000"/>
              <a:buChar char="–"/>
            </a:pPr>
            <a:r>
              <a:rPr lang="en-US"/>
              <a:t>Core services</a:t>
            </a:r>
            <a:endParaRPr/>
          </a:p>
          <a:p>
            <a:pPr indent="-285750" lvl="1" marL="742950" rtl="0" algn="just">
              <a:spcBef>
                <a:spcPts val="476"/>
              </a:spcBef>
              <a:spcAft>
                <a:spcPts val="0"/>
              </a:spcAft>
              <a:buClr>
                <a:schemeClr val="dk1"/>
              </a:buClr>
              <a:buSzPct val="100000"/>
              <a:buChar char="–"/>
            </a:pPr>
            <a:r>
              <a:rPr lang="en-US"/>
              <a:t>Infrastructure</a:t>
            </a:r>
            <a:endParaRPr/>
          </a:p>
          <a:p>
            <a:pPr indent="-285750" lvl="1" marL="742950" rtl="0" algn="just">
              <a:spcBef>
                <a:spcPts val="476"/>
              </a:spcBef>
              <a:spcAft>
                <a:spcPts val="0"/>
              </a:spcAft>
              <a:buClr>
                <a:schemeClr val="dk1"/>
              </a:buClr>
              <a:buSzPct val="100000"/>
              <a:buChar char="–"/>
            </a:pPr>
            <a:r>
              <a:rPr lang="en-US"/>
              <a:t>Platform features</a:t>
            </a:r>
            <a:endParaRPr/>
          </a:p>
          <a:p>
            <a:pPr indent="-285750" lvl="1" marL="742950" rtl="0" algn="just">
              <a:spcBef>
                <a:spcPts val="476"/>
              </a:spcBef>
              <a:spcAft>
                <a:spcPts val="0"/>
              </a:spcAft>
              <a:buClr>
                <a:schemeClr val="dk1"/>
              </a:buClr>
              <a:buSzPct val="100000"/>
              <a:buChar char="–"/>
            </a:pPr>
            <a:r>
              <a:rPr lang="en-US"/>
              <a:t>Storage</a:t>
            </a:r>
            <a:endParaRPr/>
          </a:p>
          <a:p>
            <a:pPr indent="-342900" lvl="0" marL="342900" rtl="0" algn="just">
              <a:spcBef>
                <a:spcPts val="544"/>
              </a:spcBef>
              <a:spcAft>
                <a:spcPts val="0"/>
              </a:spcAft>
              <a:buClr>
                <a:schemeClr val="dk1"/>
              </a:buClr>
              <a:buSzPct val="100000"/>
              <a:buChar char="•"/>
            </a:pPr>
            <a:r>
              <a:rPr lang="en-US"/>
              <a:t>At the current stage in its development, it is impracticable to match the needs of an application to a set of cloud service providers. Each provider has a unique solution, uses its own APIs, and provides unique services. Therefore, each cloud provider needs separate developer skills, and integration between clouds would be a major chaos.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pic>
        <p:nvPicPr>
          <p:cNvPr descr="Image21.jpg" id="170" name="Google Shape;170;p16"/>
          <p:cNvPicPr preferRelativeResize="0"/>
          <p:nvPr>
            <p:ph idx="1" type="body"/>
          </p:nvPr>
        </p:nvPicPr>
        <p:blipFill rotWithShape="1">
          <a:blip r:embed="rId3">
            <a:alphaModFix/>
          </a:blip>
          <a:srcRect b="0" l="0" r="0" t="0"/>
          <a:stretch/>
        </p:blipFill>
        <p:spPr>
          <a:xfrm>
            <a:off x="1464461" y="1600200"/>
            <a:ext cx="6215078" cy="452596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System Abstraction</a:t>
            </a:r>
            <a:endParaRPr/>
          </a:p>
        </p:txBody>
      </p:sp>
      <p:sp>
        <p:nvSpPr>
          <p:cNvPr id="176" name="Google Shape;176;p17"/>
          <p:cNvSpPr txBox="1"/>
          <p:nvPr>
            <p:ph idx="1" type="body"/>
          </p:nvPr>
        </p:nvSpPr>
        <p:spPr>
          <a:xfrm>
            <a:off x="457200" y="1447800"/>
            <a:ext cx="8229600" cy="4953000"/>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just">
              <a:spcBef>
                <a:spcPts val="0"/>
              </a:spcBef>
              <a:spcAft>
                <a:spcPts val="0"/>
              </a:spcAft>
              <a:buClr>
                <a:schemeClr val="dk1"/>
              </a:buClr>
              <a:buSzPct val="100000"/>
              <a:buChar char="•"/>
            </a:pPr>
            <a:r>
              <a:rPr lang="en-US"/>
              <a:t>The cloud turns physical systems into virtual systems. Organizations choose to deploy systems to the cloud entirely when they can recreate the essential part of their process and eliminate infrastructure.</a:t>
            </a:r>
            <a:endParaRPr/>
          </a:p>
          <a:p>
            <a:pPr indent="-342900" lvl="0" marL="342900" rtl="0" algn="just">
              <a:spcBef>
                <a:spcPts val="544"/>
              </a:spcBef>
              <a:spcAft>
                <a:spcPts val="0"/>
              </a:spcAft>
              <a:buClr>
                <a:schemeClr val="dk1"/>
              </a:buClr>
              <a:buSzPct val="100000"/>
              <a:buChar char="•"/>
            </a:pPr>
            <a:r>
              <a:rPr lang="en-US"/>
              <a:t>As an example, consider a service that does medical imaging. In the past, this service created patient scans and then rendered the image on a local computer. After the image was rendered, it was posted to the hospital LAN and made available to the people who read the scans.</a:t>
            </a:r>
            <a:endParaRPr/>
          </a:p>
          <a:p>
            <a:pPr indent="-342900" lvl="0" marL="342900" rtl="0" algn="just">
              <a:spcBef>
                <a:spcPts val="544"/>
              </a:spcBef>
              <a:spcAft>
                <a:spcPts val="0"/>
              </a:spcAft>
              <a:buClr>
                <a:schemeClr val="dk1"/>
              </a:buClr>
              <a:buSzPct val="100000"/>
              <a:buChar char="•"/>
            </a:pPr>
            <a:r>
              <a:rPr lang="en-US"/>
              <a:t>When the people reading the scans were outside the hospital, across the country, or around the world, cloud comes to play.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Cloud Bursting</a:t>
            </a:r>
            <a:endParaRPr/>
          </a:p>
        </p:txBody>
      </p:sp>
      <p:sp>
        <p:nvSpPr>
          <p:cNvPr id="182" name="Google Shape;182;p18"/>
          <p:cNvSpPr txBox="1"/>
          <p:nvPr>
            <p:ph idx="1" type="body"/>
          </p:nvPr>
        </p:nvSpPr>
        <p:spPr>
          <a:xfrm>
            <a:off x="457200" y="1371600"/>
            <a:ext cx="8382000" cy="5105400"/>
          </a:xfrm>
          <a:prstGeom prst="rect">
            <a:avLst/>
          </a:prstGeom>
          <a:noFill/>
          <a:ln>
            <a:noFill/>
          </a:ln>
        </p:spPr>
        <p:txBody>
          <a:bodyPr anchorCtr="0" anchor="t" bIns="45700" lIns="91425" spcFirstLastPara="1" rIns="91425" wrap="square" tIns="45700">
            <a:normAutofit fontScale="85000" lnSpcReduction="10000"/>
          </a:bodyPr>
          <a:lstStyle/>
          <a:p>
            <a:pPr indent="-342900" lvl="0" marL="342900" rtl="0" algn="just">
              <a:spcBef>
                <a:spcPts val="0"/>
              </a:spcBef>
              <a:spcAft>
                <a:spcPts val="0"/>
              </a:spcAft>
              <a:buClr>
                <a:schemeClr val="dk1"/>
              </a:buClr>
              <a:buSzPct val="100000"/>
              <a:buChar char="•"/>
            </a:pPr>
            <a:r>
              <a:rPr lang="en-US"/>
              <a:t>Many cloud deployments are hybrid applications: Part of the application is on a local system, and part is in the cloud. Often, this is the first stop on the path for many organizations migrating their applications to the cloud.</a:t>
            </a:r>
            <a:endParaRPr/>
          </a:p>
          <a:p>
            <a:pPr indent="-342900" lvl="0" marL="342900" rtl="0" algn="just">
              <a:spcBef>
                <a:spcPts val="544"/>
              </a:spcBef>
              <a:spcAft>
                <a:spcPts val="0"/>
              </a:spcAft>
              <a:buClr>
                <a:schemeClr val="dk1"/>
              </a:buClr>
              <a:buSzPct val="100000"/>
              <a:buChar char="•"/>
            </a:pPr>
            <a:r>
              <a:rPr lang="en-US"/>
              <a:t>There are many reasons why this is desirable, but one of the most common reasons is that the cloud can serve as excess capacity at times of high volume. This type of hybrid has been called </a:t>
            </a:r>
            <a:r>
              <a:rPr i="1" lang="en-US"/>
              <a:t>cloud bursting.</a:t>
            </a:r>
            <a:endParaRPr/>
          </a:p>
          <a:p>
            <a:pPr indent="-342900" lvl="0" marL="342900" rtl="0" algn="just">
              <a:spcBef>
                <a:spcPts val="544"/>
              </a:spcBef>
              <a:spcAft>
                <a:spcPts val="0"/>
              </a:spcAft>
              <a:buClr>
                <a:schemeClr val="dk1"/>
              </a:buClr>
              <a:buSzPct val="100000"/>
              <a:buChar char="•"/>
            </a:pPr>
            <a:r>
              <a:rPr lang="en-US"/>
              <a:t>In such system, there is a certain low level of background transactions occurring at any time. At certain times, events trigger high demand. If the system builds infrastructure to accommodate peak demand, then that infrastructure is wasted.</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An application deployed entirely to the cloud</a:t>
            </a:r>
            <a:endParaRPr/>
          </a:p>
        </p:txBody>
      </p:sp>
      <p:pic>
        <p:nvPicPr>
          <p:cNvPr descr="Image22.jpg" id="188" name="Google Shape;188;p19"/>
          <p:cNvPicPr preferRelativeResize="0"/>
          <p:nvPr>
            <p:ph idx="1" type="body"/>
          </p:nvPr>
        </p:nvPicPr>
        <p:blipFill rotWithShape="1">
          <a:blip r:embed="rId3">
            <a:alphaModFix/>
          </a:blip>
          <a:srcRect b="0" l="0" r="0" t="0"/>
          <a:stretch/>
        </p:blipFill>
        <p:spPr>
          <a:xfrm>
            <a:off x="2769095" y="1600200"/>
            <a:ext cx="3605809" cy="452596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Moving Applications to the Cloud</a:t>
            </a:r>
            <a:endParaRPr/>
          </a:p>
        </p:txBody>
      </p:sp>
      <p:sp>
        <p:nvSpPr>
          <p:cNvPr id="91" name="Google Shape;91;p2"/>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just">
              <a:spcBef>
                <a:spcPts val="0"/>
              </a:spcBef>
              <a:spcAft>
                <a:spcPts val="0"/>
              </a:spcAft>
              <a:buClr>
                <a:schemeClr val="dk1"/>
              </a:buClr>
              <a:buSzPct val="100000"/>
              <a:buChar char="•"/>
            </a:pPr>
            <a:r>
              <a:rPr lang="en-US"/>
              <a:t>The process for determining whether, what, and when to move your applications to the cloud involves an analysis of what critical features of the application need to be supported.</a:t>
            </a:r>
            <a:endParaRPr/>
          </a:p>
          <a:p>
            <a:pPr indent="-342900" lvl="0" marL="342900" rtl="0" algn="just">
              <a:spcBef>
                <a:spcPts val="592"/>
              </a:spcBef>
              <a:spcAft>
                <a:spcPts val="0"/>
              </a:spcAft>
              <a:buClr>
                <a:schemeClr val="dk1"/>
              </a:buClr>
              <a:buSzPct val="100000"/>
              <a:buChar char="•"/>
            </a:pPr>
            <a:r>
              <a:rPr lang="en-US"/>
              <a:t>After those critical features are understood, you can determine the features supported by your particular cloud service provider to see whether the cloud can support the application’s critical features.</a:t>
            </a:r>
            <a:endParaRPr/>
          </a:p>
          <a:p>
            <a:pPr indent="-342900" lvl="0" marL="342900" rtl="0" algn="just">
              <a:spcBef>
                <a:spcPts val="592"/>
              </a:spcBef>
              <a:spcAft>
                <a:spcPts val="0"/>
              </a:spcAft>
              <a:buClr>
                <a:schemeClr val="dk1"/>
              </a:buClr>
              <a:buSzPct val="100000"/>
              <a:buChar char="•"/>
            </a:pPr>
            <a:r>
              <a:rPr lang="en-US"/>
              <a:t>Factors such as access to data, latencies, data security, and so on often limit what applications are good candidates for porting.</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An example of cloud bursting</a:t>
            </a:r>
            <a:endParaRPr/>
          </a:p>
        </p:txBody>
      </p:sp>
      <p:pic>
        <p:nvPicPr>
          <p:cNvPr descr="Image23.jpg" id="194" name="Google Shape;194;p20"/>
          <p:cNvPicPr preferRelativeResize="0"/>
          <p:nvPr>
            <p:ph idx="1" type="body"/>
          </p:nvPr>
        </p:nvPicPr>
        <p:blipFill rotWithShape="1">
          <a:blip r:embed="rId3">
            <a:alphaModFix/>
          </a:blip>
          <a:srcRect b="0" l="0" r="0" t="0"/>
          <a:stretch/>
        </p:blipFill>
        <p:spPr>
          <a:xfrm>
            <a:off x="1531361" y="1600200"/>
            <a:ext cx="6081277" cy="452596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Cloud Everywhere</a:t>
            </a:r>
            <a:endParaRPr/>
          </a:p>
        </p:txBody>
      </p:sp>
      <p:pic>
        <p:nvPicPr>
          <p:cNvPr descr="Image24.jpg" id="200" name="Google Shape;200;p21"/>
          <p:cNvPicPr preferRelativeResize="0"/>
          <p:nvPr>
            <p:ph idx="1" type="body"/>
          </p:nvPr>
        </p:nvPicPr>
        <p:blipFill rotWithShape="1">
          <a:blip r:embed="rId3">
            <a:alphaModFix/>
          </a:blip>
          <a:srcRect b="0" l="0" r="0" t="0"/>
          <a:stretch/>
        </p:blipFill>
        <p:spPr>
          <a:xfrm>
            <a:off x="1457072" y="1600200"/>
            <a:ext cx="6229855" cy="452596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Applications and Cloud APIs</a:t>
            </a:r>
            <a:endParaRPr/>
          </a:p>
        </p:txBody>
      </p:sp>
      <p:sp>
        <p:nvSpPr>
          <p:cNvPr id="206" name="Google Shape;206;p22"/>
          <p:cNvSpPr txBox="1"/>
          <p:nvPr>
            <p:ph idx="1" type="body"/>
          </p:nvPr>
        </p:nvSpPr>
        <p:spPr>
          <a:xfrm>
            <a:off x="457200" y="1295400"/>
            <a:ext cx="8458200" cy="5257800"/>
          </a:xfrm>
          <a:prstGeom prst="rect">
            <a:avLst/>
          </a:prstGeom>
          <a:noFill/>
          <a:ln>
            <a:noFill/>
          </a:ln>
        </p:spPr>
        <p:txBody>
          <a:bodyPr anchorCtr="0" anchor="t" bIns="45700" lIns="91425" spcFirstLastPara="1" rIns="91425" wrap="square" tIns="45700">
            <a:normAutofit fontScale="85000" lnSpcReduction="10000"/>
          </a:bodyPr>
          <a:lstStyle/>
          <a:p>
            <a:pPr indent="-342900" lvl="0" marL="342900" rtl="0" algn="just">
              <a:spcBef>
                <a:spcPts val="0"/>
              </a:spcBef>
              <a:spcAft>
                <a:spcPts val="0"/>
              </a:spcAft>
              <a:buClr>
                <a:schemeClr val="dk1"/>
              </a:buClr>
              <a:buSzPct val="100000"/>
              <a:buChar char="•"/>
            </a:pPr>
            <a:r>
              <a:rPr lang="en-US"/>
              <a:t>The nature of a cloud provider’s API will impact your ability to move an application to the cloud and affect the way many of your application features operate.</a:t>
            </a:r>
            <a:endParaRPr/>
          </a:p>
          <a:p>
            <a:pPr indent="-342900" lvl="0" marL="342900" rtl="0" algn="just">
              <a:spcBef>
                <a:spcPts val="544"/>
              </a:spcBef>
              <a:spcAft>
                <a:spcPts val="0"/>
              </a:spcAft>
              <a:buClr>
                <a:schemeClr val="dk1"/>
              </a:buClr>
              <a:buSzPct val="100000"/>
              <a:buChar char="•"/>
            </a:pPr>
            <a:r>
              <a:rPr lang="en-US"/>
              <a:t>Cloud APIs are the Application Programming Interface to allow the exchange of information in and out of the cloud, request supported operations, and provide management and monitoring functions for applications running in the cloud.</a:t>
            </a:r>
            <a:endParaRPr/>
          </a:p>
          <a:p>
            <a:pPr indent="-342900" lvl="0" marL="342900" rtl="0" algn="just">
              <a:spcBef>
                <a:spcPts val="544"/>
              </a:spcBef>
              <a:spcAft>
                <a:spcPts val="0"/>
              </a:spcAft>
              <a:buClr>
                <a:schemeClr val="dk1"/>
              </a:buClr>
              <a:buSzPct val="100000"/>
              <a:buChar char="•"/>
            </a:pPr>
            <a:r>
              <a:rPr lang="en-US"/>
              <a:t>The point is that the decision to move an application to the cloud rapidly funnels you into a specific solution that may result in vendor lock-in, depending upon the nature of your application, can be anywhere from very easy to nearly impossible to port to any other cloud technology.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97" name="Google Shape;97;p3"/>
          <p:cNvSpPr txBox="1"/>
          <p:nvPr>
            <p:ph idx="1" type="body"/>
          </p:nvPr>
        </p:nvSpPr>
        <p:spPr>
          <a:xfrm>
            <a:off x="457200" y="1600200"/>
            <a:ext cx="8229600" cy="4800600"/>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just">
              <a:spcBef>
                <a:spcPts val="0"/>
              </a:spcBef>
              <a:spcAft>
                <a:spcPts val="0"/>
              </a:spcAft>
              <a:buClr>
                <a:schemeClr val="dk1"/>
              </a:buClr>
              <a:buSzPct val="100000"/>
              <a:buChar char="•"/>
            </a:pPr>
            <a:r>
              <a:rPr lang="en-US"/>
              <a:t>When you move an application to the cloud, you must use the APIs of your particular cloud service provider. There are APIs for each of the types of cloud services: infrastructure, software services, and applications.</a:t>
            </a:r>
            <a:endParaRPr/>
          </a:p>
          <a:p>
            <a:pPr indent="-342900" lvl="0" marL="342900" rtl="0" algn="just">
              <a:spcBef>
                <a:spcPts val="592"/>
              </a:spcBef>
              <a:spcAft>
                <a:spcPts val="0"/>
              </a:spcAft>
              <a:buClr>
                <a:schemeClr val="dk1"/>
              </a:buClr>
              <a:buSzPct val="100000"/>
              <a:buChar char="•"/>
            </a:pPr>
            <a:r>
              <a:rPr lang="en-US"/>
              <a:t>These APIs are generally not interoperable. So although the situation may change in the future, an application developer must make an informed choice to select the vendor that both best suits his needs and allows him to have greater flexibility.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txBox="1"/>
          <p:nvPr>
            <p:ph idx="1" type="body"/>
          </p:nvPr>
        </p:nvSpPr>
        <p:spPr>
          <a:xfrm>
            <a:off x="457200" y="838200"/>
            <a:ext cx="8382000" cy="5715000"/>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just">
              <a:spcBef>
                <a:spcPts val="0"/>
              </a:spcBef>
              <a:spcAft>
                <a:spcPts val="0"/>
              </a:spcAft>
              <a:buClr>
                <a:schemeClr val="dk1"/>
              </a:buClr>
              <a:buSzPct val="100000"/>
              <a:buChar char="•"/>
            </a:pPr>
            <a:r>
              <a:rPr lang="en-US"/>
              <a:t>When you deploy an application to the cloud, you start with the advantages and disadvantages of a distributed system that is the Internet and add to that mix the fundamental characteristics that clouds offer.</a:t>
            </a:r>
            <a:endParaRPr/>
          </a:p>
          <a:p>
            <a:pPr indent="-342900" lvl="0" marL="342900" rtl="0" algn="just">
              <a:spcBef>
                <a:spcPts val="544"/>
              </a:spcBef>
              <a:spcAft>
                <a:spcPts val="0"/>
              </a:spcAft>
              <a:buClr>
                <a:schemeClr val="dk1"/>
              </a:buClr>
              <a:buSzPct val="100000"/>
              <a:buChar char="•"/>
            </a:pPr>
            <a:r>
              <a:rPr lang="en-US"/>
              <a:t>In the cloud, your applications must account for system abstraction and a whole new set of application and system APIs, LAN/WAN latencies, and other factors that are specific to one cloud platform or another. In theory, any application can run either completely or partially in the cloud.</a:t>
            </a:r>
            <a:endParaRPr/>
          </a:p>
          <a:p>
            <a:pPr indent="-342900" lvl="0" marL="342900" rtl="0" algn="just">
              <a:spcBef>
                <a:spcPts val="544"/>
              </a:spcBef>
              <a:spcAft>
                <a:spcPts val="0"/>
              </a:spcAft>
              <a:buClr>
                <a:schemeClr val="dk1"/>
              </a:buClr>
              <a:buSzPct val="100000"/>
              <a:buChar char="•"/>
            </a:pPr>
            <a:r>
              <a:rPr lang="en-US"/>
              <a:t>The question a developer needs to ask is whether his application’s function is best served by cloud or local deployment. That answer depends upon the attributes of the application that the developer is trying to preserve or enhance, and how locating those services in the cloud impacts those attributes.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5"/>
          <p:cNvSpPr txBox="1"/>
          <p:nvPr>
            <p:ph idx="1" type="body"/>
          </p:nvPr>
        </p:nvSpPr>
        <p:spPr>
          <a:xfrm>
            <a:off x="457200" y="533400"/>
            <a:ext cx="8382000" cy="5943600"/>
          </a:xfrm>
          <a:prstGeom prst="rect">
            <a:avLst/>
          </a:prstGeom>
          <a:noFill/>
          <a:ln>
            <a:noFill/>
          </a:ln>
        </p:spPr>
        <p:txBody>
          <a:bodyPr anchorCtr="0" anchor="t" bIns="45700" lIns="91425" spcFirstLastPara="1" rIns="91425" wrap="square" tIns="45700">
            <a:normAutofit fontScale="85000" lnSpcReduction="10000"/>
          </a:bodyPr>
          <a:lstStyle/>
          <a:p>
            <a:pPr indent="-342900" lvl="0" marL="342900" rtl="0" algn="just">
              <a:spcBef>
                <a:spcPts val="0"/>
              </a:spcBef>
              <a:spcAft>
                <a:spcPts val="0"/>
              </a:spcAft>
              <a:buClr>
                <a:schemeClr val="dk1"/>
              </a:buClr>
              <a:buSzPct val="100000"/>
              <a:buChar char="•"/>
            </a:pPr>
            <a:r>
              <a:rPr lang="en-US"/>
              <a:t>The location of an application or service plays a fundamental role in how the application must be written. An application or process that runs on a desktop or server is executed coherently, as a unit, under the control of an integrated program. An action triggers a program call, code executes, and a result is returned and may be acted upon.</a:t>
            </a:r>
            <a:endParaRPr/>
          </a:p>
          <a:p>
            <a:pPr indent="-342900" lvl="0" marL="342900" rtl="0" algn="just">
              <a:spcBef>
                <a:spcPts val="544"/>
              </a:spcBef>
              <a:spcAft>
                <a:spcPts val="0"/>
              </a:spcAft>
              <a:buClr>
                <a:schemeClr val="dk1"/>
              </a:buClr>
              <a:buSzPct val="100000"/>
              <a:buChar char="•"/>
            </a:pPr>
            <a:r>
              <a:rPr lang="en-US"/>
              <a:t>Taken as a unit, “Request =&gt; Process =&gt; Response” is an atomic transaction. Because the transaction is executing locally within the purview of a monolithic application, the process is stateful and transaction is consistent.</a:t>
            </a:r>
            <a:endParaRPr/>
          </a:p>
          <a:p>
            <a:pPr indent="-342900" lvl="0" marL="342900" rtl="0" algn="just">
              <a:spcBef>
                <a:spcPts val="544"/>
              </a:spcBef>
              <a:spcAft>
                <a:spcPts val="0"/>
              </a:spcAft>
              <a:buClr>
                <a:schemeClr val="dk1"/>
              </a:buClr>
              <a:buSzPct val="100000"/>
              <a:buChar char="•"/>
            </a:pPr>
            <a:r>
              <a:rPr lang="en-US"/>
              <a:t>That is, the condition of the transaction is always known and the result is always accounted for. A coherent transaction either succeeds and is enacted, or fails and is rolled back.</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6"/>
          <p:cNvSpPr txBox="1"/>
          <p:nvPr>
            <p:ph idx="1" type="body"/>
          </p:nvPr>
        </p:nvSpPr>
        <p:spPr>
          <a:xfrm>
            <a:off x="457200" y="304800"/>
            <a:ext cx="8382000" cy="6248400"/>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just">
              <a:spcBef>
                <a:spcPts val="0"/>
              </a:spcBef>
              <a:spcAft>
                <a:spcPts val="0"/>
              </a:spcAft>
              <a:buClr>
                <a:schemeClr val="dk1"/>
              </a:buClr>
              <a:buSzPct val="100000"/>
              <a:buChar char="•"/>
            </a:pPr>
            <a:r>
              <a:rPr lang="en-US"/>
              <a:t>An application that runs as a service on the Internet has a client portion that makes a request and a server portion that responds to that request.</a:t>
            </a:r>
            <a:endParaRPr/>
          </a:p>
          <a:p>
            <a:pPr indent="-342900" lvl="0" marL="342900" rtl="0" algn="just">
              <a:spcBef>
                <a:spcPts val="544"/>
              </a:spcBef>
              <a:spcAft>
                <a:spcPts val="0"/>
              </a:spcAft>
              <a:buClr>
                <a:schemeClr val="dk1"/>
              </a:buClr>
              <a:buSzPct val="100000"/>
              <a:buChar char="•"/>
            </a:pPr>
            <a:r>
              <a:rPr lang="en-US"/>
              <a:t>The request has been decoupled from the response because the transaction is executing in two or more places. In a distributed system, the transaction is stateless. In order to create a stateful system in a distributed architecture, a transaction manager or broker must be added so that the intermediary service can account for transactions and react accordingly when they succeed or fail.</a:t>
            </a:r>
            <a:endParaRPr/>
          </a:p>
          <a:p>
            <a:pPr indent="-342900" lvl="0" marL="342900" rtl="0" algn="just">
              <a:spcBef>
                <a:spcPts val="544"/>
              </a:spcBef>
              <a:spcAft>
                <a:spcPts val="0"/>
              </a:spcAft>
              <a:buClr>
                <a:schemeClr val="dk1"/>
              </a:buClr>
              <a:buSzPct val="100000"/>
              <a:buChar char="•"/>
            </a:pPr>
            <a:r>
              <a:rPr lang="en-US"/>
              <a:t>When applications get moved to the cloud, they retain the features of a three-layered architecture, but now physical systems become virtualized systems. Virtual machines are not only stateless, but the place where program execution occurs is likely to be different every time the process runs. These fundamental properties must be accounted for in any cloud-based application.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Functionality Mapping</a:t>
            </a:r>
            <a:endParaRPr/>
          </a:p>
        </p:txBody>
      </p:sp>
      <p:sp>
        <p:nvSpPr>
          <p:cNvPr id="118" name="Google Shape;118;p7"/>
          <p:cNvSpPr txBox="1"/>
          <p:nvPr>
            <p:ph idx="1" type="body"/>
          </p:nvPr>
        </p:nvSpPr>
        <p:spPr>
          <a:xfrm>
            <a:off x="457200" y="1600200"/>
            <a:ext cx="8229600" cy="4800600"/>
          </a:xfrm>
          <a:prstGeom prst="rect">
            <a:avLst/>
          </a:prstGeom>
          <a:noFill/>
          <a:ln>
            <a:noFill/>
          </a:ln>
        </p:spPr>
        <p:txBody>
          <a:bodyPr anchorCtr="0" anchor="t" bIns="45700" lIns="91425" spcFirstLastPara="1" rIns="91425" wrap="square" tIns="45700">
            <a:normAutofit fontScale="85000" lnSpcReduction="10000"/>
          </a:bodyPr>
          <a:lstStyle/>
          <a:p>
            <a:pPr indent="-342900" lvl="0" marL="342900" rtl="0" algn="just">
              <a:spcBef>
                <a:spcPts val="0"/>
              </a:spcBef>
              <a:spcAft>
                <a:spcPts val="0"/>
              </a:spcAft>
              <a:buClr>
                <a:schemeClr val="dk1"/>
              </a:buClr>
              <a:buSzPct val="100000"/>
              <a:buChar char="•"/>
            </a:pPr>
            <a:r>
              <a:rPr lang="en-US"/>
              <a:t>Some applications can be successfully ported to the cloud, while others suffer from the transition process.</a:t>
            </a:r>
            <a:endParaRPr/>
          </a:p>
          <a:p>
            <a:pPr indent="-342900" lvl="0" marL="342900" rtl="0" algn="just">
              <a:spcBef>
                <a:spcPts val="544"/>
              </a:spcBef>
              <a:spcAft>
                <a:spcPts val="0"/>
              </a:spcAft>
              <a:buClr>
                <a:schemeClr val="dk1"/>
              </a:buClr>
              <a:buSzPct val="100000"/>
              <a:buChar char="•"/>
            </a:pPr>
            <a:r>
              <a:rPr lang="en-US"/>
              <a:t>Understanding whether your particular application can benefit from cloud deployment requires that you deconstruct your application’s functionality into its basic components and identify which functions are critical and can be supported by the cloud.</a:t>
            </a:r>
            <a:endParaRPr/>
          </a:p>
          <a:p>
            <a:pPr indent="-342900" lvl="0" marL="342900" rtl="0" algn="just">
              <a:spcBef>
                <a:spcPts val="544"/>
              </a:spcBef>
              <a:spcAft>
                <a:spcPts val="0"/>
              </a:spcAft>
              <a:buClr>
                <a:schemeClr val="dk1"/>
              </a:buClr>
              <a:buSzPct val="100000"/>
              <a:buChar char="•"/>
            </a:pPr>
            <a:r>
              <a:rPr lang="en-US"/>
              <a:t>For example, any application that requires access to a data store quickly runs up against some of the limits that cloud computing imposes. Order transaction systems require that data in a database maintain the transactional integrity implied by the ACID model.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8"/>
          <p:cNvSpPr txBox="1"/>
          <p:nvPr>
            <p:ph idx="1" type="body"/>
          </p:nvPr>
        </p:nvSpPr>
        <p:spPr>
          <a:xfrm>
            <a:off x="457200" y="1066800"/>
            <a:ext cx="8382000" cy="5257800"/>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just">
              <a:spcBef>
                <a:spcPts val="0"/>
              </a:spcBef>
              <a:spcAft>
                <a:spcPts val="0"/>
              </a:spcAft>
              <a:buClr>
                <a:schemeClr val="dk1"/>
              </a:buClr>
              <a:buSzPct val="100000"/>
              <a:buChar char="•"/>
            </a:pPr>
            <a:r>
              <a:rPr lang="en-US"/>
              <a:t>For many non-relational cloud storage systems, such as the Amazon Simple Storage Service (S3), the newly announced Google Storage for Developers, and the Windows Azure Storage Service, the ability of the system to maintain transactional integrity through record locking isn’t part of those systems.</a:t>
            </a:r>
            <a:endParaRPr/>
          </a:p>
          <a:p>
            <a:pPr indent="-342900" lvl="0" marL="342900" rtl="0" algn="just">
              <a:spcBef>
                <a:spcPts val="592"/>
              </a:spcBef>
              <a:spcAft>
                <a:spcPts val="0"/>
              </a:spcAft>
              <a:buClr>
                <a:schemeClr val="dk1"/>
              </a:buClr>
              <a:buSzPct val="100000"/>
              <a:buChar char="•"/>
            </a:pPr>
            <a:r>
              <a:rPr lang="en-US"/>
              <a:t>These types of storage systems are secure and store large amounts of data, but they have very slow access to that data and do not support query and retrieval well. These limitations are why all these vendors offer alternative relational cloud database systems such as SQL Azure.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29" name="Google Shape;129;p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just">
              <a:spcBef>
                <a:spcPts val="0"/>
              </a:spcBef>
              <a:spcAft>
                <a:spcPts val="0"/>
              </a:spcAft>
              <a:buClr>
                <a:schemeClr val="dk1"/>
              </a:buClr>
              <a:buSzPct val="100000"/>
              <a:buChar char="•"/>
            </a:pPr>
            <a:r>
              <a:rPr lang="en-US"/>
              <a:t>In the next Figure, an attribute tree is constructed for an order transaction system where the functionality is decomposed into different functional areas.</a:t>
            </a:r>
            <a:endParaRPr/>
          </a:p>
          <a:p>
            <a:pPr indent="-342900" lvl="0" marL="342900" rtl="0" algn="just">
              <a:spcBef>
                <a:spcPts val="544"/>
              </a:spcBef>
              <a:spcAft>
                <a:spcPts val="0"/>
              </a:spcAft>
              <a:buClr>
                <a:schemeClr val="dk1"/>
              </a:buClr>
              <a:buSzPct val="100000"/>
              <a:buChar char="•"/>
            </a:pPr>
            <a:r>
              <a:rPr lang="en-US"/>
              <a:t>At the top are high-level attributes; some of these functions are essential to the operation of the application while others are not.</a:t>
            </a:r>
            <a:endParaRPr/>
          </a:p>
          <a:p>
            <a:pPr indent="-342900" lvl="0" marL="342900" rtl="0" algn="just">
              <a:spcBef>
                <a:spcPts val="544"/>
              </a:spcBef>
              <a:spcAft>
                <a:spcPts val="0"/>
              </a:spcAft>
              <a:buClr>
                <a:schemeClr val="dk1"/>
              </a:buClr>
              <a:buSzPct val="100000"/>
              <a:buChar char="•"/>
            </a:pPr>
            <a:r>
              <a:rPr lang="en-US"/>
              <a:t>Drilling down on the data management attribute, the second level explores data access and then access methods.</a:t>
            </a:r>
            <a:endParaRPr/>
          </a:p>
          <a:p>
            <a:pPr indent="-342900" lvl="0" marL="342900" rtl="0" algn="just">
              <a:spcBef>
                <a:spcPts val="544"/>
              </a:spcBef>
              <a:spcAft>
                <a:spcPts val="0"/>
              </a:spcAft>
              <a:buClr>
                <a:schemeClr val="dk1"/>
              </a:buClr>
              <a:buSzPct val="100000"/>
              <a:buChar char="•"/>
            </a:pPr>
            <a:r>
              <a:rPr lang="en-US"/>
              <a:t>A critical attribute for the application is the need to be able to access data when the client is both online and offline.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Nasim</dc:creator>
</cp:coreProperties>
</file>