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60" r:id="rId3"/>
    <p:sldId id="266" r:id="rId4"/>
    <p:sldId id="263" r:id="rId5"/>
    <p:sldId id="279" r:id="rId6"/>
    <p:sldId id="267" r:id="rId7"/>
    <p:sldId id="264" r:id="rId8"/>
    <p:sldId id="280" r:id="rId9"/>
    <p:sldId id="272" r:id="rId10"/>
    <p:sldId id="265" r:id="rId11"/>
  </p:sldIdLst>
  <p:sldSz cx="12192000" cy="6858000"/>
  <p:notesSz cx="6810375" cy="99425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et, A. (Lex)" initials="TA(" lastIdx="1" clrIdx="0">
    <p:extLst>
      <p:ext uri="{19B8F6BF-5375-455C-9EA6-DF929625EA0E}">
        <p15:presenceInfo xmlns:p15="http://schemas.microsoft.com/office/powerpoint/2012/main" userId="S-1-5-21-1104492580-2141259050-3462381582-6507" providerId="AD"/>
      </p:ext>
    </p:extLst>
  </p:cmAuthor>
  <p:cmAuthor id="2" name="Kruijf, G.C. (Inge) de" initials="KG(d" lastIdx="1" clrIdx="1">
    <p:extLst>
      <p:ext uri="{19B8F6BF-5375-455C-9EA6-DF929625EA0E}">
        <p15:presenceInfo xmlns:p15="http://schemas.microsoft.com/office/powerpoint/2012/main" userId="S-1-5-21-1104492580-2141259050-3462381582-7427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02" autoAdjust="0"/>
    <p:restoredTop sz="94660"/>
  </p:normalViewPr>
  <p:slideViewPr>
    <p:cSldViewPr snapToGrid="0">
      <p:cViewPr varScale="1">
        <p:scale>
          <a:sx n="68" d="100"/>
          <a:sy n="68" d="100"/>
        </p:scale>
        <p:origin x="1167" y="5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85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7636" y="0"/>
            <a:ext cx="2951163" cy="498852"/>
          </a:xfrm>
          <a:prstGeom prst="rect">
            <a:avLst/>
          </a:prstGeom>
        </p:spPr>
        <p:txBody>
          <a:bodyPr vert="horz" lIns="91440" tIns="45720" rIns="91440" bIns="45720" rtlCol="0"/>
          <a:lstStyle>
            <a:lvl1pPr algn="r">
              <a:defRPr sz="1200"/>
            </a:lvl1pPr>
          </a:lstStyle>
          <a:p>
            <a:fld id="{0A6DF3CC-BD01-4640-9BE2-903C18232A28}" type="datetimeFigureOut">
              <a:rPr lang="en-US" smtClean="0"/>
              <a:t>7/8/2019</a:t>
            </a:fld>
            <a:endParaRPr lang="en-US"/>
          </a:p>
        </p:txBody>
      </p:sp>
      <p:sp>
        <p:nvSpPr>
          <p:cNvPr id="4" name="Footer Placeholder 3"/>
          <p:cNvSpPr>
            <a:spLocks noGrp="1"/>
          </p:cNvSpPr>
          <p:nvPr>
            <p:ph type="ftr" sz="quarter" idx="2"/>
          </p:nvPr>
        </p:nvSpPr>
        <p:spPr>
          <a:xfrm>
            <a:off x="0" y="9443662"/>
            <a:ext cx="2951163" cy="49885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7636" y="9443662"/>
            <a:ext cx="2951163" cy="498851"/>
          </a:xfrm>
          <a:prstGeom prst="rect">
            <a:avLst/>
          </a:prstGeom>
        </p:spPr>
        <p:txBody>
          <a:bodyPr vert="horz" lIns="91440" tIns="45720" rIns="91440" bIns="45720" rtlCol="0" anchor="b"/>
          <a:lstStyle>
            <a:lvl1pPr algn="r">
              <a:defRPr sz="1200"/>
            </a:lvl1pPr>
          </a:lstStyle>
          <a:p>
            <a:fld id="{05F3DD56-3F79-4454-B3D2-9C98E8BB5E93}" type="slidenum">
              <a:rPr lang="en-US" smtClean="0"/>
              <a:t>‹#›</a:t>
            </a:fld>
            <a:endParaRPr lang="en-US"/>
          </a:p>
        </p:txBody>
      </p:sp>
    </p:spTree>
    <p:extLst>
      <p:ext uri="{BB962C8B-B14F-4D97-AF65-F5344CB8AC3E}">
        <p14:creationId xmlns:p14="http://schemas.microsoft.com/office/powerpoint/2010/main" val="36950000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0F4F9C7B-36A6-4A3F-A7B5-951FFE7475C8}" type="datetimeFigureOut">
              <a:rPr lang="nl-NL" smtClean="0"/>
              <a:t>8-7-2019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252045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0F4F9C7B-36A6-4A3F-A7B5-951FFE7475C8}" type="datetimeFigureOut">
              <a:rPr lang="nl-NL" smtClean="0"/>
              <a:t>8-7-2019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21816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0F4F9C7B-36A6-4A3F-A7B5-951FFE7475C8}" type="datetimeFigureOut">
              <a:rPr lang="nl-NL" smtClean="0"/>
              <a:t>8-7-2019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60040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0F4F9C7B-36A6-4A3F-A7B5-951FFE7475C8}" type="datetimeFigureOut">
              <a:rPr lang="nl-NL" smtClean="0"/>
              <a:t>8-7-2019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48782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4F9C7B-36A6-4A3F-A7B5-951FFE7475C8}" type="datetimeFigureOut">
              <a:rPr lang="nl-NL" smtClean="0"/>
              <a:t>8-7-2019</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253689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0F4F9C7B-36A6-4A3F-A7B5-951FFE7475C8}" type="datetimeFigureOut">
              <a:rPr lang="nl-NL" smtClean="0"/>
              <a:t>8-7-2019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08902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0F4F9C7B-36A6-4A3F-A7B5-951FFE7475C8}" type="datetimeFigureOut">
              <a:rPr lang="nl-NL" smtClean="0"/>
              <a:t>8-7-2019</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17767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0F4F9C7B-36A6-4A3F-A7B5-951FFE7475C8}" type="datetimeFigureOut">
              <a:rPr lang="nl-NL" smtClean="0"/>
              <a:t>8-7-2019</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289091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F9C7B-36A6-4A3F-A7B5-951FFE7475C8}" type="datetimeFigureOut">
              <a:rPr lang="nl-NL" smtClean="0"/>
              <a:t>8-7-2019</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17770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F9C7B-36A6-4A3F-A7B5-951FFE7475C8}" type="datetimeFigureOut">
              <a:rPr lang="nl-NL" smtClean="0"/>
              <a:t>8-7-2019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178488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4F9C7B-36A6-4A3F-A7B5-951FFE7475C8}" type="datetimeFigureOut">
              <a:rPr lang="nl-NL" smtClean="0"/>
              <a:t>8-7-2019</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50286E8-7653-4C37-82E2-8A61E6DBC782}" type="slidenum">
              <a:rPr lang="nl-NL" smtClean="0"/>
              <a:t>‹#›</a:t>
            </a:fld>
            <a:endParaRPr lang="nl-NL"/>
          </a:p>
        </p:txBody>
      </p:sp>
    </p:spTree>
    <p:extLst>
      <p:ext uri="{BB962C8B-B14F-4D97-AF65-F5344CB8AC3E}">
        <p14:creationId xmlns:p14="http://schemas.microsoft.com/office/powerpoint/2010/main" val="55552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F9C7B-36A6-4A3F-A7B5-951FFE7475C8}" type="datetimeFigureOut">
              <a:rPr lang="nl-NL" smtClean="0"/>
              <a:t>8-7-2019</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286E8-7653-4C37-82E2-8A61E6DBC782}" type="slidenum">
              <a:rPr lang="nl-NL" smtClean="0"/>
              <a:t>‹#›</a:t>
            </a:fld>
            <a:endParaRPr lang="nl-NL"/>
          </a:p>
        </p:txBody>
      </p:sp>
    </p:spTree>
    <p:extLst>
      <p:ext uri="{BB962C8B-B14F-4D97-AF65-F5344CB8AC3E}">
        <p14:creationId xmlns:p14="http://schemas.microsoft.com/office/powerpoint/2010/main" val="357750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ah@create.aau.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3334" y="2335985"/>
            <a:ext cx="11145329" cy="728985"/>
          </a:xfrm>
        </p:spPr>
        <p:txBody>
          <a:bodyPr>
            <a:normAutofit/>
          </a:bodyPr>
          <a:lstStyle/>
          <a:p>
            <a:pPr algn="l"/>
            <a:r>
              <a:rPr lang="en-US" sz="3600" dirty="0">
                <a:latin typeface="Arial" panose="020B0604020202020204" pitchFamily="34" charset="0"/>
                <a:cs typeface="Arial" panose="020B0604020202020204" pitchFamily="34" charset="0"/>
              </a:rPr>
              <a:t>Thank you for your interest in our </a:t>
            </a:r>
            <a:r>
              <a:rPr lang="en-US" sz="3600" dirty="0" smtClean="0">
                <a:latin typeface="Arial" panose="020B0604020202020204" pitchFamily="34" charset="0"/>
                <a:cs typeface="Arial" panose="020B0604020202020204" pitchFamily="34" charset="0"/>
              </a:rPr>
              <a:t>experiment</a:t>
            </a:r>
            <a:r>
              <a:rPr lang="en-US" sz="3600" dirty="0">
                <a:latin typeface="Arial" panose="020B0604020202020204" pitchFamily="34" charset="0"/>
                <a:cs typeface="Arial" panose="020B0604020202020204" pitchFamily="34" charset="0"/>
              </a:rPr>
              <a:t>!</a:t>
            </a:r>
          </a:p>
        </p:txBody>
      </p:sp>
      <p:sp>
        <p:nvSpPr>
          <p:cNvPr id="8" name="Rectangle 7"/>
          <p:cNvSpPr/>
          <p:nvPr/>
        </p:nvSpPr>
        <p:spPr>
          <a:xfrm>
            <a:off x="0" y="1009512"/>
            <a:ext cx="12192000" cy="780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4800" dirty="0" smtClean="0">
                <a:latin typeface="Arial" panose="020B0604020202020204" pitchFamily="34" charset="0"/>
                <a:cs typeface="Arial" panose="020B0604020202020204" pitchFamily="34" charset="0"/>
              </a:rPr>
              <a:t>Hi!</a:t>
            </a:r>
            <a:endParaRPr lang="nl-NL" sz="4800" dirty="0">
              <a:latin typeface="Arial" panose="020B0604020202020204" pitchFamily="34" charset="0"/>
              <a:cs typeface="Arial" panose="020B0604020202020204" pitchFamily="34" charset="0"/>
            </a:endParaRPr>
          </a:p>
        </p:txBody>
      </p:sp>
      <p:sp>
        <p:nvSpPr>
          <p:cNvPr id="11" name="Subtitle 2"/>
          <p:cNvSpPr txBox="1">
            <a:spLocks/>
          </p:cNvSpPr>
          <p:nvPr/>
        </p:nvSpPr>
        <p:spPr>
          <a:xfrm>
            <a:off x="523334" y="3697346"/>
            <a:ext cx="11433535" cy="143872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Arial" panose="020B0604020202020204" pitchFamily="34" charset="0"/>
                <a:cs typeface="Arial" panose="020B0604020202020204" pitchFamily="34" charset="0"/>
              </a:rPr>
              <a:t>The experiment will take about </a:t>
            </a:r>
            <a:r>
              <a:rPr lang="en-US" sz="2800" dirty="0" smtClean="0">
                <a:latin typeface="Arial" panose="020B0604020202020204" pitchFamily="34" charset="0"/>
                <a:cs typeface="Arial" panose="020B0604020202020204" pitchFamily="34" charset="0"/>
              </a:rPr>
              <a:t>30 </a:t>
            </a:r>
            <a:r>
              <a:rPr lang="en-US" sz="2800" dirty="0">
                <a:latin typeface="Arial" panose="020B0604020202020204" pitchFamily="34" charset="0"/>
                <a:cs typeface="Arial" panose="020B0604020202020204" pitchFamily="34" charset="0"/>
              </a:rPr>
              <a:t>minutes.</a:t>
            </a:r>
          </a:p>
          <a:p>
            <a:pPr algn="l"/>
            <a:endParaRPr lang="en-US" sz="2800" dirty="0">
              <a:latin typeface="Arial" panose="020B0604020202020204" pitchFamily="34" charset="0"/>
              <a:cs typeface="Arial" panose="020B0604020202020204" pitchFamily="34" charset="0"/>
            </a:endParaRPr>
          </a:p>
          <a:p>
            <a:pPr algn="l"/>
            <a:r>
              <a:rPr lang="en-US" sz="2800" u="sng" dirty="0">
                <a:latin typeface="Arial" panose="020B0604020202020204" pitchFamily="34" charset="0"/>
                <a:cs typeface="Arial" panose="020B0604020202020204" pitchFamily="34" charset="0"/>
              </a:rPr>
              <a:t>Please click the </a:t>
            </a:r>
            <a:r>
              <a:rPr lang="en-US" sz="2800" b="1" u="sng" dirty="0" smtClean="0">
                <a:latin typeface="Arial" panose="020B0604020202020204" pitchFamily="34" charset="0"/>
                <a:cs typeface="Arial" panose="020B0604020202020204" pitchFamily="34" charset="0"/>
              </a:rPr>
              <a:t>‘Next</a:t>
            </a:r>
            <a:r>
              <a:rPr lang="en-US" sz="2800" b="1" u="sng" dirty="0">
                <a:latin typeface="Arial" panose="020B0604020202020204" pitchFamily="34" charset="0"/>
                <a:cs typeface="Arial" panose="020B0604020202020204" pitchFamily="34" charset="0"/>
              </a:rPr>
              <a:t>’</a:t>
            </a:r>
            <a:r>
              <a:rPr lang="en-US" sz="2800" u="sng" dirty="0">
                <a:latin typeface="Arial" panose="020B0604020202020204" pitchFamily="34" charset="0"/>
                <a:cs typeface="Arial" panose="020B0604020202020204" pitchFamily="34" charset="0"/>
              </a:rPr>
              <a:t> button to start.</a:t>
            </a:r>
          </a:p>
        </p:txBody>
      </p:sp>
      <p:sp>
        <p:nvSpPr>
          <p:cNvPr id="5" name="Subtitle 2"/>
          <p:cNvSpPr txBox="1">
            <a:spLocks/>
          </p:cNvSpPr>
          <p:nvPr/>
        </p:nvSpPr>
        <p:spPr>
          <a:xfrm>
            <a:off x="4241126" y="706931"/>
            <a:ext cx="4956661" cy="302581"/>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b="1" i="1" dirty="0" smtClean="0">
                <a:solidFill>
                  <a:schemeClr val="bg1">
                    <a:lumMod val="75000"/>
                  </a:schemeClr>
                </a:solidFill>
                <a:latin typeface="Arial" panose="020B0604020202020204" pitchFamily="34" charset="0"/>
                <a:cs typeface="Arial" panose="020B0604020202020204" pitchFamily="34" charset="0"/>
              </a:rPr>
              <a:t>In </a:t>
            </a:r>
            <a:r>
              <a:rPr lang="en-US" sz="3600" b="1" i="1" dirty="0">
                <a:solidFill>
                  <a:schemeClr val="bg1">
                    <a:lumMod val="75000"/>
                  </a:schemeClr>
                </a:solidFill>
                <a:latin typeface="Arial" panose="020B0604020202020204" pitchFamily="34" charset="0"/>
                <a:cs typeface="Arial" panose="020B0604020202020204" pitchFamily="34" charset="0"/>
              </a:rPr>
              <a:t>the name of </a:t>
            </a:r>
            <a:r>
              <a:rPr lang="en-US" sz="3600" b="1" i="1" dirty="0" smtClean="0">
                <a:solidFill>
                  <a:schemeClr val="bg1">
                    <a:lumMod val="75000"/>
                  </a:schemeClr>
                </a:solidFill>
                <a:latin typeface="Arial" panose="020B0604020202020204" pitchFamily="34" charset="0"/>
                <a:cs typeface="Arial" panose="020B0604020202020204" pitchFamily="34" charset="0"/>
              </a:rPr>
              <a:t>Allah, </a:t>
            </a:r>
            <a:r>
              <a:rPr lang="en-US" sz="3600" b="1" i="1" dirty="0">
                <a:solidFill>
                  <a:schemeClr val="bg1">
                    <a:lumMod val="75000"/>
                  </a:schemeClr>
                </a:solidFill>
                <a:latin typeface="Arial" panose="020B0604020202020204" pitchFamily="34" charset="0"/>
                <a:cs typeface="Arial" panose="020B0604020202020204" pitchFamily="34" charset="0"/>
              </a:rPr>
              <a:t>the </a:t>
            </a:r>
            <a:r>
              <a:rPr lang="en-US" sz="3600" b="1" i="1" dirty="0" smtClean="0">
                <a:solidFill>
                  <a:schemeClr val="bg1">
                    <a:lumMod val="75000"/>
                  </a:schemeClr>
                </a:solidFill>
                <a:latin typeface="Arial" panose="020B0604020202020204" pitchFamily="34" charset="0"/>
                <a:cs typeface="Arial" panose="020B0604020202020204" pitchFamily="34" charset="0"/>
              </a:rPr>
              <a:t>gracious, </a:t>
            </a:r>
            <a:r>
              <a:rPr lang="en-US" sz="3600" b="1" i="1" dirty="0">
                <a:solidFill>
                  <a:schemeClr val="bg1">
                    <a:lumMod val="75000"/>
                  </a:schemeClr>
                </a:solidFill>
                <a:latin typeface="Arial" panose="020B0604020202020204" pitchFamily="34" charset="0"/>
                <a:cs typeface="Arial" panose="020B0604020202020204" pitchFamily="34" charset="0"/>
              </a:rPr>
              <a:t>the </a:t>
            </a:r>
            <a:r>
              <a:rPr lang="en-US" sz="3600" b="1" i="1" dirty="0" smtClean="0">
                <a:solidFill>
                  <a:schemeClr val="bg1">
                    <a:lumMod val="75000"/>
                  </a:schemeClr>
                </a:solidFill>
                <a:latin typeface="Arial" panose="020B0604020202020204" pitchFamily="34" charset="0"/>
                <a:cs typeface="Arial" panose="020B0604020202020204" pitchFamily="34" charset="0"/>
              </a:rPr>
              <a:t>merciful!</a:t>
            </a:r>
            <a:endParaRPr lang="en-US" sz="3600" b="1" i="1"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786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err="1">
                <a:solidFill>
                  <a:schemeClr val="bg1"/>
                </a:solidFill>
                <a:latin typeface="Arial" panose="020B0604020202020204" pitchFamily="34" charset="0"/>
                <a:cs typeface="Arial" panose="020B0604020202020204" pitchFamily="34" charset="0"/>
              </a:rPr>
              <a:t>Thank</a:t>
            </a:r>
            <a:r>
              <a:rPr lang="nl-NL" sz="2800" dirty="0">
                <a:solidFill>
                  <a:schemeClr val="bg1"/>
                </a:solidFill>
                <a:latin typeface="Arial" panose="020B0604020202020204" pitchFamily="34" charset="0"/>
                <a:cs typeface="Arial" panose="020B0604020202020204" pitchFamily="34" charset="0"/>
              </a:rPr>
              <a:t> </a:t>
            </a:r>
            <a:r>
              <a:rPr lang="nl-NL" sz="2800" dirty="0" err="1">
                <a:solidFill>
                  <a:schemeClr val="bg1"/>
                </a:solidFill>
                <a:latin typeface="Arial" panose="020B0604020202020204" pitchFamily="34" charset="0"/>
                <a:cs typeface="Arial" panose="020B0604020202020204" pitchFamily="34" charset="0"/>
              </a:rPr>
              <a:t>you</a:t>
            </a:r>
            <a:r>
              <a:rPr lang="nl-NL" sz="2800" dirty="0">
                <a:solidFill>
                  <a:schemeClr val="bg1"/>
                </a:solidFill>
                <a:latin typeface="Arial" panose="020B0604020202020204" pitchFamily="34" charset="0"/>
                <a:cs typeface="Arial" panose="020B0604020202020204" pitchFamily="34" charset="0"/>
              </a:rPr>
              <a:t>!</a:t>
            </a:r>
          </a:p>
        </p:txBody>
      </p:sp>
      <p:sp>
        <p:nvSpPr>
          <p:cNvPr id="13" name="Subtitle 2"/>
          <p:cNvSpPr txBox="1">
            <a:spLocks/>
          </p:cNvSpPr>
          <p:nvPr/>
        </p:nvSpPr>
        <p:spPr>
          <a:xfrm>
            <a:off x="1807697" y="1466013"/>
            <a:ext cx="9372135" cy="50819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95000"/>
                    <a:lumOff val="5000"/>
                  </a:schemeClr>
                </a:solidFill>
                <a:latin typeface="Arial" panose="020B0604020202020204" pitchFamily="34" charset="0"/>
                <a:cs typeface="Arial" panose="020B0604020202020204" pitchFamily="34" charset="0"/>
              </a:rPr>
              <a:t>Congratulations: </a:t>
            </a:r>
            <a:r>
              <a:rPr lang="en-US" sz="2800" dirty="0" smtClean="0">
                <a:solidFill>
                  <a:schemeClr val="tx1">
                    <a:lumMod val="95000"/>
                    <a:lumOff val="5000"/>
                  </a:schemeClr>
                </a:solidFill>
                <a:latin typeface="Arial" panose="020B0604020202020204" pitchFamily="34" charset="0"/>
                <a:cs typeface="Arial" panose="020B0604020202020204" pitchFamily="34" charset="0"/>
              </a:rPr>
              <a:t>You have finished </a:t>
            </a:r>
            <a:r>
              <a:rPr lang="en-US" sz="2800" dirty="0">
                <a:solidFill>
                  <a:schemeClr val="tx1">
                    <a:lumMod val="95000"/>
                    <a:lumOff val="5000"/>
                  </a:schemeClr>
                </a:solidFill>
                <a:latin typeface="Arial" panose="020B0604020202020204" pitchFamily="34" charset="0"/>
                <a:cs typeface="Arial" panose="020B0604020202020204" pitchFamily="34" charset="0"/>
              </a:rPr>
              <a:t>the experiment!</a:t>
            </a:r>
          </a:p>
          <a:p>
            <a:pPr algn="l"/>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algn="l"/>
            <a:endParaRPr lang="en-US" sz="1800" dirty="0">
              <a:solidFill>
                <a:schemeClr val="tx1">
                  <a:lumMod val="95000"/>
                  <a:lumOff val="5000"/>
                </a:schemeClr>
              </a:solidFill>
              <a:latin typeface="Arial" panose="020B0604020202020204" pitchFamily="34" charset="0"/>
              <a:cs typeface="Arial" panose="020B0604020202020204" pitchFamily="34" charset="0"/>
            </a:endParaRPr>
          </a:p>
          <a:p>
            <a:pPr algn="l"/>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algn="l"/>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algn="l"/>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algn="l"/>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algn="l"/>
            <a:r>
              <a:rPr lang="en-US" sz="2000" dirty="0">
                <a:solidFill>
                  <a:schemeClr val="tx1">
                    <a:lumMod val="95000"/>
                    <a:lumOff val="5000"/>
                  </a:schemeClr>
                </a:solidFill>
                <a:latin typeface="Arial" panose="020B0604020202020204" pitchFamily="34" charset="0"/>
                <a:cs typeface="Arial" panose="020B0604020202020204" pitchFamily="34" charset="0"/>
              </a:rPr>
              <a:t>In case you have any </a:t>
            </a:r>
            <a:r>
              <a:rPr lang="en-US" sz="2000" dirty="0" smtClean="0">
                <a:solidFill>
                  <a:schemeClr val="tx1">
                    <a:lumMod val="95000"/>
                    <a:lumOff val="5000"/>
                  </a:schemeClr>
                </a:solidFill>
                <a:latin typeface="Arial" panose="020B0604020202020204" pitchFamily="34" charset="0"/>
                <a:cs typeface="Arial" panose="020B0604020202020204" pitchFamily="34" charset="0"/>
              </a:rPr>
              <a:t>question/comment </a:t>
            </a:r>
            <a:r>
              <a:rPr lang="en-US" sz="2000" dirty="0">
                <a:solidFill>
                  <a:schemeClr val="tx1">
                    <a:lumMod val="95000"/>
                    <a:lumOff val="5000"/>
                  </a:schemeClr>
                </a:solidFill>
                <a:latin typeface="Arial" panose="020B0604020202020204" pitchFamily="34" charset="0"/>
                <a:cs typeface="Arial" panose="020B0604020202020204" pitchFamily="34" charset="0"/>
              </a:rPr>
              <a:t>you can contact the researcher:</a:t>
            </a:r>
          </a:p>
          <a:p>
            <a:pPr algn="l"/>
            <a:r>
              <a:rPr lang="en-US" sz="2000" dirty="0" smtClean="0">
                <a:solidFill>
                  <a:schemeClr val="tx1">
                    <a:lumMod val="95000"/>
                    <a:lumOff val="5000"/>
                  </a:schemeClr>
                </a:solidFill>
                <a:latin typeface="Arial" panose="020B0604020202020204" pitchFamily="34" charset="0"/>
                <a:cs typeface="Arial" panose="020B0604020202020204" pitchFamily="34" charset="0"/>
              </a:rPr>
              <a:t>Mohammad A. </a:t>
            </a:r>
            <a:r>
              <a:rPr lang="en-US" sz="2000" dirty="0" err="1" smtClean="0">
                <a:solidFill>
                  <a:schemeClr val="tx1">
                    <a:lumMod val="95000"/>
                    <a:lumOff val="5000"/>
                  </a:schemeClr>
                </a:solidFill>
                <a:latin typeface="Arial" panose="020B0604020202020204" pitchFamily="34" charset="0"/>
                <a:cs typeface="Arial" panose="020B0604020202020204" pitchFamily="34" charset="0"/>
              </a:rPr>
              <a:t>Haque</a:t>
            </a:r>
            <a:r>
              <a:rPr lang="en-US" sz="2000" dirty="0" smtClean="0">
                <a:solidFill>
                  <a:schemeClr val="tx1">
                    <a:lumMod val="95000"/>
                    <a:lumOff val="5000"/>
                  </a:schemeClr>
                </a:solidFill>
                <a:latin typeface="Arial" panose="020B0604020202020204" pitchFamily="34" charset="0"/>
                <a:cs typeface="Arial" panose="020B0604020202020204" pitchFamily="34" charset="0"/>
              </a:rPr>
              <a:t>, </a:t>
            </a:r>
            <a:r>
              <a:rPr lang="en-US" sz="2000" dirty="0" smtClean="0">
                <a:solidFill>
                  <a:schemeClr val="tx1">
                    <a:lumMod val="95000"/>
                    <a:lumOff val="5000"/>
                  </a:schemeClr>
                </a:solidFill>
                <a:latin typeface="Arial" panose="020B0604020202020204" pitchFamily="34" charset="0"/>
                <a:cs typeface="Arial" panose="020B0604020202020204" pitchFamily="34" charset="0"/>
                <a:hlinkClick r:id="rId2"/>
              </a:rPr>
              <a:t>mah@create.aau.dk</a:t>
            </a:r>
            <a:r>
              <a:rPr lang="en-US" sz="2000" dirty="0" smtClean="0">
                <a:solidFill>
                  <a:schemeClr val="tx1">
                    <a:lumMod val="95000"/>
                    <a:lumOff val="5000"/>
                  </a:schemeClr>
                </a:solidFill>
                <a:latin typeface="Arial" panose="020B0604020202020204" pitchFamily="34" charset="0"/>
                <a:cs typeface="Arial" panose="020B0604020202020204" pitchFamily="34" charset="0"/>
              </a:rPr>
              <a:t>, </a:t>
            </a:r>
          </a:p>
          <a:p>
            <a:pPr algn="l"/>
            <a:r>
              <a:rPr lang="en-US" sz="2000" dirty="0" smtClean="0">
                <a:solidFill>
                  <a:schemeClr val="tx1">
                    <a:lumMod val="95000"/>
                    <a:lumOff val="5000"/>
                  </a:schemeClr>
                </a:solidFill>
                <a:latin typeface="Arial" panose="020B0604020202020204" pitchFamily="34" charset="0"/>
                <a:cs typeface="Arial" panose="020B0604020202020204" pitchFamily="34" charset="0"/>
              </a:rPr>
              <a:t>+45 9126 4921 or +86 182 0132 7463</a:t>
            </a:r>
            <a:r>
              <a:rPr lang="en-US" sz="2800" dirty="0" smtClean="0">
                <a:solidFill>
                  <a:schemeClr val="tx1">
                    <a:lumMod val="95000"/>
                    <a:lumOff val="5000"/>
                  </a:schemeClr>
                </a:solidFill>
                <a:latin typeface="Arial" panose="020B0604020202020204" pitchFamily="34" charset="0"/>
                <a:cs typeface="Arial" panose="020B0604020202020204" pitchFamily="34" charset="0"/>
              </a:rPr>
              <a:t> </a:t>
            </a:r>
            <a:endParaRPr lang="en-US" dirty="0">
              <a:solidFill>
                <a:schemeClr val="tx1">
                  <a:lumMod val="95000"/>
                  <a:lumOff val="5000"/>
                </a:schemeClr>
              </a:solidFill>
              <a:latin typeface="Arial" panose="020B0604020202020204" pitchFamily="34" charset="0"/>
              <a:cs typeface="Arial" panose="020B0604020202020204" pitchFamily="34" charset="0"/>
            </a:endParaRPr>
          </a:p>
          <a:p>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3"/>
          <a:srcRect l="2282" t="18365" r="4579" b="16866"/>
          <a:stretch/>
        </p:blipFill>
        <p:spPr>
          <a:xfrm>
            <a:off x="3656319" y="2234634"/>
            <a:ext cx="4879361" cy="2159214"/>
          </a:xfrm>
          <a:prstGeom prst="rect">
            <a:avLst/>
          </a:prstGeom>
        </p:spPr>
      </p:pic>
    </p:spTree>
    <p:extLst>
      <p:ext uri="{BB962C8B-B14F-4D97-AF65-F5344CB8AC3E}">
        <p14:creationId xmlns:p14="http://schemas.microsoft.com/office/powerpoint/2010/main" val="3363973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err="1">
                <a:solidFill>
                  <a:schemeClr val="bg1"/>
                </a:solidFill>
                <a:latin typeface="Arial" panose="020B0604020202020204" pitchFamily="34" charset="0"/>
                <a:cs typeface="Arial" panose="020B0604020202020204" pitchFamily="34" charset="0"/>
              </a:rPr>
              <a:t>About</a:t>
            </a:r>
            <a:r>
              <a:rPr lang="nl-NL" sz="2800" dirty="0">
                <a:solidFill>
                  <a:schemeClr val="bg1"/>
                </a:solidFill>
                <a:latin typeface="Arial" panose="020B0604020202020204" pitchFamily="34" charset="0"/>
                <a:cs typeface="Arial" panose="020B0604020202020204" pitchFamily="34" charset="0"/>
              </a:rPr>
              <a:t> </a:t>
            </a:r>
            <a:r>
              <a:rPr lang="nl-NL" sz="2800" dirty="0" err="1">
                <a:solidFill>
                  <a:schemeClr val="bg1"/>
                </a:solidFill>
                <a:latin typeface="Arial" panose="020B0604020202020204" pitchFamily="34" charset="0"/>
                <a:cs typeface="Arial" panose="020B0604020202020204" pitchFamily="34" charset="0"/>
              </a:rPr>
              <a:t>the</a:t>
            </a:r>
            <a:r>
              <a:rPr lang="nl-NL" sz="2800" dirty="0">
                <a:solidFill>
                  <a:schemeClr val="bg1"/>
                </a:solidFill>
                <a:latin typeface="Arial" panose="020B0604020202020204" pitchFamily="34" charset="0"/>
                <a:cs typeface="Arial" panose="020B0604020202020204" pitchFamily="34" charset="0"/>
              </a:rPr>
              <a:t> experiment</a:t>
            </a:r>
          </a:p>
        </p:txBody>
      </p:sp>
      <p:sp>
        <p:nvSpPr>
          <p:cNvPr id="6" name="Subtitle 2"/>
          <p:cNvSpPr txBox="1">
            <a:spLocks/>
          </p:cNvSpPr>
          <p:nvPr/>
        </p:nvSpPr>
        <p:spPr>
          <a:xfrm>
            <a:off x="523335" y="5908601"/>
            <a:ext cx="11145329" cy="5818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u="sng" dirty="0">
                <a:latin typeface="Arial" panose="020B0604020202020204" pitchFamily="34" charset="0"/>
                <a:cs typeface="Arial" panose="020B0604020202020204" pitchFamily="34" charset="0"/>
              </a:rPr>
              <a:t>Click on the </a:t>
            </a:r>
            <a:r>
              <a:rPr lang="en-US" sz="2000" b="1" u="sng" dirty="0" smtClean="0">
                <a:latin typeface="Arial" panose="020B0604020202020204" pitchFamily="34" charset="0"/>
                <a:cs typeface="Arial" panose="020B0604020202020204" pitchFamily="34" charset="0"/>
              </a:rPr>
              <a:t>‘Next’</a:t>
            </a:r>
            <a:r>
              <a:rPr lang="en-US" sz="2000" u="sng" dirty="0" smtClean="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rPr>
              <a:t>button below to continue</a:t>
            </a:r>
          </a:p>
        </p:txBody>
      </p:sp>
      <p:sp>
        <p:nvSpPr>
          <p:cNvPr id="11" name="Subtitle 2"/>
          <p:cNvSpPr>
            <a:spLocks noGrp="1"/>
          </p:cNvSpPr>
          <p:nvPr>
            <p:ph type="subTitle" idx="1"/>
          </p:nvPr>
        </p:nvSpPr>
        <p:spPr>
          <a:xfrm>
            <a:off x="523336" y="873049"/>
            <a:ext cx="11145329" cy="4660688"/>
          </a:xfrm>
        </p:spPr>
        <p:txBody>
          <a:bodyPr>
            <a:noAutofit/>
          </a:bodyPr>
          <a:lstStyle/>
          <a:p>
            <a:pPr algn="l"/>
            <a:r>
              <a:rPr lang="en-US" sz="2800" dirty="0">
                <a:latin typeface="Arial" panose="020B0604020202020204" pitchFamily="34" charset="0"/>
                <a:cs typeface="Arial" panose="020B0604020202020204" pitchFamily="34" charset="0"/>
              </a:rPr>
              <a:t>In this experiment you will see </a:t>
            </a:r>
            <a:r>
              <a:rPr lang="en-US" sz="2800" dirty="0" smtClean="0">
                <a:latin typeface="Arial" panose="020B0604020202020204" pitchFamily="34" charset="0"/>
                <a:cs typeface="Arial" panose="020B0604020202020204" pitchFamily="34" charset="0"/>
              </a:rPr>
              <a:t>76 </a:t>
            </a:r>
            <a:r>
              <a:rPr lang="en-US" sz="2800" dirty="0">
                <a:latin typeface="Arial" panose="020B0604020202020204" pitchFamily="34" charset="0"/>
                <a:cs typeface="Arial" panose="020B0604020202020204" pitchFamily="34" charset="0"/>
              </a:rPr>
              <a:t>different </a:t>
            </a:r>
            <a:r>
              <a:rPr lang="en-US" sz="2800" dirty="0" smtClean="0">
                <a:latin typeface="Arial" panose="020B0604020202020204" pitchFamily="34" charset="0"/>
                <a:cs typeface="Arial" panose="020B0604020202020204" pitchFamily="34" charset="0"/>
              </a:rPr>
              <a:t>pictures of food, non-food, flower and expired food, while you are video recorded. </a:t>
            </a:r>
            <a:endParaRPr lang="en-US" sz="2800" dirty="0">
              <a:latin typeface="Arial" panose="020B0604020202020204" pitchFamily="34" charset="0"/>
              <a:cs typeface="Arial" panose="020B0604020202020204" pitchFamily="34" charset="0"/>
            </a:endParaRPr>
          </a:p>
          <a:p>
            <a:pPr algn="l"/>
            <a:endParaRPr lang="en-US" sz="14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Please rate how each picture makes you feel. </a:t>
            </a:r>
          </a:p>
          <a:p>
            <a:pPr algn="l"/>
            <a:r>
              <a:rPr lang="en-US" dirty="0">
                <a:latin typeface="Arial" panose="020B0604020202020204" pitchFamily="34" charset="0"/>
                <a:cs typeface="Arial" panose="020B0604020202020204" pitchFamily="34" charset="0"/>
              </a:rPr>
              <a:t>(Just rate your first impression, don’t care about the calories in the picture)</a:t>
            </a:r>
          </a:p>
          <a:p>
            <a:pPr algn="l"/>
            <a:endParaRPr lang="en-US" sz="14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There are no right or wrong answers, only your true feelings count!</a:t>
            </a:r>
          </a:p>
          <a:p>
            <a:pPr algn="l"/>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important for us that you are motivated and answer all questions </a:t>
            </a:r>
            <a:r>
              <a:rPr lang="en-US" dirty="0" smtClean="0">
                <a:latin typeface="Arial" panose="020B0604020202020204" pitchFamily="34" charset="0"/>
                <a:cs typeface="Arial" panose="020B0604020202020204" pitchFamily="34" charset="0"/>
              </a:rPr>
              <a:t>seriously.</a:t>
            </a:r>
          </a:p>
          <a:p>
            <a:pPr algn="l"/>
            <a:r>
              <a:rPr lang="en-US" dirty="0" smtClean="0">
                <a:latin typeface="Arial" panose="020B0604020202020204" pitchFamily="34" charset="0"/>
                <a:cs typeface="Arial" panose="020B0604020202020204" pitchFamily="34" charset="0"/>
              </a:rPr>
              <a:t>At the end of the experiment there is a question to rate your seriousness.)</a:t>
            </a:r>
            <a:endParaRPr lang="en-US" sz="1800" dirty="0">
              <a:latin typeface="Arial" panose="020B0604020202020204" pitchFamily="34" charset="0"/>
              <a:cs typeface="Arial" panose="020B0604020202020204" pitchFamily="34" charset="0"/>
            </a:endParaRPr>
          </a:p>
          <a:p>
            <a:pPr algn="l"/>
            <a:endParaRPr lang="en-US" sz="1600" dirty="0">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Please follow the instructions carefully.</a:t>
            </a:r>
          </a:p>
        </p:txBody>
      </p:sp>
    </p:spTree>
    <p:extLst>
      <p:ext uri="{BB962C8B-B14F-4D97-AF65-F5344CB8AC3E}">
        <p14:creationId xmlns:p14="http://schemas.microsoft.com/office/powerpoint/2010/main" val="1937822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714" y="914400"/>
            <a:ext cx="11756571" cy="5812221"/>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There </a:t>
            </a:r>
            <a:r>
              <a:rPr lang="en-US" dirty="0">
                <a:latin typeface="Arial" panose="020B0604020202020204" pitchFamily="34" charset="0"/>
                <a:cs typeface="Arial" panose="020B0604020202020204" pitchFamily="34" charset="0"/>
              </a:rPr>
              <a:t>are no known or anticipated risks associated with this study. </a:t>
            </a:r>
          </a:p>
          <a:p>
            <a:r>
              <a:rPr lang="en-US" dirty="0" smtClean="0">
                <a:latin typeface="Arial" panose="020B0604020202020204" pitchFamily="34" charset="0"/>
                <a:cs typeface="Arial" panose="020B0604020202020204" pitchFamily="34" charset="0"/>
              </a:rPr>
              <a:t>Your responses and the videos will only be used for academic research and dissemination purposes. </a:t>
            </a:r>
          </a:p>
          <a:p>
            <a:r>
              <a:rPr lang="en-US" dirty="0" smtClean="0">
                <a:latin typeface="Arial" panose="020B0604020202020204" pitchFamily="34" charset="0"/>
                <a:cs typeface="Arial" panose="020B0604020202020204" pitchFamily="34" charset="0"/>
              </a:rPr>
              <a:t>You </a:t>
            </a:r>
            <a:r>
              <a:rPr lang="en-US" dirty="0">
                <a:latin typeface="Arial" panose="020B0604020202020204" pitchFamily="34" charset="0"/>
                <a:cs typeface="Arial" panose="020B0604020202020204" pitchFamily="34" charset="0"/>
              </a:rPr>
              <a:t>are free to withdraw and stop at any point of the experiment. </a:t>
            </a:r>
            <a:r>
              <a:rPr lang="en-US" dirty="0" smtClean="0">
                <a:latin typeface="Arial" panose="020B0604020202020204" pitchFamily="34" charset="0"/>
                <a:cs typeface="Arial" panose="020B0604020202020204" pitchFamily="34" charset="0"/>
              </a:rPr>
              <a:t>However</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the data will be best useful if you complete the </a:t>
            </a:r>
            <a:r>
              <a:rPr lang="en-US" dirty="0">
                <a:latin typeface="Arial" panose="020B0604020202020204" pitchFamily="34" charset="0"/>
                <a:cs typeface="Arial" panose="020B0604020202020204" pitchFamily="34" charset="0"/>
              </a:rPr>
              <a:t>entire experiment.</a:t>
            </a:r>
          </a:p>
          <a:p>
            <a:pPr marL="0" indent="0">
              <a:buNone/>
            </a:pP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By </a:t>
            </a:r>
            <a:r>
              <a:rPr lang="en-US" sz="2400" dirty="0" smtClean="0">
                <a:latin typeface="Arial" panose="020B0604020202020204" pitchFamily="34" charset="0"/>
                <a:cs typeface="Arial" panose="020B0604020202020204" pitchFamily="34" charset="0"/>
              </a:rPr>
              <a:t>ticking </a:t>
            </a:r>
            <a:r>
              <a:rPr lang="en-US" sz="2400" b="1" dirty="0">
                <a:latin typeface="Arial" panose="020B0604020202020204" pitchFamily="34" charset="0"/>
                <a:cs typeface="Arial" panose="020B0604020202020204" pitchFamily="34" charset="0"/>
              </a:rPr>
              <a:t>“I agree</a:t>
            </a:r>
            <a:r>
              <a:rPr lang="en-US" sz="2400" dirty="0">
                <a:latin typeface="Arial" panose="020B0604020202020204" pitchFamily="34" charset="0"/>
                <a:cs typeface="Arial" panose="020B0604020202020204" pitchFamily="34" charset="0"/>
              </a:rPr>
              <a:t>” below you indicate that </a:t>
            </a:r>
            <a:r>
              <a:rPr lang="en-US" sz="2400" dirty="0" smtClean="0">
                <a:latin typeface="Arial" panose="020B0604020202020204" pitchFamily="34" charset="0"/>
                <a:cs typeface="Arial" panose="020B0604020202020204" pitchFamily="34" charset="0"/>
              </a:rPr>
              <a:t>you have read and signed the written consent form, </a:t>
            </a:r>
            <a:r>
              <a:rPr lang="en-US" sz="2400" dirty="0">
                <a:latin typeface="Arial" panose="020B0604020202020204" pitchFamily="34" charset="0"/>
                <a:cs typeface="Arial" panose="020B0604020202020204" pitchFamily="34" charset="0"/>
              </a:rPr>
              <a:t>and voluntarily participate in this study. </a:t>
            </a:r>
            <a:r>
              <a:rPr lang="en-US" sz="2400" dirty="0" smtClean="0">
                <a:latin typeface="Arial" panose="020B0604020202020204" pitchFamily="34" charset="0"/>
                <a:cs typeface="Arial" panose="020B0604020202020204" pitchFamily="34" charset="0"/>
              </a:rPr>
              <a:t>(‘Next’ button will appear after ticking “I agree”)</a:t>
            </a:r>
            <a:endParaRPr lang="en-US" sz="2400" dirty="0">
              <a:latin typeface="Arial" panose="020B0604020202020204" pitchFamily="34" charset="0"/>
              <a:cs typeface="Arial" panose="020B0604020202020204" pitchFamily="34" charset="0"/>
            </a:endParaRPr>
          </a:p>
          <a:p>
            <a:endParaRPr lang="nl-NL" dirty="0"/>
          </a:p>
        </p:txBody>
      </p:sp>
      <p:sp>
        <p:nvSpPr>
          <p:cNvPr id="4" name="Rectangle 3"/>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Informed consent</a:t>
            </a:r>
            <a:endParaRPr lang="nl-NL"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5467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err="1">
                <a:solidFill>
                  <a:schemeClr val="bg1"/>
                </a:solidFill>
                <a:latin typeface="Arial" panose="020B0604020202020204" pitchFamily="34" charset="0"/>
                <a:cs typeface="Arial" panose="020B0604020202020204" pitchFamily="34" charset="0"/>
              </a:rPr>
              <a:t>Instructions</a:t>
            </a:r>
            <a:r>
              <a:rPr lang="nl-NL" sz="2800" dirty="0">
                <a:solidFill>
                  <a:schemeClr val="bg1"/>
                </a:solidFill>
                <a:latin typeface="Arial" panose="020B0604020202020204" pitchFamily="34" charset="0"/>
                <a:cs typeface="Arial" panose="020B0604020202020204" pitchFamily="34" charset="0"/>
              </a:rPr>
              <a:t> 1</a:t>
            </a:r>
          </a:p>
        </p:txBody>
      </p:sp>
      <p:sp>
        <p:nvSpPr>
          <p:cNvPr id="14" name="Subtitle 2"/>
          <p:cNvSpPr txBox="1">
            <a:spLocks/>
          </p:cNvSpPr>
          <p:nvPr/>
        </p:nvSpPr>
        <p:spPr>
          <a:xfrm>
            <a:off x="523334" y="6172491"/>
            <a:ext cx="11145329" cy="5818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u="sng" dirty="0">
                <a:latin typeface="Arial" panose="020B0604020202020204" pitchFamily="34" charset="0"/>
                <a:cs typeface="Arial" panose="020B0604020202020204" pitchFamily="34" charset="0"/>
              </a:rPr>
              <a:t>Click on the </a:t>
            </a:r>
            <a:r>
              <a:rPr lang="en-US" sz="2000" b="1" u="sng" dirty="0">
                <a:latin typeface="Arial" panose="020B0604020202020204" pitchFamily="34" charset="0"/>
                <a:cs typeface="Arial" panose="020B0604020202020204" pitchFamily="34" charset="0"/>
              </a:rPr>
              <a:t>‘next’</a:t>
            </a:r>
            <a:r>
              <a:rPr lang="en-US" sz="2000" u="sng" dirty="0">
                <a:latin typeface="Arial" panose="020B0604020202020204" pitchFamily="34" charset="0"/>
                <a:cs typeface="Arial" panose="020B0604020202020204" pitchFamily="34" charset="0"/>
              </a:rPr>
              <a:t> button below to continue</a:t>
            </a:r>
          </a:p>
        </p:txBody>
      </p:sp>
      <p:sp>
        <p:nvSpPr>
          <p:cNvPr id="7" name="Subtitle 2"/>
          <p:cNvSpPr txBox="1">
            <a:spLocks/>
          </p:cNvSpPr>
          <p:nvPr/>
        </p:nvSpPr>
        <p:spPr>
          <a:xfrm>
            <a:off x="292834" y="842875"/>
            <a:ext cx="11612474" cy="46294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Arial" panose="020B0604020202020204" pitchFamily="34" charset="0"/>
                <a:cs typeface="Arial" panose="020B0604020202020204" pitchFamily="34" charset="0"/>
              </a:rPr>
              <a:t>The image on the right shows the tool you will use to rate your feelings.</a:t>
            </a:r>
          </a:p>
          <a:p>
            <a:pPr algn="l">
              <a:lnSpc>
                <a:spcPct val="100000"/>
              </a:lnSpc>
            </a:pPr>
            <a:endParaRPr lang="en-US" sz="1200" dirty="0">
              <a:latin typeface="Arial" panose="020B0604020202020204" pitchFamily="34" charset="0"/>
              <a:cs typeface="Arial" panose="020B0604020202020204" pitchFamily="34" charset="0"/>
            </a:endParaRPr>
          </a:p>
          <a:p>
            <a:pPr algn="l">
              <a:lnSpc>
                <a:spcPct val="100000"/>
              </a:lnSpc>
            </a:pPr>
            <a:r>
              <a:rPr lang="en-US" sz="1600" dirty="0" smtClean="0">
                <a:latin typeface="Arial" panose="020B0604020202020204" pitchFamily="34" charset="0"/>
                <a:cs typeface="Arial" panose="020B0604020202020204" pitchFamily="34" charset="0"/>
              </a:rPr>
              <a:t>On </a:t>
            </a:r>
            <a:r>
              <a:rPr lang="en-US" sz="1600" dirty="0">
                <a:latin typeface="Arial" panose="020B0604020202020204" pitchFamily="34" charset="0"/>
                <a:cs typeface="Arial" panose="020B0604020202020204" pitchFamily="34" charset="0"/>
              </a:rPr>
              <a:t>this scale you will rate how </a:t>
            </a:r>
            <a:r>
              <a:rPr lang="en-US" sz="1600" u="sng" dirty="0">
                <a:latin typeface="Arial" panose="020B0604020202020204" pitchFamily="34" charset="0"/>
                <a:cs typeface="Arial" panose="020B0604020202020204" pitchFamily="34" charset="0"/>
              </a:rPr>
              <a:t>pleasant</a:t>
            </a:r>
            <a:r>
              <a:rPr lang="en-US" sz="1600" dirty="0">
                <a:latin typeface="Arial" panose="020B0604020202020204" pitchFamily="34" charset="0"/>
                <a:cs typeface="Arial" panose="020B0604020202020204" pitchFamily="34" charset="0"/>
              </a:rPr>
              <a:t> you find the </a:t>
            </a:r>
            <a:endParaRPr lang="en-US" sz="1600" dirty="0" smtClean="0">
              <a:latin typeface="Arial" panose="020B0604020202020204" pitchFamily="34" charset="0"/>
              <a:cs typeface="Arial" panose="020B0604020202020204" pitchFamily="34" charset="0"/>
            </a:endParaRPr>
          </a:p>
          <a:p>
            <a:pPr algn="l">
              <a:lnSpc>
                <a:spcPct val="100000"/>
              </a:lnSpc>
            </a:pPr>
            <a:r>
              <a:rPr lang="en-US" sz="1600" dirty="0" smtClean="0">
                <a:latin typeface="Arial" panose="020B0604020202020204" pitchFamily="34" charset="0"/>
                <a:cs typeface="Arial" panose="020B0604020202020204" pitchFamily="34" charset="0"/>
              </a:rPr>
              <a:t>item </a:t>
            </a:r>
            <a:r>
              <a:rPr lang="en-US" sz="1600" dirty="0">
                <a:latin typeface="Arial" panose="020B0604020202020204" pitchFamily="34" charset="0"/>
                <a:cs typeface="Arial" panose="020B0604020202020204" pitchFamily="34" charset="0"/>
              </a:rPr>
              <a:t>in this image.</a:t>
            </a:r>
          </a:p>
          <a:p>
            <a:pPr algn="l">
              <a:lnSpc>
                <a:spcPct val="100000"/>
              </a:lnSpc>
            </a:pPr>
            <a:r>
              <a:rPr lang="en-US" sz="1400" u="sng" dirty="0">
                <a:latin typeface="Arial" panose="020B0604020202020204" pitchFamily="34" charset="0"/>
                <a:cs typeface="Arial" panose="020B0604020202020204" pitchFamily="34" charset="0"/>
              </a:rPr>
              <a:t>Valence:</a:t>
            </a:r>
          </a:p>
          <a:p>
            <a:pPr algn="l">
              <a:lnSpc>
                <a:spcPct val="100000"/>
              </a:lnSpc>
            </a:pPr>
            <a:r>
              <a:rPr lang="en-US" sz="1400" dirty="0">
                <a:latin typeface="Arial" panose="020B0604020202020204" pitchFamily="34" charset="0"/>
                <a:cs typeface="Arial" panose="020B0604020202020204" pitchFamily="34" charset="0"/>
              </a:rPr>
              <a:t>Very pleasant: good, liked, delicious, satisfied, pleased</a:t>
            </a:r>
          </a:p>
          <a:p>
            <a:pPr algn="l">
              <a:lnSpc>
                <a:spcPct val="100000"/>
              </a:lnSpc>
            </a:pPr>
            <a:r>
              <a:rPr lang="en-US" sz="1400" dirty="0">
                <a:latin typeface="Arial" panose="020B0604020202020204" pitchFamily="34" charset="0"/>
                <a:cs typeface="Arial" panose="020B0604020202020204" pitchFamily="34" charset="0"/>
              </a:rPr>
              <a:t>Very unpleasant: bad, disliked, disgusting, unsatisfied, annoyed</a:t>
            </a:r>
          </a:p>
          <a:p>
            <a:pPr algn="l">
              <a:lnSpc>
                <a:spcPct val="100000"/>
              </a:lnSpc>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smtClean="0">
                <a:latin typeface="Arial" panose="020B0604020202020204" pitchFamily="34" charset="0"/>
                <a:cs typeface="Arial" panose="020B0604020202020204" pitchFamily="34" charset="0"/>
              </a:rPr>
              <a:t>On </a:t>
            </a:r>
            <a:r>
              <a:rPr lang="en-US" sz="1600" dirty="0">
                <a:latin typeface="Arial" panose="020B0604020202020204" pitchFamily="34" charset="0"/>
                <a:cs typeface="Arial" panose="020B0604020202020204" pitchFamily="34" charset="0"/>
              </a:rPr>
              <a:t>this scale you will rate how </a:t>
            </a:r>
            <a:r>
              <a:rPr lang="en-US" sz="1600" u="sng" dirty="0">
                <a:latin typeface="Arial" panose="020B0604020202020204" pitchFamily="34" charset="0"/>
                <a:cs typeface="Arial" panose="020B0604020202020204" pitchFamily="34" charset="0"/>
              </a:rPr>
              <a:t>activating or intense</a:t>
            </a:r>
            <a:r>
              <a:rPr lang="en-US" sz="1600" dirty="0">
                <a:latin typeface="Arial" panose="020B0604020202020204" pitchFamily="34" charset="0"/>
                <a:cs typeface="Arial" panose="020B0604020202020204" pitchFamily="34" charset="0"/>
              </a:rPr>
              <a:t> you </a:t>
            </a:r>
            <a:endParaRPr lang="en-US" sz="1600" dirty="0" smtClean="0">
              <a:latin typeface="Arial" panose="020B0604020202020204" pitchFamily="34" charset="0"/>
              <a:cs typeface="Arial" panose="020B0604020202020204" pitchFamily="34" charset="0"/>
            </a:endParaRPr>
          </a:p>
          <a:p>
            <a:pPr algn="l">
              <a:lnSpc>
                <a:spcPct val="100000"/>
              </a:lnSpc>
            </a:pPr>
            <a:r>
              <a:rPr lang="en-US" sz="1600" dirty="0" smtClean="0">
                <a:latin typeface="Arial" panose="020B0604020202020204" pitchFamily="34" charset="0"/>
                <a:cs typeface="Arial" panose="020B0604020202020204" pitchFamily="34" charset="0"/>
              </a:rPr>
              <a:t>find </a:t>
            </a:r>
            <a:r>
              <a:rPr lang="en-US" sz="1600" dirty="0">
                <a:latin typeface="Arial" panose="020B0604020202020204" pitchFamily="34" charset="0"/>
                <a:cs typeface="Arial" panose="020B0604020202020204" pitchFamily="34" charset="0"/>
              </a:rPr>
              <a:t>the item in this image. </a:t>
            </a:r>
          </a:p>
          <a:p>
            <a:pPr algn="l">
              <a:lnSpc>
                <a:spcPct val="100000"/>
              </a:lnSpc>
            </a:pPr>
            <a:r>
              <a:rPr lang="en-US" sz="1400" u="sng" dirty="0">
                <a:latin typeface="Arial" panose="020B0604020202020204" pitchFamily="34" charset="0"/>
                <a:cs typeface="Arial" panose="020B0604020202020204" pitchFamily="34" charset="0"/>
              </a:rPr>
              <a:t>Arousal:</a:t>
            </a:r>
            <a:r>
              <a:rPr lang="en-US" sz="1400" dirty="0">
                <a:latin typeface="Arial" panose="020B0604020202020204" pitchFamily="34" charset="0"/>
                <a:cs typeface="Arial" panose="020B0604020202020204" pitchFamily="34" charset="0"/>
              </a:rPr>
              <a:t> </a:t>
            </a:r>
          </a:p>
          <a:p>
            <a:pPr algn="l">
              <a:lnSpc>
                <a:spcPct val="100000"/>
              </a:lnSpc>
            </a:pPr>
            <a:r>
              <a:rPr lang="en-US" sz="1400" dirty="0">
                <a:latin typeface="Arial" panose="020B0604020202020204" pitchFamily="34" charset="0"/>
                <a:cs typeface="Arial" panose="020B0604020202020204" pitchFamily="34" charset="0"/>
              </a:rPr>
              <a:t>Extremely: stimulated, excited, frenzied, jittery, wide-awake, aroused</a:t>
            </a:r>
          </a:p>
          <a:p>
            <a:pPr algn="l">
              <a:lnSpc>
                <a:spcPct val="100000"/>
              </a:lnSpc>
            </a:pPr>
            <a:r>
              <a:rPr lang="en-US" sz="1400" dirty="0">
                <a:latin typeface="Arial" panose="020B0604020202020204" pitchFamily="34" charset="0"/>
                <a:cs typeface="Arial" panose="020B0604020202020204" pitchFamily="34" charset="0"/>
              </a:rPr>
              <a:t>Not at all: completely relaxed, calm, sluggish, dull, sleepy, unaroused</a:t>
            </a:r>
          </a:p>
        </p:txBody>
      </p:sp>
      <p:grpSp>
        <p:nvGrpSpPr>
          <p:cNvPr id="4" name="Group 3"/>
          <p:cNvGrpSpPr/>
          <p:nvPr/>
        </p:nvGrpSpPr>
        <p:grpSpPr>
          <a:xfrm>
            <a:off x="6095998" y="2041334"/>
            <a:ext cx="5651720" cy="2406279"/>
            <a:chOff x="6253588" y="2051950"/>
            <a:chExt cx="5651720" cy="2226672"/>
          </a:xfrm>
        </p:grpSpPr>
        <p:sp>
          <p:nvSpPr>
            <p:cNvPr id="27" name="TextBox 26"/>
            <p:cNvSpPr txBox="1"/>
            <p:nvPr/>
          </p:nvSpPr>
          <p:spPr>
            <a:xfrm>
              <a:off x="6253588" y="2051950"/>
              <a:ext cx="5583674"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pleasant is the item presented in the image?</a:t>
              </a:r>
              <a:endParaRPr lang="nl-NL" dirty="0">
                <a:latin typeface="Arial" panose="020B0604020202020204" pitchFamily="34" charset="0"/>
                <a:cs typeface="Arial" panose="020B0604020202020204" pitchFamily="34" charset="0"/>
              </a:endParaRPr>
            </a:p>
          </p:txBody>
        </p:sp>
        <p:cxnSp>
          <p:nvCxnSpPr>
            <p:cNvPr id="28" name="Straight Connector 27"/>
            <p:cNvCxnSpPr/>
            <p:nvPr/>
          </p:nvCxnSpPr>
          <p:spPr>
            <a:xfrm>
              <a:off x="7596389" y="2707506"/>
              <a:ext cx="318914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743" y="4143082"/>
              <a:ext cx="318914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53588" y="2420632"/>
              <a:ext cx="1532739" cy="59808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Very unpleasant</a:t>
              </a:r>
              <a:endParaRPr lang="nl-NL" dirty="0">
                <a:latin typeface="Arial" panose="020B0604020202020204" pitchFamily="34" charset="0"/>
                <a:cs typeface="Arial" panose="020B0604020202020204" pitchFamily="34" charset="0"/>
              </a:endParaRPr>
            </a:p>
          </p:txBody>
        </p:sp>
        <p:sp>
          <p:nvSpPr>
            <p:cNvPr id="31" name="TextBox 30"/>
            <p:cNvSpPr txBox="1"/>
            <p:nvPr/>
          </p:nvSpPr>
          <p:spPr>
            <a:xfrm>
              <a:off x="6257027" y="3934445"/>
              <a:ext cx="1103112"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Not at all</a:t>
              </a:r>
              <a:endParaRPr lang="nl-NL" dirty="0">
                <a:latin typeface="Arial" panose="020B0604020202020204" pitchFamily="34" charset="0"/>
                <a:cs typeface="Arial" panose="020B0604020202020204" pitchFamily="34" charset="0"/>
              </a:endParaRPr>
            </a:p>
          </p:txBody>
        </p:sp>
        <p:sp>
          <p:nvSpPr>
            <p:cNvPr id="32" name="TextBox 31"/>
            <p:cNvSpPr txBox="1"/>
            <p:nvPr/>
          </p:nvSpPr>
          <p:spPr>
            <a:xfrm>
              <a:off x="10648291" y="3934445"/>
              <a:ext cx="1257017" cy="338554"/>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Extremely</a:t>
              </a:r>
              <a:endParaRPr lang="nl-NL" dirty="0">
                <a:latin typeface="Arial" panose="020B0604020202020204" pitchFamily="34" charset="0"/>
                <a:cs typeface="Arial" panose="020B0604020202020204" pitchFamily="34" charset="0"/>
              </a:endParaRPr>
            </a:p>
          </p:txBody>
        </p:sp>
        <p:sp>
          <p:nvSpPr>
            <p:cNvPr id="33" name="TextBox 32"/>
            <p:cNvSpPr txBox="1"/>
            <p:nvPr/>
          </p:nvSpPr>
          <p:spPr>
            <a:xfrm>
              <a:off x="10814460" y="2374844"/>
              <a:ext cx="1087409" cy="598088"/>
            </a:xfrm>
            <a:prstGeom prst="rect">
              <a:avLst/>
            </a:prstGeom>
            <a:noFill/>
          </p:spPr>
          <p:txBody>
            <a:bodyPr wrap="square" rtlCol="0">
              <a:spAutoFit/>
            </a:bodyPr>
            <a:lstStyle/>
            <a:p>
              <a:pPr algn="r"/>
              <a:r>
                <a:rPr lang="en-US" dirty="0">
                  <a:latin typeface="Arial" panose="020B0604020202020204" pitchFamily="34" charset="0"/>
                  <a:cs typeface="Arial" panose="020B0604020202020204" pitchFamily="34" charset="0"/>
                </a:rPr>
                <a:t>Very pleasant</a:t>
              </a:r>
              <a:endParaRPr lang="nl-NL" dirty="0">
                <a:latin typeface="Arial" panose="020B0604020202020204" pitchFamily="34" charset="0"/>
                <a:cs typeface="Arial" panose="020B0604020202020204" pitchFamily="34" charset="0"/>
              </a:endParaRPr>
            </a:p>
          </p:txBody>
        </p:sp>
        <p:grpSp>
          <p:nvGrpSpPr>
            <p:cNvPr id="34" name="Group 33"/>
            <p:cNvGrpSpPr/>
            <p:nvPr/>
          </p:nvGrpSpPr>
          <p:grpSpPr>
            <a:xfrm rot="2731453">
              <a:off x="8413517" y="4007536"/>
              <a:ext cx="271086" cy="271086"/>
              <a:chOff x="8041881" y="4743406"/>
              <a:chExt cx="271086" cy="271086"/>
            </a:xfrm>
          </p:grpSpPr>
          <p:cxnSp>
            <p:nvCxnSpPr>
              <p:cNvPr id="35" name="Straight Connector 34"/>
              <p:cNvCxnSpPr/>
              <p:nvPr/>
            </p:nvCxnSpPr>
            <p:spPr>
              <a:xfrm>
                <a:off x="8041881" y="4878951"/>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8047636" y="4878949"/>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2731453">
              <a:off x="9906741" y="2571971"/>
              <a:ext cx="271086" cy="271086"/>
              <a:chOff x="9087447" y="3678538"/>
              <a:chExt cx="271086" cy="271086"/>
            </a:xfrm>
          </p:grpSpPr>
          <p:cxnSp>
            <p:nvCxnSpPr>
              <p:cNvPr id="38" name="Straight Connector 37"/>
              <p:cNvCxnSpPr/>
              <p:nvPr/>
            </p:nvCxnSpPr>
            <p:spPr>
              <a:xfrm>
                <a:off x="9087447" y="3814078"/>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9093193" y="3814081"/>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6253588" y="3565113"/>
              <a:ext cx="5584216" cy="338554"/>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How arousing is the item presented in the image?</a:t>
              </a:r>
              <a:endParaRPr lang="nl-NL" dirty="0">
                <a:latin typeface="Arial" panose="020B0604020202020204" pitchFamily="34" charset="0"/>
                <a:cs typeface="Arial" panose="020B0604020202020204" pitchFamily="34" charset="0"/>
              </a:endParaRPr>
            </a:p>
          </p:txBody>
        </p:sp>
      </p:grpSp>
      <p:sp>
        <p:nvSpPr>
          <p:cNvPr id="50" name="Subtitle 2"/>
          <p:cNvSpPr txBox="1">
            <a:spLocks/>
          </p:cNvSpPr>
          <p:nvPr/>
        </p:nvSpPr>
        <p:spPr>
          <a:xfrm>
            <a:off x="292834" y="5648182"/>
            <a:ext cx="11544428" cy="5818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You can click on any point of the scale that matches your feelings</a:t>
            </a:r>
          </a:p>
        </p:txBody>
      </p:sp>
    </p:spTree>
    <p:extLst>
      <p:ext uri="{BB962C8B-B14F-4D97-AF65-F5344CB8AC3E}">
        <p14:creationId xmlns:p14="http://schemas.microsoft.com/office/powerpoint/2010/main" val="252888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err="1">
                <a:solidFill>
                  <a:schemeClr val="bg1"/>
                </a:solidFill>
                <a:latin typeface="Arial" panose="020B0604020202020204" pitchFamily="34" charset="0"/>
                <a:cs typeface="Arial" panose="020B0604020202020204" pitchFamily="34" charset="0"/>
              </a:rPr>
              <a:t>Instructions</a:t>
            </a:r>
            <a:r>
              <a:rPr lang="nl-NL" sz="2800" dirty="0">
                <a:solidFill>
                  <a:schemeClr val="bg1"/>
                </a:solidFill>
                <a:latin typeface="Arial" panose="020B0604020202020204" pitchFamily="34" charset="0"/>
                <a:cs typeface="Arial" panose="020B0604020202020204" pitchFamily="34" charset="0"/>
              </a:rPr>
              <a:t> 2</a:t>
            </a:r>
          </a:p>
        </p:txBody>
      </p:sp>
      <p:sp>
        <p:nvSpPr>
          <p:cNvPr id="7" name="Subtitle 2"/>
          <p:cNvSpPr txBox="1">
            <a:spLocks/>
          </p:cNvSpPr>
          <p:nvPr/>
        </p:nvSpPr>
        <p:spPr>
          <a:xfrm>
            <a:off x="292834" y="842875"/>
            <a:ext cx="11612474" cy="40262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Arial" panose="020B0604020202020204" pitchFamily="34" charset="0"/>
                <a:cs typeface="Arial" panose="020B0604020202020204" pitchFamily="34" charset="0"/>
              </a:rPr>
              <a:t>The image on the right shows the tool you will use to rate your feelings.</a:t>
            </a:r>
          </a:p>
          <a:p>
            <a:pPr algn="l">
              <a:lnSpc>
                <a:spcPct val="100000"/>
              </a:lnSpc>
            </a:pPr>
            <a:endParaRPr lang="en-US" sz="1800" dirty="0">
              <a:latin typeface="Arial" panose="020B0604020202020204" pitchFamily="34" charset="0"/>
              <a:cs typeface="Arial" panose="020B0604020202020204" pitchFamily="34" charset="0"/>
            </a:endParaRPr>
          </a:p>
          <a:p>
            <a:pPr algn="l">
              <a:lnSpc>
                <a:spcPct val="100000"/>
              </a:lnSpc>
            </a:pPr>
            <a:endParaRPr lang="en-US" sz="1800" dirty="0" smtClean="0">
              <a:latin typeface="Arial" panose="020B0604020202020204" pitchFamily="34" charset="0"/>
              <a:cs typeface="Arial" panose="020B0604020202020204" pitchFamily="34" charset="0"/>
            </a:endParaRPr>
          </a:p>
          <a:p>
            <a:pPr algn="l">
              <a:lnSpc>
                <a:spcPct val="100000"/>
              </a:lnSpc>
            </a:pPr>
            <a:r>
              <a:rPr lang="en-US" sz="1800" dirty="0" smtClean="0">
                <a:latin typeface="Arial" panose="020B0604020202020204" pitchFamily="34" charset="0"/>
                <a:cs typeface="Arial" panose="020B0604020202020204" pitchFamily="34" charset="0"/>
              </a:rPr>
              <a:t>On </a:t>
            </a:r>
            <a:r>
              <a:rPr lang="en-US" sz="1800" dirty="0">
                <a:latin typeface="Arial" panose="020B0604020202020204" pitchFamily="34" charset="0"/>
                <a:cs typeface="Arial" panose="020B0604020202020204" pitchFamily="34" charset="0"/>
              </a:rPr>
              <a:t>this scale you will rate how </a:t>
            </a:r>
            <a:r>
              <a:rPr lang="en-US" sz="1800" u="sng" dirty="0">
                <a:latin typeface="Arial" panose="020B0604020202020204" pitchFamily="34" charset="0"/>
                <a:cs typeface="Arial" panose="020B0604020202020204" pitchFamily="34" charset="0"/>
              </a:rPr>
              <a:t>healthy</a:t>
            </a:r>
            <a:r>
              <a:rPr lang="en-US" sz="1800" dirty="0">
                <a:latin typeface="Arial" panose="020B0604020202020204" pitchFamily="34" charset="0"/>
                <a:cs typeface="Arial" panose="020B0604020202020204" pitchFamily="34" charset="0"/>
              </a:rPr>
              <a:t> you find </a:t>
            </a:r>
            <a:endParaRPr lang="en-US" sz="1800" dirty="0" smtClean="0">
              <a:latin typeface="Arial" panose="020B0604020202020204" pitchFamily="34" charset="0"/>
              <a:cs typeface="Arial" panose="020B0604020202020204" pitchFamily="34" charset="0"/>
            </a:endParaRPr>
          </a:p>
          <a:p>
            <a:pPr algn="l">
              <a:lnSpc>
                <a:spcPct val="100000"/>
              </a:lnSpc>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item in this image. </a:t>
            </a:r>
          </a:p>
          <a:p>
            <a:pPr algn="l">
              <a:lnSpc>
                <a:spcPct val="100000"/>
              </a:lnSpc>
            </a:pPr>
            <a:endParaRPr lang="en-US" sz="1800" dirty="0" smtClean="0">
              <a:latin typeface="Arial" panose="020B0604020202020204" pitchFamily="34" charset="0"/>
              <a:cs typeface="Arial" panose="020B0604020202020204" pitchFamily="34" charset="0"/>
            </a:endParaRPr>
          </a:p>
          <a:p>
            <a:pPr algn="l">
              <a:lnSpc>
                <a:spcPct val="100000"/>
              </a:lnSpc>
            </a:pPr>
            <a:endParaRPr lang="en-US" sz="1800" dirty="0">
              <a:latin typeface="Arial" panose="020B0604020202020204" pitchFamily="34" charset="0"/>
              <a:cs typeface="Arial" panose="020B0604020202020204" pitchFamily="34" charset="0"/>
            </a:endParaRPr>
          </a:p>
          <a:p>
            <a:pPr algn="l">
              <a:lnSpc>
                <a:spcPct val="100000"/>
              </a:lnSpc>
            </a:pPr>
            <a:r>
              <a:rPr lang="en-US" sz="1800" dirty="0" smtClean="0">
                <a:latin typeface="Arial" panose="020B0604020202020204" pitchFamily="34" charset="0"/>
                <a:cs typeface="Arial" panose="020B0604020202020204" pitchFamily="34" charset="0"/>
              </a:rPr>
              <a:t>On </a:t>
            </a:r>
            <a:r>
              <a:rPr lang="en-US" sz="1800" dirty="0">
                <a:latin typeface="Arial" panose="020B0604020202020204" pitchFamily="34" charset="0"/>
                <a:cs typeface="Arial" panose="020B0604020202020204" pitchFamily="34" charset="0"/>
              </a:rPr>
              <a:t>this scale you will rate </a:t>
            </a:r>
            <a:r>
              <a:rPr lang="en-US" sz="1800" u="sng" dirty="0">
                <a:latin typeface="Arial" panose="020B0604020202020204" pitchFamily="34" charset="0"/>
                <a:cs typeface="Arial" panose="020B0604020202020204" pitchFamily="34" charset="0"/>
              </a:rPr>
              <a:t>your desire to eat</a:t>
            </a:r>
            <a:r>
              <a:rPr lang="en-US" sz="1800" dirty="0">
                <a:latin typeface="Arial" panose="020B0604020202020204" pitchFamily="34" charset="0"/>
                <a:cs typeface="Arial" panose="020B0604020202020204" pitchFamily="34" charset="0"/>
              </a:rPr>
              <a:t> </a:t>
            </a:r>
            <a:endParaRPr lang="en-US" sz="1800" dirty="0" smtClean="0">
              <a:latin typeface="Arial" panose="020B0604020202020204" pitchFamily="34" charset="0"/>
              <a:cs typeface="Arial" panose="020B0604020202020204" pitchFamily="34" charset="0"/>
            </a:endParaRPr>
          </a:p>
          <a:p>
            <a:pPr algn="l">
              <a:lnSpc>
                <a:spcPct val="100000"/>
              </a:lnSpc>
            </a:pPr>
            <a:r>
              <a:rPr lang="en-US" sz="1800" dirty="0" smtClean="0">
                <a:latin typeface="Arial" panose="020B0604020202020204" pitchFamily="34" charset="0"/>
                <a:cs typeface="Arial" panose="020B0604020202020204" pitchFamily="34" charset="0"/>
              </a:rPr>
              <a:t>the </a:t>
            </a:r>
            <a:r>
              <a:rPr lang="en-US" sz="1800" dirty="0">
                <a:latin typeface="Arial" panose="020B0604020202020204" pitchFamily="34" charset="0"/>
                <a:cs typeface="Arial" panose="020B0604020202020204" pitchFamily="34" charset="0"/>
              </a:rPr>
              <a:t>item in this image. </a:t>
            </a:r>
          </a:p>
          <a:p>
            <a:pPr algn="l">
              <a:lnSpc>
                <a:spcPct val="100000"/>
              </a:lnSpc>
            </a:pPr>
            <a:endParaRPr lang="en-US" sz="1800" dirty="0">
              <a:latin typeface="Arial" panose="020B0604020202020204" pitchFamily="34" charset="0"/>
              <a:cs typeface="Arial" panose="020B0604020202020204" pitchFamily="34" charset="0"/>
            </a:endParaRPr>
          </a:p>
        </p:txBody>
      </p:sp>
      <p:sp>
        <p:nvSpPr>
          <p:cNvPr id="22" name="TextBox 21"/>
          <p:cNvSpPr txBox="1"/>
          <p:nvPr/>
        </p:nvSpPr>
        <p:spPr>
          <a:xfrm>
            <a:off x="6185052" y="2106807"/>
            <a:ext cx="568574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How healthy do you think the item presented in the image is?</a:t>
            </a:r>
            <a:endParaRPr lang="nl-NL" sz="1600" dirty="0">
              <a:latin typeface="Arial" panose="020B0604020202020204" pitchFamily="34" charset="0"/>
              <a:cs typeface="Arial" panose="020B0604020202020204" pitchFamily="34" charset="0"/>
            </a:endParaRPr>
          </a:p>
        </p:txBody>
      </p:sp>
      <p:cxnSp>
        <p:nvCxnSpPr>
          <p:cNvPr id="23" name="Straight Connector 22"/>
          <p:cNvCxnSpPr/>
          <p:nvPr/>
        </p:nvCxnSpPr>
        <p:spPr>
          <a:xfrm>
            <a:off x="7417758" y="2806664"/>
            <a:ext cx="318914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397741" y="4531513"/>
            <a:ext cx="3189144"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15637" y="2519790"/>
            <a:ext cx="1532739"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Very</a:t>
            </a:r>
          </a:p>
          <a:p>
            <a:r>
              <a:rPr lang="en-US" sz="1600" dirty="0">
                <a:latin typeface="Arial" panose="020B0604020202020204" pitchFamily="34" charset="0"/>
                <a:cs typeface="Arial" panose="020B0604020202020204" pitchFamily="34" charset="0"/>
              </a:rPr>
              <a:t>unhealthy</a:t>
            </a:r>
            <a:endParaRPr lang="nl-NL" sz="1600" dirty="0">
              <a:latin typeface="Arial" panose="020B0604020202020204" pitchFamily="34" charset="0"/>
              <a:cs typeface="Arial" panose="020B0604020202020204" pitchFamily="34" charset="0"/>
            </a:endParaRPr>
          </a:p>
        </p:txBody>
      </p:sp>
      <p:sp>
        <p:nvSpPr>
          <p:cNvPr id="26" name="TextBox 25"/>
          <p:cNvSpPr txBox="1"/>
          <p:nvPr/>
        </p:nvSpPr>
        <p:spPr>
          <a:xfrm>
            <a:off x="6187025" y="4322876"/>
            <a:ext cx="1103112"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Not at all</a:t>
            </a:r>
            <a:endParaRPr lang="nl-NL" sz="1600" dirty="0">
              <a:latin typeface="Arial" panose="020B0604020202020204" pitchFamily="34" charset="0"/>
              <a:cs typeface="Arial" panose="020B0604020202020204" pitchFamily="34" charset="0"/>
            </a:endParaRPr>
          </a:p>
        </p:txBody>
      </p:sp>
      <p:sp>
        <p:nvSpPr>
          <p:cNvPr id="41" name="TextBox 40"/>
          <p:cNvSpPr txBox="1"/>
          <p:nvPr/>
        </p:nvSpPr>
        <p:spPr>
          <a:xfrm>
            <a:off x="10578289" y="4322876"/>
            <a:ext cx="1257017" cy="338554"/>
          </a:xfrm>
          <a:prstGeom prst="rect">
            <a:avLst/>
          </a:prstGeom>
          <a:noFill/>
        </p:spPr>
        <p:txBody>
          <a:bodyPr wrap="square" rtlCol="0">
            <a:spAutoFit/>
          </a:bodyPr>
          <a:lstStyle/>
          <a:p>
            <a:pPr algn="r"/>
            <a:r>
              <a:rPr lang="en-US" sz="1600" dirty="0">
                <a:latin typeface="Arial" panose="020B0604020202020204" pitchFamily="34" charset="0"/>
                <a:cs typeface="Arial" panose="020B0604020202020204" pitchFamily="34" charset="0"/>
              </a:rPr>
              <a:t>Extremely</a:t>
            </a:r>
            <a:endParaRPr lang="nl-NL" sz="1600" dirty="0">
              <a:latin typeface="Arial" panose="020B0604020202020204" pitchFamily="34" charset="0"/>
              <a:cs typeface="Arial" panose="020B0604020202020204" pitchFamily="34" charset="0"/>
            </a:endParaRPr>
          </a:p>
        </p:txBody>
      </p:sp>
      <p:sp>
        <p:nvSpPr>
          <p:cNvPr id="42" name="TextBox 41"/>
          <p:cNvSpPr txBox="1"/>
          <p:nvPr/>
        </p:nvSpPr>
        <p:spPr>
          <a:xfrm>
            <a:off x="10776509" y="2474002"/>
            <a:ext cx="1087409" cy="584775"/>
          </a:xfrm>
          <a:prstGeom prst="rect">
            <a:avLst/>
          </a:prstGeom>
          <a:noFill/>
        </p:spPr>
        <p:txBody>
          <a:bodyPr wrap="square" rtlCol="0">
            <a:spAutoFit/>
          </a:bodyPr>
          <a:lstStyle/>
          <a:p>
            <a:pPr algn="r"/>
            <a:r>
              <a:rPr lang="en-US" sz="1600" dirty="0">
                <a:latin typeface="Arial" panose="020B0604020202020204" pitchFamily="34" charset="0"/>
                <a:cs typeface="Arial" panose="020B0604020202020204" pitchFamily="34" charset="0"/>
              </a:rPr>
              <a:t>Very healthy</a:t>
            </a:r>
            <a:endParaRPr lang="nl-NL" sz="1600" dirty="0">
              <a:latin typeface="Arial" panose="020B0604020202020204" pitchFamily="34" charset="0"/>
              <a:cs typeface="Arial" panose="020B0604020202020204" pitchFamily="34" charset="0"/>
            </a:endParaRPr>
          </a:p>
        </p:txBody>
      </p:sp>
      <p:grpSp>
        <p:nvGrpSpPr>
          <p:cNvPr id="43" name="Group 42"/>
          <p:cNvGrpSpPr/>
          <p:nvPr/>
        </p:nvGrpSpPr>
        <p:grpSpPr>
          <a:xfrm rot="2731453">
            <a:off x="9171638" y="4395970"/>
            <a:ext cx="271086" cy="271086"/>
            <a:chOff x="8398461" y="4380243"/>
            <a:chExt cx="271086" cy="271086"/>
          </a:xfrm>
        </p:grpSpPr>
        <p:cxnSp>
          <p:nvCxnSpPr>
            <p:cNvPr id="48" name="Straight Connector 47"/>
            <p:cNvCxnSpPr/>
            <p:nvPr/>
          </p:nvCxnSpPr>
          <p:spPr>
            <a:xfrm>
              <a:off x="8398461" y="4515786"/>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8404212" y="4515786"/>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rot="2731453">
            <a:off x="9497855" y="2671120"/>
            <a:ext cx="271086" cy="271086"/>
            <a:chOff x="8398461" y="4380243"/>
            <a:chExt cx="271086" cy="271086"/>
          </a:xfrm>
        </p:grpSpPr>
        <p:cxnSp>
          <p:nvCxnSpPr>
            <p:cNvPr id="46" name="Straight Connector 45"/>
            <p:cNvCxnSpPr/>
            <p:nvPr/>
          </p:nvCxnSpPr>
          <p:spPr>
            <a:xfrm>
              <a:off x="8398461" y="4515786"/>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8404212" y="4515786"/>
              <a:ext cx="271086" cy="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6183586" y="3717255"/>
            <a:ext cx="5584216" cy="584775"/>
          </a:xfrm>
          <a:prstGeom prst="rect">
            <a:avLst/>
          </a:prstGeom>
          <a:noFill/>
        </p:spPr>
        <p:txBody>
          <a:bodyPr wrap="square" rtlCol="0">
            <a:spAutoFit/>
          </a:bodyPr>
          <a:lstStyle/>
          <a:p>
            <a:r>
              <a:rPr lang="en-US" sz="1600" dirty="0">
                <a:solidFill>
                  <a:srgbClr val="000000"/>
                </a:solidFill>
                <a:latin typeface="Arial" panose="020B0604020202020204" pitchFamily="34" charset="0"/>
                <a:cs typeface="Arial" panose="020B0604020202020204" pitchFamily="34" charset="0"/>
              </a:rPr>
              <a:t>How much would you like to eat this food right now if it was in front of you?</a:t>
            </a:r>
            <a:endParaRPr lang="nl-NL" sz="1600" dirty="0">
              <a:latin typeface="Arial" panose="020B0604020202020204" pitchFamily="34" charset="0"/>
              <a:cs typeface="Arial" panose="020B0604020202020204" pitchFamily="34" charset="0"/>
            </a:endParaRPr>
          </a:p>
        </p:txBody>
      </p:sp>
      <p:sp>
        <p:nvSpPr>
          <p:cNvPr id="52" name="Subtitle 2"/>
          <p:cNvSpPr txBox="1">
            <a:spLocks/>
          </p:cNvSpPr>
          <p:nvPr/>
        </p:nvSpPr>
        <p:spPr>
          <a:xfrm>
            <a:off x="523334" y="6141720"/>
            <a:ext cx="11145329" cy="5818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u="sng" dirty="0">
                <a:latin typeface="Arial" panose="020B0604020202020204" pitchFamily="34" charset="0"/>
                <a:cs typeface="Arial" panose="020B0604020202020204" pitchFamily="34" charset="0"/>
              </a:rPr>
              <a:t>Click on the </a:t>
            </a:r>
            <a:r>
              <a:rPr lang="en-US" sz="2000" b="1" u="sng" dirty="0">
                <a:latin typeface="Arial" panose="020B0604020202020204" pitchFamily="34" charset="0"/>
                <a:cs typeface="Arial" panose="020B0604020202020204" pitchFamily="34" charset="0"/>
              </a:rPr>
              <a:t>‘next’ </a:t>
            </a:r>
            <a:r>
              <a:rPr lang="en-US" sz="2000" u="sng" dirty="0">
                <a:latin typeface="Arial" panose="020B0604020202020204" pitchFamily="34" charset="0"/>
                <a:cs typeface="Arial" panose="020B0604020202020204" pitchFamily="34" charset="0"/>
              </a:rPr>
              <a:t>button below to continue</a:t>
            </a:r>
          </a:p>
        </p:txBody>
      </p:sp>
      <p:sp>
        <p:nvSpPr>
          <p:cNvPr id="21" name="Subtitle 2"/>
          <p:cNvSpPr txBox="1">
            <a:spLocks/>
          </p:cNvSpPr>
          <p:nvPr/>
        </p:nvSpPr>
        <p:spPr>
          <a:xfrm>
            <a:off x="292834" y="5352378"/>
            <a:ext cx="11544428" cy="5818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a:latin typeface="Arial" panose="020B0604020202020204" pitchFamily="34" charset="0"/>
                <a:cs typeface="Arial" panose="020B0604020202020204" pitchFamily="34" charset="0"/>
              </a:rPr>
              <a:t>You can click on any point of the scale that matches your feelings</a:t>
            </a:r>
          </a:p>
        </p:txBody>
      </p:sp>
    </p:spTree>
    <p:extLst>
      <p:ext uri="{BB962C8B-B14F-4D97-AF65-F5344CB8AC3E}">
        <p14:creationId xmlns:p14="http://schemas.microsoft.com/office/powerpoint/2010/main" val="195650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942534"/>
            <a:ext cx="10515600" cy="5725551"/>
          </a:xfrm>
        </p:spPr>
        <p:txBody>
          <a:bodyPr>
            <a:normAutofit/>
          </a:bodyPr>
          <a:lstStyle/>
          <a:p>
            <a:pPr marL="0" indent="0">
              <a:buNone/>
            </a:pPr>
            <a:r>
              <a:rPr lang="en-US" dirty="0"/>
              <a:t>To get familiar with the experiment and the use of the scales, you can now first practice by rating 2 </a:t>
            </a:r>
            <a:r>
              <a:rPr lang="en-US" dirty="0" smtClean="0"/>
              <a:t>picture stimuli. </a:t>
            </a:r>
          </a:p>
          <a:p>
            <a:pPr marL="0" indent="0">
              <a:buNone/>
            </a:pPr>
            <a:endParaRPr lang="en-US" dirty="0" smtClean="0"/>
          </a:p>
          <a:p>
            <a:pPr lvl="1"/>
            <a:r>
              <a:rPr lang="en-US" dirty="0" smtClean="0"/>
              <a:t>Please start by keeping your eye on the ‘+’ sign in the next page</a:t>
            </a:r>
          </a:p>
          <a:p>
            <a:pPr lvl="1"/>
            <a:r>
              <a:rPr lang="en-US" dirty="0" smtClean="0"/>
              <a:t>The pictures may show food, non-food and/or expired food.</a:t>
            </a:r>
          </a:p>
          <a:p>
            <a:pPr lvl="1"/>
            <a:r>
              <a:rPr lang="en-US" dirty="0" smtClean="0"/>
              <a:t>There will be few seconds waiting after the picture displayed, and you will then see the scales to rate. </a:t>
            </a:r>
          </a:p>
          <a:p>
            <a:pPr lvl="1"/>
            <a:r>
              <a:rPr lang="en-US" dirty="0" smtClean="0"/>
              <a:t>Please rate all the scales and click on ‘I have answered all 5 questions!’. ‘Next’ button will appear after that.</a:t>
            </a:r>
            <a:endParaRPr lang="en-US" dirty="0"/>
          </a:p>
          <a:p>
            <a:pPr marL="0" indent="0">
              <a:buNone/>
            </a:pPr>
            <a:endParaRPr lang="en-US" dirty="0" smtClean="0"/>
          </a:p>
          <a:p>
            <a:pPr marL="0" indent="0">
              <a:buNone/>
            </a:pPr>
            <a:endParaRPr lang="en-US" dirty="0"/>
          </a:p>
          <a:p>
            <a:pPr marL="0" indent="0">
              <a:buNone/>
            </a:pPr>
            <a:r>
              <a:rPr lang="en-US" sz="3600" u="sng" dirty="0"/>
              <a:t>Click </a:t>
            </a:r>
            <a:r>
              <a:rPr lang="en-US" sz="3600" b="1" u="sng" dirty="0"/>
              <a:t>‘Next’ </a:t>
            </a:r>
            <a:r>
              <a:rPr lang="en-US" sz="3600" u="sng" dirty="0"/>
              <a:t>to start the 2 test trials</a:t>
            </a:r>
            <a:r>
              <a:rPr lang="en-US" sz="3600" u="sng" dirty="0" smtClean="0"/>
              <a:t>.</a:t>
            </a:r>
            <a:endParaRPr lang="en-US" sz="3600" u="sng" dirty="0"/>
          </a:p>
        </p:txBody>
      </p:sp>
      <p:sp>
        <p:nvSpPr>
          <p:cNvPr id="4" name="Rectangle 3"/>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solidFill>
                  <a:schemeClr val="bg1"/>
                </a:solidFill>
                <a:latin typeface="Arial" panose="020B0604020202020204" pitchFamily="34" charset="0"/>
                <a:cs typeface="Arial" panose="020B0604020202020204" pitchFamily="34" charset="0"/>
              </a:rPr>
              <a:t>Practice</a:t>
            </a:r>
            <a:endParaRPr lang="nl-NL"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18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536"/>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a:solidFill>
                  <a:schemeClr val="bg1"/>
                </a:solidFill>
                <a:latin typeface="Arial" panose="020B0604020202020204" pitchFamily="34" charset="0"/>
                <a:cs typeface="Arial" panose="020B0604020202020204" pitchFamily="34" charset="0"/>
              </a:rPr>
              <a:t>Get </a:t>
            </a:r>
            <a:r>
              <a:rPr lang="nl-NL" sz="2800" dirty="0" err="1">
                <a:solidFill>
                  <a:schemeClr val="bg1"/>
                </a:solidFill>
                <a:latin typeface="Arial" panose="020B0604020202020204" pitchFamily="34" charset="0"/>
                <a:cs typeface="Arial" panose="020B0604020202020204" pitchFamily="34" charset="0"/>
              </a:rPr>
              <a:t>started</a:t>
            </a:r>
            <a:r>
              <a:rPr lang="nl-NL" sz="2800" dirty="0">
                <a:solidFill>
                  <a:schemeClr val="bg1"/>
                </a:solidFill>
                <a:latin typeface="Arial" panose="020B0604020202020204" pitchFamily="34" charset="0"/>
                <a:cs typeface="Arial" panose="020B0604020202020204" pitchFamily="34" charset="0"/>
              </a:rPr>
              <a:t>!</a:t>
            </a:r>
          </a:p>
        </p:txBody>
      </p:sp>
      <p:sp>
        <p:nvSpPr>
          <p:cNvPr id="13" name="Subtitle 2"/>
          <p:cNvSpPr txBox="1">
            <a:spLocks/>
          </p:cNvSpPr>
          <p:nvPr/>
        </p:nvSpPr>
        <p:spPr>
          <a:xfrm>
            <a:off x="911525" y="1111348"/>
            <a:ext cx="10368950" cy="49573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solidFill>
                  <a:schemeClr val="tx1">
                    <a:lumMod val="95000"/>
                    <a:lumOff val="5000"/>
                  </a:schemeClr>
                </a:solidFill>
                <a:latin typeface="Arial" panose="020B0604020202020204" pitchFamily="34" charset="0"/>
                <a:cs typeface="Arial" panose="020B0604020202020204" pitchFamily="34" charset="0"/>
              </a:rPr>
              <a:t>This is the end of the practice </a:t>
            </a:r>
            <a:r>
              <a:rPr lang="en-US" sz="2000" dirty="0" smtClean="0">
                <a:solidFill>
                  <a:schemeClr val="tx1">
                    <a:lumMod val="95000"/>
                    <a:lumOff val="5000"/>
                  </a:schemeClr>
                </a:solidFill>
                <a:latin typeface="Arial" panose="020B0604020202020204" pitchFamily="34" charset="0"/>
                <a:cs typeface="Arial" panose="020B0604020202020204" pitchFamily="34" charset="0"/>
              </a:rPr>
              <a:t>test. Now </a:t>
            </a:r>
            <a:r>
              <a:rPr lang="en-US" sz="2000" dirty="0">
                <a:solidFill>
                  <a:schemeClr val="tx1">
                    <a:lumMod val="95000"/>
                    <a:lumOff val="5000"/>
                  </a:schemeClr>
                </a:solidFill>
                <a:latin typeface="Arial" panose="020B0604020202020204" pitchFamily="34" charset="0"/>
                <a:cs typeface="Arial" panose="020B0604020202020204" pitchFamily="34" charset="0"/>
              </a:rPr>
              <a:t>it’s time to start the actual experiment</a:t>
            </a:r>
            <a:r>
              <a:rPr lang="en-US" sz="2000" dirty="0" smtClean="0">
                <a:solidFill>
                  <a:schemeClr val="tx1">
                    <a:lumMod val="95000"/>
                    <a:lumOff val="5000"/>
                  </a:schemeClr>
                </a:solidFill>
                <a:latin typeface="Arial" panose="020B0604020202020204" pitchFamily="34" charset="0"/>
                <a:cs typeface="Arial" panose="020B0604020202020204" pitchFamily="34" charset="0"/>
              </a:rPr>
              <a:t>!</a:t>
            </a:r>
          </a:p>
          <a:p>
            <a:pPr algn="l"/>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algn="l"/>
            <a:r>
              <a:rPr lang="en-US" sz="2000" dirty="0" smtClean="0">
                <a:solidFill>
                  <a:schemeClr val="tx1">
                    <a:lumMod val="95000"/>
                    <a:lumOff val="5000"/>
                  </a:schemeClr>
                </a:solidFill>
                <a:latin typeface="Arial" panose="020B0604020202020204" pitchFamily="34" charset="0"/>
                <a:cs typeface="Arial" panose="020B0604020202020204" pitchFamily="34" charset="0"/>
              </a:rPr>
              <a:t>To break the monotony, we have will show you 76 pictures in 5 sessions. Each session will contain 15/16 pictures. At the end of each session you will be requested to drink some water placed beside you. </a:t>
            </a:r>
          </a:p>
          <a:p>
            <a:pPr algn="l"/>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algn="l"/>
            <a:r>
              <a:rPr lang="en-US" sz="2000" dirty="0" smtClean="0">
                <a:solidFill>
                  <a:schemeClr val="tx1">
                    <a:lumMod val="95000"/>
                    <a:lumOff val="5000"/>
                  </a:schemeClr>
                </a:solidFill>
                <a:latin typeface="Arial" panose="020B0604020202020204" pitchFamily="34" charset="0"/>
                <a:cs typeface="Arial" panose="020B0604020202020204" pitchFamily="34" charset="0"/>
              </a:rPr>
              <a:t>Please remember: </a:t>
            </a:r>
          </a:p>
          <a:p>
            <a:pPr marL="457200" indent="-457200" algn="l">
              <a:buFont typeface="Arial" panose="020B0604020202020204" pitchFamily="34" charset="0"/>
              <a:buChar char="•"/>
            </a:pPr>
            <a:r>
              <a:rPr lang="en-US" sz="2000" dirty="0" smtClean="0">
                <a:solidFill>
                  <a:schemeClr val="tx1">
                    <a:lumMod val="95000"/>
                    <a:lumOff val="5000"/>
                  </a:schemeClr>
                </a:solidFill>
                <a:latin typeface="Arial" panose="020B0604020202020204" pitchFamily="34" charset="0"/>
                <a:cs typeface="Arial" panose="020B0604020202020204" pitchFamily="34" charset="0"/>
              </a:rPr>
              <a:t>Your head needs to be steady in front of camera or the screen while looking to the pictures. Voluntary movement of the head during looking to the pictures will cause the data useless. </a:t>
            </a:r>
          </a:p>
          <a:p>
            <a:pPr marL="457200" indent="-457200" algn="l">
              <a:buFont typeface="Arial" panose="020B0604020202020204" pitchFamily="34" charset="0"/>
              <a:buChar char="•"/>
            </a:pPr>
            <a:r>
              <a:rPr lang="en-US" sz="2000" dirty="0" smtClean="0">
                <a:solidFill>
                  <a:schemeClr val="tx1">
                    <a:lumMod val="95000"/>
                    <a:lumOff val="5000"/>
                  </a:schemeClr>
                </a:solidFill>
                <a:latin typeface="Arial" panose="020B0604020202020204" pitchFamily="34" charset="0"/>
                <a:cs typeface="Arial" panose="020B0604020202020204" pitchFamily="34" charset="0"/>
              </a:rPr>
              <a:t>Just rate your first impression about the food in the picture</a:t>
            </a:r>
          </a:p>
          <a:p>
            <a:pPr marL="457200" indent="-457200" algn="l">
              <a:buFont typeface="Arial" panose="020B0604020202020204" pitchFamily="34" charset="0"/>
              <a:buChar char="•"/>
            </a:pPr>
            <a:r>
              <a:rPr lang="en-US" sz="2000" dirty="0" smtClean="0">
                <a:solidFill>
                  <a:schemeClr val="tx1">
                    <a:lumMod val="95000"/>
                    <a:lumOff val="5000"/>
                  </a:schemeClr>
                </a:solidFill>
                <a:latin typeface="Arial" panose="020B0604020202020204" pitchFamily="34" charset="0"/>
                <a:cs typeface="Arial" panose="020B0604020202020204" pitchFamily="34" charset="0"/>
              </a:rPr>
              <a:t>Please be serious in observing the pictures and giving rating</a:t>
            </a:r>
          </a:p>
          <a:p>
            <a:pPr marL="457200" indent="-457200" algn="l">
              <a:buFont typeface="Arial" panose="020B0604020202020204" pitchFamily="34" charset="0"/>
              <a:buChar char="•"/>
            </a:pPr>
            <a:endParaRPr lang="en-US" sz="2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Subtitle 2"/>
          <p:cNvSpPr txBox="1">
            <a:spLocks/>
          </p:cNvSpPr>
          <p:nvPr/>
        </p:nvSpPr>
        <p:spPr>
          <a:xfrm>
            <a:off x="911525" y="5854861"/>
            <a:ext cx="10042342" cy="6863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u="sng" dirty="0">
                <a:solidFill>
                  <a:schemeClr val="tx1">
                    <a:lumMod val="95000"/>
                    <a:lumOff val="5000"/>
                  </a:schemeClr>
                </a:solidFill>
                <a:latin typeface="Arial" panose="020B0604020202020204" pitchFamily="34" charset="0"/>
                <a:cs typeface="Arial" panose="020B0604020202020204" pitchFamily="34" charset="0"/>
              </a:rPr>
              <a:t>Please click the </a:t>
            </a:r>
            <a:r>
              <a:rPr lang="en-US" sz="3200" b="1" u="sng" dirty="0">
                <a:solidFill>
                  <a:schemeClr val="tx1">
                    <a:lumMod val="95000"/>
                    <a:lumOff val="5000"/>
                  </a:schemeClr>
                </a:solidFill>
                <a:latin typeface="Arial" panose="020B0604020202020204" pitchFamily="34" charset="0"/>
                <a:cs typeface="Arial" panose="020B0604020202020204" pitchFamily="34" charset="0"/>
              </a:rPr>
              <a:t>‘Next’ </a:t>
            </a:r>
            <a:r>
              <a:rPr lang="en-US" sz="3200" u="sng" dirty="0">
                <a:solidFill>
                  <a:schemeClr val="tx1">
                    <a:lumMod val="95000"/>
                    <a:lumOff val="5000"/>
                  </a:schemeClr>
                </a:solidFill>
                <a:latin typeface="Arial" panose="020B0604020202020204" pitchFamily="34" charset="0"/>
                <a:cs typeface="Arial" panose="020B0604020202020204" pitchFamily="34" charset="0"/>
              </a:rPr>
              <a:t>button to start.</a:t>
            </a:r>
          </a:p>
        </p:txBody>
      </p:sp>
    </p:spTree>
    <p:extLst>
      <p:ext uri="{BB962C8B-B14F-4D97-AF65-F5344CB8AC3E}">
        <p14:creationId xmlns:p14="http://schemas.microsoft.com/office/powerpoint/2010/main" val="368986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5199" y="4178852"/>
            <a:ext cx="11145329" cy="1926526"/>
          </a:xfrm>
        </p:spPr>
        <p:txBody>
          <a:bodyPr>
            <a:normAutofit lnSpcReduction="10000"/>
          </a:bodyPr>
          <a:lstStyle/>
          <a:p>
            <a:pPr algn="l">
              <a:lnSpc>
                <a:spcPct val="120000"/>
              </a:lnSpc>
            </a:pPr>
            <a:r>
              <a:rPr lang="en-US" sz="3600" dirty="0" smtClean="0">
                <a:latin typeface="Arial" panose="020B0604020202020204" pitchFamily="34" charset="0"/>
                <a:cs typeface="Arial" panose="020B0604020202020204" pitchFamily="34" charset="0"/>
              </a:rPr>
              <a:t>Please drink the water from one of the glasses placed beside you and then click the </a:t>
            </a:r>
            <a:r>
              <a:rPr lang="en-US" sz="3600" b="1" dirty="0" smtClean="0">
                <a:latin typeface="Arial" panose="020B0604020202020204" pitchFamily="34" charset="0"/>
                <a:cs typeface="Arial" panose="020B0604020202020204" pitchFamily="34" charset="0"/>
              </a:rPr>
              <a:t>‘Next’ </a:t>
            </a:r>
            <a:r>
              <a:rPr lang="en-US" sz="3600" dirty="0" smtClean="0">
                <a:latin typeface="Arial" panose="020B0604020202020204" pitchFamily="34" charset="0"/>
                <a:cs typeface="Arial" panose="020B0604020202020204" pitchFamily="34" charset="0"/>
              </a:rPr>
              <a:t>button to start the next picture.</a:t>
            </a:r>
            <a:endParaRPr lang="en-US" sz="3600" dirty="0">
              <a:latin typeface="Arial" panose="020B0604020202020204" pitchFamily="34" charset="0"/>
              <a:cs typeface="Arial" panose="020B0604020202020204" pitchFamily="34" charset="0"/>
            </a:endParaRPr>
          </a:p>
        </p:txBody>
      </p:sp>
      <p:sp>
        <p:nvSpPr>
          <p:cNvPr id="8" name="Rectangle 7"/>
          <p:cNvSpPr/>
          <p:nvPr/>
        </p:nvSpPr>
        <p:spPr>
          <a:xfrm>
            <a:off x="0" y="1009512"/>
            <a:ext cx="12192000" cy="7808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4800" dirty="0" smtClean="0">
                <a:latin typeface="Arial" panose="020B0604020202020204" pitchFamily="34" charset="0"/>
                <a:cs typeface="Arial" panose="020B0604020202020204" pitchFamily="34" charset="0"/>
              </a:rPr>
              <a:t>Great</a:t>
            </a:r>
            <a:r>
              <a:rPr lang="nl-NL" sz="4800" dirty="0" smtClean="0">
                <a:latin typeface="Arial" panose="020B0604020202020204" pitchFamily="34" charset="0"/>
                <a:cs typeface="Arial" panose="020B0604020202020204" pitchFamily="34" charset="0"/>
              </a:rPr>
              <a:t>! Let’s start a session!</a:t>
            </a:r>
            <a:endParaRPr lang="nl-NL" sz="4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4068934" y="2198342"/>
            <a:ext cx="4195836" cy="1452405"/>
          </a:xfrm>
          <a:prstGeom prst="rect">
            <a:avLst/>
          </a:prstGeom>
        </p:spPr>
      </p:pic>
    </p:spTree>
    <p:extLst>
      <p:ext uri="{BB962C8B-B14F-4D97-AF65-F5344CB8AC3E}">
        <p14:creationId xmlns:p14="http://schemas.microsoft.com/office/powerpoint/2010/main" val="380236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339929"/>
            <a:ext cx="12192000" cy="50532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nl-NL" sz="2800" dirty="0" err="1">
                <a:solidFill>
                  <a:schemeClr val="bg1"/>
                </a:solidFill>
                <a:latin typeface="Arial" panose="020B0604020202020204" pitchFamily="34" charset="0"/>
                <a:cs typeface="Arial" panose="020B0604020202020204" pitchFamily="34" charset="0"/>
              </a:rPr>
              <a:t>Seriousness</a:t>
            </a:r>
            <a:r>
              <a:rPr lang="nl-NL" sz="2800" dirty="0">
                <a:solidFill>
                  <a:schemeClr val="bg1"/>
                </a:solidFill>
                <a:latin typeface="Arial" panose="020B0604020202020204" pitchFamily="34" charset="0"/>
                <a:cs typeface="Arial" panose="020B0604020202020204" pitchFamily="34" charset="0"/>
              </a:rPr>
              <a:t> check</a:t>
            </a:r>
          </a:p>
        </p:txBody>
      </p:sp>
      <p:sp>
        <p:nvSpPr>
          <p:cNvPr id="13" name="Subtitle 2"/>
          <p:cNvSpPr txBox="1">
            <a:spLocks/>
          </p:cNvSpPr>
          <p:nvPr/>
        </p:nvSpPr>
        <p:spPr>
          <a:xfrm>
            <a:off x="810883" y="2635623"/>
            <a:ext cx="10368950" cy="39265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solidFill>
                  <a:schemeClr val="tx1">
                    <a:lumMod val="95000"/>
                    <a:lumOff val="5000"/>
                  </a:schemeClr>
                </a:solidFill>
                <a:latin typeface="Arial" panose="020B0604020202020204" pitchFamily="34" charset="0"/>
                <a:cs typeface="Arial" panose="020B0604020202020204" pitchFamily="34" charset="0"/>
              </a:rPr>
              <a:t>“It would be very helpful if you could tell us at </a:t>
            </a:r>
            <a:r>
              <a:rPr lang="en-US" sz="2800" dirty="0" smtClean="0">
                <a:solidFill>
                  <a:schemeClr val="tx1">
                    <a:lumMod val="95000"/>
                    <a:lumOff val="5000"/>
                  </a:schemeClr>
                </a:solidFill>
                <a:latin typeface="Arial" panose="020B0604020202020204" pitchFamily="34" charset="0"/>
                <a:cs typeface="Arial" panose="020B0604020202020204" pitchFamily="34" charset="0"/>
              </a:rPr>
              <a:t>this point </a:t>
            </a:r>
          </a:p>
          <a:p>
            <a:pPr algn="l"/>
            <a:r>
              <a:rPr lang="en-US" sz="2800" dirty="0" smtClean="0">
                <a:solidFill>
                  <a:schemeClr val="tx1">
                    <a:lumMod val="95000"/>
                    <a:lumOff val="5000"/>
                  </a:schemeClr>
                </a:solidFill>
                <a:latin typeface="Arial" panose="020B0604020202020204" pitchFamily="34" charset="0"/>
                <a:cs typeface="Arial" panose="020B0604020202020204" pitchFamily="34" charset="0"/>
              </a:rPr>
              <a:t>whether </a:t>
            </a:r>
            <a:r>
              <a:rPr lang="en-US" sz="2800" dirty="0">
                <a:solidFill>
                  <a:schemeClr val="tx1">
                    <a:lumMod val="95000"/>
                    <a:lumOff val="5000"/>
                  </a:schemeClr>
                </a:solidFill>
                <a:latin typeface="Arial" panose="020B0604020202020204" pitchFamily="34" charset="0"/>
                <a:cs typeface="Arial" panose="020B0604020202020204" pitchFamily="34" charset="0"/>
              </a:rPr>
              <a:t>you have taken part seriously, so that we can use</a:t>
            </a:r>
          </a:p>
          <a:p>
            <a:pPr algn="l"/>
            <a:r>
              <a:rPr lang="en-US" sz="2800" dirty="0">
                <a:solidFill>
                  <a:schemeClr val="tx1">
                    <a:lumMod val="95000"/>
                    <a:lumOff val="5000"/>
                  </a:schemeClr>
                </a:solidFill>
                <a:latin typeface="Arial" panose="020B0604020202020204" pitchFamily="34" charset="0"/>
                <a:cs typeface="Arial" panose="020B0604020202020204" pitchFamily="34" charset="0"/>
              </a:rPr>
              <a:t>your answers for our scientific analysis.”</a:t>
            </a:r>
          </a:p>
          <a:p>
            <a:pPr algn="l"/>
            <a:endParaRPr lang="en-US" sz="2800" dirty="0">
              <a:solidFill>
                <a:schemeClr val="tx1">
                  <a:lumMod val="95000"/>
                  <a:lumOff val="5000"/>
                </a:schemeClr>
              </a:solidFill>
              <a:latin typeface="Arial" panose="020B0604020202020204" pitchFamily="34" charset="0"/>
              <a:cs typeface="Arial" panose="020B0604020202020204" pitchFamily="34" charset="0"/>
            </a:endParaRPr>
          </a:p>
          <a:p>
            <a:pPr algn="l"/>
            <a:r>
              <a:rPr lang="en-US" sz="2800" dirty="0" smtClean="0">
                <a:solidFill>
                  <a:schemeClr val="tx1">
                    <a:lumMod val="95000"/>
                    <a:lumOff val="5000"/>
                  </a:schemeClr>
                </a:solidFill>
                <a:latin typeface="Arial" panose="020B0604020202020204" pitchFamily="34" charset="0"/>
                <a:cs typeface="Arial" panose="020B0604020202020204" pitchFamily="34" charset="0"/>
              </a:rPr>
              <a:t>Please </a:t>
            </a:r>
            <a:r>
              <a:rPr lang="en-US" sz="2800" b="1" u="sng" dirty="0" smtClean="0">
                <a:solidFill>
                  <a:schemeClr val="tx1">
                    <a:lumMod val="95000"/>
                    <a:lumOff val="5000"/>
                  </a:schemeClr>
                </a:solidFill>
                <a:latin typeface="Arial" panose="020B0604020202020204" pitchFamily="34" charset="0"/>
                <a:cs typeface="Arial" panose="020B0604020202020204" pitchFamily="34" charset="0"/>
              </a:rPr>
              <a:t>rate</a:t>
            </a:r>
            <a:r>
              <a:rPr lang="en-US" sz="2800" dirty="0" smtClean="0">
                <a:solidFill>
                  <a:schemeClr val="tx1">
                    <a:lumMod val="95000"/>
                    <a:lumOff val="5000"/>
                  </a:schemeClr>
                </a:solidFill>
                <a:latin typeface="Arial" panose="020B0604020202020204" pitchFamily="34" charset="0"/>
                <a:cs typeface="Arial" panose="020B0604020202020204" pitchFamily="34" charset="0"/>
              </a:rPr>
              <a:t> your answer in the scale and then click </a:t>
            </a:r>
            <a:r>
              <a:rPr lang="en-US" sz="2800" b="1" dirty="0" smtClean="0">
                <a:solidFill>
                  <a:schemeClr val="tx1">
                    <a:lumMod val="95000"/>
                    <a:lumOff val="5000"/>
                  </a:schemeClr>
                </a:solidFill>
                <a:latin typeface="Arial" panose="020B0604020202020204" pitchFamily="34" charset="0"/>
                <a:cs typeface="Arial" panose="020B0604020202020204" pitchFamily="34" charset="0"/>
              </a:rPr>
              <a:t>‘Next’</a:t>
            </a:r>
            <a:r>
              <a:rPr lang="en-US" sz="2800" dirty="0" smtClean="0">
                <a:solidFill>
                  <a:schemeClr val="tx1">
                    <a:lumMod val="95000"/>
                    <a:lumOff val="5000"/>
                  </a:schemeClr>
                </a:solidFill>
                <a:latin typeface="Arial" panose="020B0604020202020204" pitchFamily="34" charset="0"/>
                <a:cs typeface="Arial" panose="020B0604020202020204" pitchFamily="34" charset="0"/>
              </a:rPr>
              <a:t>. </a:t>
            </a:r>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535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1254</TotalTime>
  <Words>835</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Kruijf, G.C. (Inge) de</dc:creator>
  <cp:lastModifiedBy>moh</cp:lastModifiedBy>
  <cp:revision>103</cp:revision>
  <cp:lastPrinted>2017-04-24T12:04:29Z</cp:lastPrinted>
  <dcterms:created xsi:type="dcterms:W3CDTF">2017-04-19T07:54:48Z</dcterms:created>
  <dcterms:modified xsi:type="dcterms:W3CDTF">2019-07-08T09:39:49Z</dcterms:modified>
</cp:coreProperties>
</file>