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9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4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8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36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4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0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4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5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2268-5FFA-4F0B-9A66-1E41B38E31DC}" type="datetimeFigureOut">
              <a:rPr lang="zh-CN" altLang="en-US" smtClean="0"/>
              <a:t>2019/7/9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DA3C3-0785-45AE-A742-44FF5EDD22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ah@create.aau.d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12112" y="2254102"/>
            <a:ext cx="97819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/>
              <a:t>你好！</a:t>
            </a:r>
            <a:endParaRPr lang="en-US" altLang="zh-CN" sz="3200" dirty="0" smtClean="0"/>
          </a:p>
          <a:p>
            <a:pPr algn="ctr"/>
            <a:r>
              <a:rPr lang="zh-CN" altLang="en-US" sz="3200" dirty="0"/>
              <a:t>感谢</a:t>
            </a:r>
            <a:r>
              <a:rPr lang="zh-CN" altLang="en-US" sz="3200" dirty="0" smtClean="0"/>
              <a:t>你参加本实验。</a:t>
            </a:r>
            <a:endParaRPr lang="en-US" altLang="zh-CN" sz="3200" dirty="0" smtClean="0"/>
          </a:p>
          <a:p>
            <a:pPr algn="ctr"/>
            <a:endParaRPr lang="en-US" altLang="zh-CN" sz="3200" dirty="0"/>
          </a:p>
          <a:p>
            <a:pPr algn="ctr"/>
            <a:r>
              <a:rPr lang="zh-CN" altLang="en-US" sz="3200" dirty="0" smtClean="0"/>
              <a:t>本实验将持续大约</a:t>
            </a:r>
            <a:r>
              <a:rPr lang="en-US" altLang="zh-CN" sz="3200" dirty="0" smtClean="0"/>
              <a:t>30</a:t>
            </a:r>
            <a:r>
              <a:rPr lang="zh-CN" altLang="en-US" sz="3200" dirty="0" smtClean="0"/>
              <a:t>分钟。</a:t>
            </a:r>
            <a:endParaRPr lang="en-US" altLang="zh-CN" sz="3200" dirty="0" smtClean="0"/>
          </a:p>
          <a:p>
            <a:pPr algn="ctr"/>
            <a:r>
              <a:rPr lang="zh-CN" altLang="en-US" sz="3200" u="sng" dirty="0" smtClean="0"/>
              <a:t>请点击</a:t>
            </a:r>
            <a:r>
              <a:rPr lang="zh-CN" altLang="en-US" sz="3200" b="1" u="sng" dirty="0" smtClean="0"/>
              <a:t>“继续”</a:t>
            </a:r>
            <a:r>
              <a:rPr lang="zh-CN" altLang="en-US" sz="3200" u="sng" dirty="0" smtClean="0"/>
              <a:t>按钮开始实验。</a:t>
            </a:r>
            <a:endParaRPr lang="en-US" altLang="zh-CN" sz="3200" u="sng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184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209" y="167145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感谢参与本实验！</a:t>
            </a:r>
            <a:endParaRPr lang="en-US" altLang="zh-CN" dirty="0" smtClean="0"/>
          </a:p>
          <a:p>
            <a:pPr marL="0" indent="0" algn="ctr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恭喜！你已经完成了所有任务！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如果你有任何问题，请联系主试：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Mohammad A. </a:t>
            </a:r>
            <a:r>
              <a:rPr lang="en-US" altLang="zh-CN" dirty="0" err="1" smtClean="0"/>
              <a:t>Haque</a:t>
            </a:r>
            <a:r>
              <a:rPr lang="en-US" altLang="zh-CN" dirty="0" smtClean="0"/>
              <a:t>, </a:t>
            </a:r>
            <a:r>
              <a:rPr lang="en-US" altLang="zh-CN" u="sng" dirty="0" smtClean="0">
                <a:hlinkClick r:id="rId2"/>
              </a:rPr>
              <a:t>mah@create.aau.dk</a:t>
            </a:r>
            <a:r>
              <a:rPr lang="en-US" altLang="zh-CN" dirty="0" smtClean="0"/>
              <a:t>,</a:t>
            </a:r>
          </a:p>
          <a:p>
            <a:pPr marL="0" indent="0">
              <a:buNone/>
            </a:pPr>
            <a:r>
              <a:rPr lang="en-US" altLang="zh-CN" dirty="0" smtClean="0"/>
              <a:t>+45 9126 4921 or +86 182 0132 7463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72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4898" y="914399"/>
            <a:ext cx="978195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关于本实验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在接下去的任务中，你将会看到</a:t>
            </a:r>
            <a:r>
              <a:rPr lang="en-US" altLang="zh-CN" sz="2000" dirty="0" smtClean="0"/>
              <a:t>76</a:t>
            </a:r>
            <a:r>
              <a:rPr lang="zh-CN" altLang="en-US" sz="2000" dirty="0" smtClean="0"/>
              <a:t>张不同的图片，它们有些是美味的食物，有些是过期的食物，还有些不是食物，比如花朵。在任务全程，你都将被录像。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 smtClean="0"/>
              <a:t>当你看到每幅图片时，请评价你看到图片时的感受。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（只需要给出你的第一印象，不要在意图片中食物的热量高低。）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 smtClean="0"/>
              <a:t>答案没有正确与错误之分，只要给出你的真实感受即可。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（我们希望你在实验过程中是认真投入的，在实验结束时我们会让你给自己评分，看看你是否以严肃认真的态度在作答。）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 smtClean="0"/>
              <a:t>请认真阅读接下去的实验指导语。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u="sng" dirty="0" smtClean="0"/>
              <a:t>请点击</a:t>
            </a:r>
            <a:r>
              <a:rPr lang="zh-CN" altLang="en-US" sz="2000" b="1" u="sng" dirty="0" smtClean="0"/>
              <a:t>“继续”</a:t>
            </a:r>
            <a:r>
              <a:rPr lang="zh-CN" altLang="en-US" sz="2000" u="sng" dirty="0" smtClean="0"/>
              <a:t>按钮继续后面的实验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8967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74898" y="914399"/>
            <a:ext cx="97819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/>
              <a:t>知情同意书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参与本</a:t>
            </a:r>
            <a:r>
              <a:rPr lang="zh-CN" altLang="en-US" sz="2000" dirty="0" smtClean="0"/>
              <a:t>实验是安全的，没有任何可能的风险会危害你的健康。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你</a:t>
            </a:r>
            <a:r>
              <a:rPr lang="zh-CN" altLang="en-US" sz="2000" dirty="0" smtClean="0"/>
              <a:t>的回答和录像资料仅用于科学研究的目的。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你在实验过程中随时可以退出而不会遭受任何损失。但是，我们非常希望你可以完成全部的实验任务，这样数据可以更有效地被利用。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r>
              <a:rPr lang="en-US" altLang="zh-CN" sz="2000" dirty="0"/>
              <a:t> </a:t>
            </a:r>
            <a:r>
              <a:rPr lang="zh-CN" altLang="en-US" sz="2000" dirty="0" smtClean="0"/>
              <a:t>如果你已阅读知情同意书并签名，并自愿参加本实验，请勾选下方的“我同意”选项。（“继续”按钮会随之出现）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3444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582" y="457199"/>
            <a:ext cx="978195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指导语</a:t>
            </a:r>
            <a:r>
              <a:rPr lang="en-US" altLang="zh-CN" sz="2000" dirty="0" smtClean="0"/>
              <a:t>1</a:t>
            </a:r>
            <a:endParaRPr lang="en-US" altLang="zh-CN" sz="2000" dirty="0"/>
          </a:p>
          <a:p>
            <a:pPr algn="ctr"/>
            <a:endParaRPr lang="en-US" altLang="zh-CN" sz="2000" dirty="0" smtClean="0"/>
          </a:p>
          <a:p>
            <a:r>
              <a:rPr lang="zh-CN" altLang="en-US" dirty="0" smtClean="0"/>
              <a:t>右边的图片向你展示了如何给自己的情绪感受评分。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你需要评价当你看到此图片时你有多</a:t>
            </a:r>
            <a:r>
              <a:rPr lang="zh-CN" altLang="en-US" u="sng" dirty="0" smtClean="0"/>
              <a:t>愉快</a:t>
            </a:r>
            <a:endParaRPr lang="en-US" altLang="zh-CN" u="sng" dirty="0" smtClean="0"/>
          </a:p>
          <a:p>
            <a:endParaRPr lang="en-US" altLang="zh-CN" u="sng" dirty="0"/>
          </a:p>
          <a:p>
            <a:r>
              <a:rPr lang="zh-CN" altLang="en-US" u="sng" dirty="0" smtClean="0"/>
              <a:t>效价：</a:t>
            </a:r>
            <a:endParaRPr lang="en-US" altLang="zh-CN" u="sng" dirty="0" smtClean="0"/>
          </a:p>
          <a:p>
            <a:r>
              <a:rPr lang="zh-CN" altLang="en-US" dirty="0" smtClean="0"/>
              <a:t>非常愉快：喜欢的，美味的，满足的</a:t>
            </a:r>
            <a:endParaRPr lang="en-US" altLang="zh-CN" dirty="0" smtClean="0"/>
          </a:p>
          <a:p>
            <a:r>
              <a:rPr lang="zh-CN" altLang="en-US" dirty="0"/>
              <a:t>非常不</a:t>
            </a:r>
            <a:r>
              <a:rPr lang="zh-CN" altLang="en-US" dirty="0" smtClean="0"/>
              <a:t>愉快：不喜欢的，让人恶心的，难吃的，厌恶的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你需要评价当你看到此图片时你有多</a:t>
            </a:r>
            <a:r>
              <a:rPr lang="zh-CN" altLang="en-US" u="sng" dirty="0" smtClean="0"/>
              <a:t>激动</a:t>
            </a:r>
            <a:endParaRPr lang="en-US" altLang="zh-CN" u="sng" dirty="0" smtClean="0"/>
          </a:p>
          <a:p>
            <a:endParaRPr lang="en-US" altLang="zh-CN" u="sng" dirty="0"/>
          </a:p>
          <a:p>
            <a:r>
              <a:rPr lang="zh-CN" altLang="en-US" u="sng" dirty="0" smtClean="0"/>
              <a:t>唤醒度：</a:t>
            </a:r>
            <a:endParaRPr lang="en-US" altLang="zh-CN" u="sng" dirty="0" smtClean="0"/>
          </a:p>
          <a:p>
            <a:endParaRPr lang="en-US" altLang="zh-CN" dirty="0"/>
          </a:p>
          <a:p>
            <a:r>
              <a:rPr lang="zh-CN" altLang="en-US" dirty="0" smtClean="0"/>
              <a:t>非常激动：激动的，兴奋的，躁动的，非常清醒的</a:t>
            </a:r>
            <a:endParaRPr lang="en-US" altLang="zh-CN" dirty="0" smtClean="0"/>
          </a:p>
          <a:p>
            <a:r>
              <a:rPr lang="zh-CN" altLang="en-US" dirty="0" smtClean="0"/>
              <a:t>一点儿也不激动：放松的，平静的，闲适的，昏昏欲睡的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597541" y="5560829"/>
            <a:ext cx="89260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你可以将答案滑动到水平轴的任意一点，以代表你真实的感受。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1600" u="sng" dirty="0" smtClean="0"/>
              <a:t>请点击</a:t>
            </a:r>
            <a:r>
              <a:rPr lang="zh-CN" altLang="en-US" sz="1600" b="1" u="sng" dirty="0" smtClean="0"/>
              <a:t>“继续”</a:t>
            </a:r>
            <a:r>
              <a:rPr lang="zh-CN" altLang="en-US" sz="1600" u="sng" dirty="0" smtClean="0"/>
              <a:t>按钮继续后面的实验</a:t>
            </a:r>
            <a:endParaRPr lang="zh-CN" altLang="en-US" sz="16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636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582" y="457199"/>
            <a:ext cx="97819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指导语</a:t>
            </a:r>
            <a:r>
              <a:rPr lang="en-US" altLang="zh-CN" sz="2000" dirty="0"/>
              <a:t>2</a:t>
            </a:r>
          </a:p>
          <a:p>
            <a:pPr algn="ctr"/>
            <a:endParaRPr lang="en-US" altLang="zh-CN" sz="2000" dirty="0" smtClean="0"/>
          </a:p>
          <a:p>
            <a:r>
              <a:rPr lang="zh-CN" altLang="en-US" dirty="0" smtClean="0"/>
              <a:t>右边的图片向你展示了如何给自己的情绪感受评分。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你需要评价此图片展示的物品有多</a:t>
            </a:r>
            <a:r>
              <a:rPr lang="zh-CN" altLang="en-US" u="sng" dirty="0"/>
              <a:t>健康</a:t>
            </a:r>
            <a:endParaRPr lang="en-US" altLang="zh-CN" u="sng" dirty="0" smtClean="0"/>
          </a:p>
          <a:p>
            <a:endParaRPr lang="en-US" altLang="zh-CN" u="sng" dirty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你需要评价你有多</a:t>
            </a:r>
            <a:r>
              <a:rPr lang="zh-CN" altLang="en-US" u="sng" dirty="0" smtClean="0"/>
              <a:t>渴望食用图片中所展示的物品</a:t>
            </a:r>
            <a:endParaRPr lang="en-US" altLang="zh-CN" u="sng" dirty="0" smtClean="0"/>
          </a:p>
          <a:p>
            <a:endParaRPr lang="en-US" altLang="zh-CN" u="sng" dirty="0"/>
          </a:p>
        </p:txBody>
      </p:sp>
      <p:sp>
        <p:nvSpPr>
          <p:cNvPr id="2" name="文本框 1"/>
          <p:cNvSpPr txBox="1"/>
          <p:nvPr/>
        </p:nvSpPr>
        <p:spPr>
          <a:xfrm>
            <a:off x="1597541" y="4279605"/>
            <a:ext cx="89260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你可以将答案滑动到水平轴的任意一点，以代表你真实的感受。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1600" u="sng" dirty="0" smtClean="0"/>
              <a:t>请点击</a:t>
            </a:r>
            <a:r>
              <a:rPr lang="zh-CN" altLang="en-US" sz="1600" b="1" u="sng" dirty="0" smtClean="0"/>
              <a:t>“继续”</a:t>
            </a:r>
            <a:r>
              <a:rPr lang="zh-CN" altLang="en-US" sz="1600" u="sng" dirty="0" smtClean="0"/>
              <a:t>按钮继续后面的实验</a:t>
            </a:r>
            <a:endParaRPr lang="zh-CN" altLang="en-US" sz="1600" dirty="0" smtClean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0195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582" y="457199"/>
            <a:ext cx="97819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练习</a:t>
            </a:r>
            <a:endParaRPr lang="en-US" altLang="zh-CN" sz="2800" dirty="0" smtClean="0"/>
          </a:p>
          <a:p>
            <a:pPr algn="ctr"/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 smtClean="0"/>
          </a:p>
          <a:p>
            <a:r>
              <a:rPr lang="zh-CN" altLang="en-US" sz="2000" dirty="0" smtClean="0"/>
              <a:t>为了让你对实验流程更加熟悉，正式实验开始前，我们有两个练习试次。</a:t>
            </a:r>
            <a:endParaRPr lang="en-US" altLang="zh-CN" sz="2000" dirty="0" smtClean="0"/>
          </a:p>
          <a:p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首先，请注视屏幕正中央出现的十字注视点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接</a:t>
            </a:r>
            <a:r>
              <a:rPr lang="zh-CN" altLang="en-US" sz="2000" dirty="0" smtClean="0"/>
              <a:t>下去，你将会看到目标图片，包括食物和非食物图片。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在图片出现一段时间后，将会出现评分的问题。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请</a:t>
            </a:r>
            <a:r>
              <a:rPr lang="zh-CN" altLang="en-US" sz="2000" dirty="0" smtClean="0"/>
              <a:t>给所有的问题评分，然后点击“我已完成了所有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个问题！”，再点击“继续”转到下一个试次。</a:t>
            </a: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1842089" y="4784652"/>
            <a:ext cx="892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请点击</a:t>
            </a:r>
            <a:r>
              <a:rPr lang="zh-CN" altLang="en-US" sz="2000" b="1" u="sng" dirty="0" smtClean="0"/>
              <a:t>“继续”</a:t>
            </a:r>
            <a:r>
              <a:rPr lang="zh-CN" altLang="en-US" sz="2000" u="sng" dirty="0" smtClean="0"/>
              <a:t>按钮开始练习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9801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69582" y="457199"/>
            <a:ext cx="978195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正式实验</a:t>
            </a:r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endParaRPr lang="en-US" altLang="zh-CN" sz="2000" dirty="0" smtClean="0"/>
          </a:p>
          <a:p>
            <a:r>
              <a:rPr lang="zh-CN" altLang="en-US" sz="2000" dirty="0" smtClean="0"/>
              <a:t>练习试次到此结束，接下去将开始正式实验。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76</a:t>
            </a:r>
            <a:r>
              <a:rPr lang="zh-CN" altLang="en-US" sz="2000" dirty="0" smtClean="0"/>
              <a:t>幅图片将会分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组呈现，每一组包含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张或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张图片。每完成一组的实验任务后，你将可以短暂地休息一下，并需要喝点水。水杯就放在你的身旁。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请</a:t>
            </a:r>
            <a:r>
              <a:rPr lang="zh-CN" altLang="en-US" sz="2000" dirty="0" smtClean="0"/>
              <a:t>记住：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当你在看图片的过程中，尽量保持你的头部稳定。头部的随意晃动会导致录像质量变差，而使数据无效。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只需根据你的第一印象给图片打分，不必考虑过多。</a:t>
            </a: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请在实验全程认真作答，给出你真实的感受。</a:t>
            </a:r>
            <a:endParaRPr lang="en-US" altLang="zh-CN" sz="2000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113219" y="5539564"/>
            <a:ext cx="8926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u="sng" dirty="0" smtClean="0"/>
              <a:t>请点击</a:t>
            </a:r>
            <a:r>
              <a:rPr lang="zh-CN" altLang="en-US" sz="2000" b="1" u="sng" dirty="0" smtClean="0"/>
              <a:t>“继续”</a:t>
            </a:r>
            <a:r>
              <a:rPr lang="zh-CN" altLang="en-US" sz="2000" u="sng" dirty="0" smtClean="0"/>
              <a:t>按钮开始正式实验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866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7549" y="1881962"/>
            <a:ext cx="97819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表现得很好！让我们开始下一组实验</a:t>
            </a:r>
            <a:r>
              <a:rPr lang="en-US" altLang="zh-CN" sz="2800" dirty="0" smtClean="0"/>
              <a:t>~</a:t>
            </a:r>
            <a:endParaRPr lang="en-US" altLang="zh-CN" sz="2000" dirty="0"/>
          </a:p>
          <a:p>
            <a:pPr algn="ctr"/>
            <a:endParaRPr lang="en-US" altLang="zh-CN" sz="2000" dirty="0" smtClean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 smtClean="0"/>
              <a:t>请喝一点水。水杯就放在你的身旁。</a:t>
            </a:r>
            <a:endParaRPr lang="en-US" altLang="zh-CN" sz="2000" dirty="0" smtClean="0"/>
          </a:p>
          <a:p>
            <a:pPr algn="ctr"/>
            <a:r>
              <a:rPr lang="zh-CN" altLang="en-US" sz="2000" dirty="0" smtClean="0"/>
              <a:t>喝完水后请点击</a:t>
            </a:r>
            <a:r>
              <a:rPr lang="zh-CN" altLang="en-US" sz="2000" b="1" dirty="0" smtClean="0"/>
              <a:t>“继续”</a:t>
            </a:r>
            <a:r>
              <a:rPr lang="zh-CN" altLang="en-US" sz="2000" dirty="0" smtClean="0"/>
              <a:t>按钮开始下一组实验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13856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209" y="167145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 smtClean="0"/>
              <a:t>我认真作答了吗？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此时，我们需要知道你在多大程度上认真回答了上述所有的问题，以便我们考虑是否将你的数据纳入分析。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请给你的“认真程度”评分，然后点击“继续”。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1286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zhouhanyu_go@hotmail.com</dc:creator>
  <cp:lastModifiedBy>moh</cp:lastModifiedBy>
  <cp:revision>6</cp:revision>
  <dcterms:created xsi:type="dcterms:W3CDTF">2019-07-09T08:18:37Z</dcterms:created>
  <dcterms:modified xsi:type="dcterms:W3CDTF">2019-07-09T08:59:03Z</dcterms:modified>
</cp:coreProperties>
</file>