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2" r:id="rId1"/>
  </p:sldMasterIdLst>
  <p:sldIdLst>
    <p:sldId id="256" r:id="rId2"/>
    <p:sldId id="258" r:id="rId3"/>
    <p:sldId id="257" r:id="rId4"/>
    <p:sldId id="264" r:id="rId5"/>
    <p:sldId id="262" r:id="rId6"/>
    <p:sldId id="263" r:id="rId7"/>
    <p:sldId id="266" r:id="rId8"/>
    <p:sldId id="268" r:id="rId9"/>
    <p:sldId id="267" r:id="rId10"/>
    <p:sldId id="261"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8" d="100"/>
          <a:sy n="98" d="100"/>
        </p:scale>
        <p:origin x="-82" y="10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0EAB0777-4C60-462E-A92C-CDAFD498799C}" type="datetimeFigureOut">
              <a:rPr lang="en-US" smtClean="0"/>
              <a:t>11/28/2019</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59DE6EB8-52AB-45EA-A660-3E1EBFA7298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EAB0777-4C60-462E-A92C-CDAFD498799C}" type="datetimeFigureOut">
              <a:rPr lang="en-US" smtClean="0"/>
              <a:t>11/28/2019</a:t>
            </a:fld>
            <a:endParaRPr lang="en-US"/>
          </a:p>
        </p:txBody>
      </p:sp>
      <p:sp>
        <p:nvSpPr>
          <p:cNvPr id="9" name="Slide Number Placeholder 8"/>
          <p:cNvSpPr>
            <a:spLocks noGrp="1"/>
          </p:cNvSpPr>
          <p:nvPr>
            <p:ph type="sldNum" sz="quarter" idx="15"/>
          </p:nvPr>
        </p:nvSpPr>
        <p:spPr/>
        <p:txBody>
          <a:bodyPr rtlCol="0"/>
          <a:lstStyle/>
          <a:p>
            <a:fld id="{59DE6EB8-52AB-45EA-A660-3E1EBFA72987}"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0EAB0777-4C60-462E-A92C-CDAFD498799C}" type="datetimeFigureOut">
              <a:rPr lang="en-US" smtClean="0"/>
              <a:t>11/28/2019</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59DE6EB8-52AB-45EA-A660-3E1EBFA7298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EAB0777-4C60-462E-A92C-CDAFD498799C}" type="datetimeFigureOut">
              <a:rPr lang="en-US" smtClean="0"/>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6EB8-52AB-45EA-A660-3E1EBFA72987}" type="slidenum">
              <a:rPr lang="en-US" smtClean="0"/>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EAB0777-4C60-462E-A92C-CDAFD498799C}" type="datetimeFigureOut">
              <a:rPr lang="en-US" smtClean="0"/>
              <a:t>11/28/2019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6EB8-52AB-45EA-A660-3E1EBFA72987}" type="slidenum">
              <a:rPr lang="en-US" smtClean="0"/>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8A87A34-81AB-432B-8DAE-1953F412C126}" type="datetimeFigureOut">
              <a:rPr lang="en-US" smtClean="0"/>
              <a:t>11/28/2019</a:t>
            </a:fld>
            <a:endParaRPr lang="en-US" dirty="0"/>
          </a:p>
        </p:txBody>
      </p:sp>
      <p:sp>
        <p:nvSpPr>
          <p:cNvPr id="7" name="Slide Number Placeholder 6"/>
          <p:cNvSpPr>
            <a:spLocks noGrp="1"/>
          </p:cNvSpPr>
          <p:nvPr>
            <p:ph type="sldNum" sz="quarter" idx="11"/>
          </p:nvPr>
        </p:nvSpPr>
        <p:spPr/>
        <p:txBody>
          <a:bodyPr rtlCol="0"/>
          <a:lstStyle/>
          <a:p>
            <a:fld id="{6D22F896-40B5-4ADD-8801-0D06FADFA095}" type="slidenum">
              <a:rPr lang="en-US" smtClean="0"/>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B0777-4C60-462E-A92C-CDAFD498799C}" type="datetimeFigureOut">
              <a:rPr lang="en-US" smtClean="0"/>
              <a:t>11/28/2019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EAB0777-4C60-462E-A92C-CDAFD498799C}" type="datetimeFigureOut">
              <a:rPr lang="en-US" smtClean="0"/>
              <a:t>11/28/2019</a:t>
            </a:fld>
            <a:endParaRPr lang="en-US"/>
          </a:p>
        </p:txBody>
      </p:sp>
      <p:sp>
        <p:nvSpPr>
          <p:cNvPr id="22" name="Slide Number Placeholder 21"/>
          <p:cNvSpPr>
            <a:spLocks noGrp="1"/>
          </p:cNvSpPr>
          <p:nvPr>
            <p:ph type="sldNum" sz="quarter" idx="15"/>
          </p:nvPr>
        </p:nvSpPr>
        <p:spPr/>
        <p:txBody>
          <a:bodyPr rtlCol="0"/>
          <a:lstStyle/>
          <a:p>
            <a:fld id="{59DE6EB8-52AB-45EA-A660-3E1EBFA72987}"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EAB0777-4C60-462E-A92C-CDAFD498799C}" type="datetimeFigureOut">
              <a:rPr lang="en-US" smtClean="0"/>
              <a:t>11/28/2019</a:t>
            </a:fld>
            <a:endParaRPr lang="en-US"/>
          </a:p>
        </p:txBody>
      </p:sp>
      <p:sp>
        <p:nvSpPr>
          <p:cNvPr id="18" name="Slide Number Placeholder 17"/>
          <p:cNvSpPr>
            <a:spLocks noGrp="1"/>
          </p:cNvSpPr>
          <p:nvPr>
            <p:ph type="sldNum" sz="quarter" idx="11"/>
          </p:nvPr>
        </p:nvSpPr>
        <p:spPr/>
        <p:txBody>
          <a:bodyPr rtlCol="0"/>
          <a:lstStyle/>
          <a:p>
            <a:fld id="{59DE6EB8-52AB-45EA-A660-3E1EBFA72987}"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0EAB0777-4C60-462E-A92C-CDAFD498799C}" type="datetimeFigureOut">
              <a:rPr lang="en-US" smtClean="0"/>
              <a:t>11/28/2019</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59DE6EB8-52AB-45EA-A660-3E1EBFA7298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416384" y="722925"/>
            <a:ext cx="645029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sz="1200" b="0" i="0" strike="noStrike" cap="none" normalizeH="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sz="1200" b="0" i="0"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sz="1600" b="0" i="0" u="sng"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Bansilal</a:t>
            </a:r>
            <a:r>
              <a:rPr kumimoji="0" lang="en-US" sz="16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sz="1600" b="0" i="0" u="sng"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Ramnath</a:t>
            </a:r>
            <a:r>
              <a:rPr kumimoji="0" lang="en-US" sz="16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Agarwal Charitable Trust’s</a:t>
            </a:r>
            <a:endParaRPr kumimoji="0" lang="en-US" sz="16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sz="1600" b="1" i="0"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sz="1600" b="1" i="0" u="sng"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Vishwakarma</a:t>
            </a:r>
            <a:r>
              <a:rPr kumimoji="0" lang="en-US" sz="1600" b="1"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Institute Of Information Technology ,Pune</a:t>
            </a:r>
            <a:endParaRPr kumimoji="0" lang="en-US" sz="16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p:txBody>
      </p:sp>
      <p:pic>
        <p:nvPicPr>
          <p:cNvPr id="1025" name="Picture 1" descr="Image result for vit symb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2389" y="1553922"/>
            <a:ext cx="2276849" cy="227684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3320399" y="4048784"/>
            <a:ext cx="523822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defTabSz="914400"/>
            <a:r>
              <a:rPr lang="en-US" sz="2400" b="1" u="sng" dirty="0" smtClean="0">
                <a:latin typeface="Calibri" panose="020F0502020204030204" pitchFamily="34" charset="0"/>
                <a:ea typeface="Calibri" panose="020F0502020204030204" pitchFamily="34" charset="0"/>
                <a:cs typeface="Calibri" panose="020F0502020204030204" pitchFamily="34" charset="0"/>
              </a:rPr>
              <a:t>Hotel Reservation System</a:t>
            </a:r>
            <a:endParaRPr lang="en-US" sz="2400" dirty="0" smtClean="0">
              <a:latin typeface="Calibri" panose="020F0502020204030204" pitchFamily="34" charset="0"/>
              <a:cs typeface="Calibri" panose="020F0502020204030204" pitchFamily="34" charset="0"/>
            </a:endParaRPr>
          </a:p>
          <a:p>
            <a:pPr lvl="0" algn="ctr" defTabSz="914400"/>
            <a:r>
              <a:rPr lang="en-US" sz="2000" dirty="0" smtClean="0">
                <a:latin typeface="Calibri" panose="020F0502020204030204" pitchFamily="34" charset="0"/>
                <a:ea typeface="Calibri" panose="020F0502020204030204" pitchFamily="34" charset="0"/>
                <a:cs typeface="Calibri" panose="020F0502020204030204" pitchFamily="34" charset="0"/>
              </a:rPr>
              <a:t>By</a:t>
            </a:r>
          </a:p>
          <a:p>
            <a:pPr algn="ctr" defTabSz="914400"/>
            <a:r>
              <a:rPr lang="en-US" sz="2000" dirty="0" err="1">
                <a:latin typeface="Calibri" panose="020F0502020204030204" pitchFamily="34" charset="0"/>
                <a:ea typeface="Calibri" panose="020F0502020204030204" pitchFamily="34" charset="0"/>
                <a:cs typeface="Calibri" panose="020F0502020204030204" pitchFamily="34" charset="0"/>
              </a:rPr>
              <a:t>Abhishek</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Supsande</a:t>
            </a:r>
            <a:endParaRPr lang="en-US" sz="2000" dirty="0">
              <a:latin typeface="Calibri" panose="020F0502020204030204" pitchFamily="34" charset="0"/>
              <a:cs typeface="Calibri" panose="020F0502020204030204" pitchFamily="34" charset="0"/>
            </a:endParaRPr>
          </a:p>
          <a:p>
            <a:pPr lvl="0" algn="ctr" defTabSz="914400"/>
            <a:r>
              <a:rPr lang="en-US" sz="2000" dirty="0" smtClean="0">
                <a:latin typeface="Calibri" panose="020F0502020204030204" pitchFamily="34" charset="0"/>
                <a:ea typeface="Calibri" panose="020F0502020204030204" pitchFamily="34" charset="0"/>
                <a:cs typeface="Calibri" panose="020F0502020204030204" pitchFamily="34" charset="0"/>
              </a:rPr>
              <a:t>Ajay </a:t>
            </a:r>
            <a:r>
              <a:rPr lang="en-US" sz="2000" dirty="0" err="1">
                <a:latin typeface="Calibri" panose="020F0502020204030204" pitchFamily="34" charset="0"/>
                <a:ea typeface="Calibri" panose="020F0502020204030204" pitchFamily="34" charset="0"/>
                <a:cs typeface="Calibri" panose="020F0502020204030204" pitchFamily="34" charset="0"/>
              </a:rPr>
              <a:t>Patil</a:t>
            </a:r>
            <a:endParaRPr lang="en-US" sz="2000" dirty="0">
              <a:latin typeface="Calibri" panose="020F0502020204030204" pitchFamily="34" charset="0"/>
              <a:cs typeface="Calibri" panose="020F0502020204030204" pitchFamily="34" charset="0"/>
            </a:endParaRPr>
          </a:p>
          <a:p>
            <a:pPr lvl="0" algn="ctr" defTabSz="914400"/>
            <a:r>
              <a:rPr lang="en-US" sz="2000" dirty="0" err="1" smtClean="0">
                <a:latin typeface="Calibri" panose="020F0502020204030204" pitchFamily="34" charset="0"/>
                <a:ea typeface="Calibri" panose="020F0502020204030204" pitchFamily="34" charset="0"/>
                <a:cs typeface="Calibri" panose="020F0502020204030204" pitchFamily="34" charset="0"/>
              </a:rPr>
              <a:t>Mayur</a:t>
            </a:r>
            <a:r>
              <a:rPr lang="en-US" sz="2000" dirty="0" smtClean="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Thakane</a:t>
            </a:r>
            <a:endParaRPr lang="en-US" sz="2000" dirty="0">
              <a:latin typeface="Calibri" panose="020F0502020204030204" pitchFamily="34" charset="0"/>
              <a:cs typeface="Calibri" panose="020F0502020204030204" pitchFamily="34" charset="0"/>
            </a:endParaRPr>
          </a:p>
          <a:p>
            <a:pPr lvl="0" algn="ctr" defTabSz="914400"/>
            <a:r>
              <a:rPr lang="en-US" sz="2000" dirty="0">
                <a:latin typeface="Calibri" panose="020F0502020204030204" pitchFamily="34" charset="0"/>
                <a:ea typeface="Calibri" panose="020F0502020204030204" pitchFamily="34" charset="0"/>
                <a:cs typeface="Calibri" panose="020F0502020204030204" pitchFamily="34" charset="0"/>
              </a:rPr>
              <a:t>Amit </a:t>
            </a:r>
            <a:r>
              <a:rPr lang="en-US" sz="2000" dirty="0" err="1">
                <a:latin typeface="Calibri" panose="020F0502020204030204" pitchFamily="34" charset="0"/>
                <a:ea typeface="Calibri" panose="020F0502020204030204" pitchFamily="34" charset="0"/>
                <a:cs typeface="Calibri" panose="020F0502020204030204" pitchFamily="34" charset="0"/>
              </a:rPr>
              <a:t>Jindam</a:t>
            </a:r>
            <a:endParaRPr lang="en-US" sz="2000" dirty="0">
              <a:latin typeface="Calibri" panose="020F0502020204030204" pitchFamily="34" charset="0"/>
              <a:cs typeface="Calibri" panose="020F0502020204030204" pitchFamily="34" charset="0"/>
            </a:endParaRPr>
          </a:p>
          <a:p>
            <a:pPr lvl="0" algn="ctr" defTabSz="914400"/>
            <a:r>
              <a:rPr lang="en-US" sz="2000" dirty="0" err="1">
                <a:latin typeface="Calibri" panose="020F0502020204030204" pitchFamily="34" charset="0"/>
                <a:ea typeface="Calibri" panose="020F0502020204030204" pitchFamily="34" charset="0"/>
                <a:cs typeface="Calibri" panose="020F0502020204030204" pitchFamily="34" charset="0"/>
              </a:rPr>
              <a:t>Sanket</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smtClean="0">
                <a:latin typeface="Calibri" panose="020F0502020204030204" pitchFamily="34" charset="0"/>
                <a:ea typeface="Calibri" panose="020F0502020204030204" pitchFamily="34" charset="0"/>
                <a:cs typeface="Calibri" panose="020F0502020204030204" pitchFamily="34" charset="0"/>
              </a:rPr>
              <a:t>More</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1242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900" y="1397209"/>
            <a:ext cx="10287000" cy="3516860"/>
          </a:xfrm>
          <a:prstGeom prst="rect">
            <a:avLst/>
          </a:prstGeom>
        </p:spPr>
        <p:txBody>
          <a:bodyPr wrap="square">
            <a:spAutoFit/>
          </a:bodyPr>
          <a:lstStyle/>
          <a:p>
            <a:pPr marL="285750" lvl="0" indent="-285750">
              <a:lnSpc>
                <a:spcPct val="115000"/>
              </a:lnSpc>
              <a:spcAft>
                <a:spcPts val="0"/>
              </a:spcAft>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The system was found feasible and operational</a:t>
            </a:r>
            <a:r>
              <a:rPr lang="en-IN" dirty="0" smtClean="0">
                <a:latin typeface="Calibri" panose="020F0502020204030204" pitchFamily="34" charset="0"/>
                <a:ea typeface="Calibri" panose="020F0502020204030204" pitchFamily="34" charset="0"/>
                <a:cs typeface="Calibri" panose="020F0502020204030204" pitchFamily="34" charset="0"/>
              </a:rPr>
              <a:t>.</a:t>
            </a:r>
            <a:endParaRPr lang="en-IN" dirty="0">
              <a:latin typeface="Calibri" panose="020F0502020204030204" pitchFamily="34" charset="0"/>
              <a:ea typeface="Calibri" panose="020F0502020204030204" pitchFamily="34" charset="0"/>
              <a:cs typeface="Calibri" panose="020F0502020204030204" pitchFamily="34" charset="0"/>
            </a:endParaRPr>
          </a:p>
          <a:p>
            <a:pPr marL="285750" lvl="0" indent="-285750">
              <a:lnSpc>
                <a:spcPct val="115000"/>
              </a:lnSpc>
              <a:spcAft>
                <a:spcPts val="0"/>
              </a:spcAft>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The User found the system to be interesting and very easy to handle ,</a:t>
            </a:r>
            <a:r>
              <a:rPr lang="en-IN" dirty="0" smtClean="0">
                <a:latin typeface="Calibri" panose="020F0502020204030204" pitchFamily="34" charset="0"/>
                <a:ea typeface="Calibri" panose="020F0502020204030204" pitchFamily="34" charset="0"/>
                <a:cs typeface="Calibri" panose="020F0502020204030204" pitchFamily="34" charset="0"/>
              </a:rPr>
              <a:t>apart from </a:t>
            </a:r>
            <a:r>
              <a:rPr lang="en-IN" dirty="0">
                <a:latin typeface="Calibri" panose="020F0502020204030204" pitchFamily="34" charset="0"/>
                <a:ea typeface="Calibri" panose="020F0502020204030204" pitchFamily="34" charset="0"/>
                <a:cs typeface="Calibri" panose="020F0502020204030204" pitchFamily="34" charset="0"/>
              </a:rPr>
              <a:t>the fact that its accurate and efficient</a:t>
            </a:r>
            <a:r>
              <a:rPr lang="en-IN" dirty="0" smtClean="0">
                <a:latin typeface="Calibri" panose="020F0502020204030204" pitchFamily="34" charset="0"/>
                <a:ea typeface="Calibri" panose="020F0502020204030204" pitchFamily="34" charset="0"/>
                <a:cs typeface="Calibri" panose="020F0502020204030204" pitchFamily="34" charset="0"/>
              </a:rPr>
              <a:t>.</a:t>
            </a:r>
            <a:endParaRPr lang="en-IN" dirty="0">
              <a:latin typeface="Calibri" panose="020F0502020204030204" pitchFamily="34" charset="0"/>
              <a:ea typeface="Calibri" panose="020F0502020204030204" pitchFamily="34" charset="0"/>
              <a:cs typeface="Calibri" panose="020F0502020204030204" pitchFamily="34" charset="0"/>
            </a:endParaRPr>
          </a:p>
          <a:p>
            <a:pPr marL="285750" lvl="0" indent="-285750">
              <a:lnSpc>
                <a:spcPct val="115000"/>
              </a:lnSpc>
              <a:spcAft>
                <a:spcPts val="10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The system maintained the required information with all the validations and </a:t>
            </a:r>
            <a:r>
              <a:rPr lang="en-IN" dirty="0" smtClean="0">
                <a:latin typeface="Calibri" panose="020F0502020204030204" pitchFamily="34" charset="0"/>
                <a:ea typeface="Calibri" panose="020F0502020204030204" pitchFamily="34" charset="0"/>
                <a:cs typeface="Calibri" panose="020F0502020204030204" pitchFamily="34" charset="0"/>
              </a:rPr>
              <a:t>thus </a:t>
            </a:r>
            <a:r>
              <a:rPr lang="en-IN" dirty="0">
                <a:latin typeface="Calibri" panose="020F0502020204030204" pitchFamily="34" charset="0"/>
                <a:ea typeface="Calibri" panose="020F0502020204030204" pitchFamily="34" charset="0"/>
                <a:cs typeface="Calibri" panose="020F0502020204030204" pitchFamily="34" charset="0"/>
              </a:rPr>
              <a:t>implements data consistency throughout.</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This system also provides reports to each level  of hierarchy.</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The system  carries it work from the point of view of </a:t>
            </a:r>
            <a:r>
              <a:rPr lang="en-IN" dirty="0" smtClean="0">
                <a:latin typeface="Calibri" panose="020F0502020204030204" pitchFamily="34" charset="0"/>
                <a:cs typeface="Calibri" panose="020F0502020204030204" pitchFamily="34" charset="0"/>
              </a:rPr>
              <a:t>administrator as </a:t>
            </a:r>
            <a:r>
              <a:rPr lang="en-IN" dirty="0">
                <a:latin typeface="Calibri" panose="020F0502020204030204" pitchFamily="34" charset="0"/>
                <a:cs typeface="Calibri" panose="020F0502020204030204" pitchFamily="34" charset="0"/>
              </a:rPr>
              <a:t>well as the point of customers of the hotel</a:t>
            </a:r>
            <a:r>
              <a:rPr lang="en-IN" dirty="0" smtClean="0">
                <a:latin typeface="Calibri" panose="020F0502020204030204" pitchFamily="34" charset="0"/>
                <a:cs typeface="Calibri" panose="020F0502020204030204" pitchFamily="34" charset="0"/>
              </a:rPr>
              <a:t>.</a:t>
            </a:r>
            <a:endParaRPr lang="en-IN"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The  </a:t>
            </a:r>
            <a:r>
              <a:rPr lang="en-IN" dirty="0">
                <a:latin typeface="Calibri" panose="020F0502020204030204" pitchFamily="34" charset="0"/>
                <a:cs typeface="Calibri" panose="020F0502020204030204" pitchFamily="34" charset="0"/>
              </a:rPr>
              <a:t>valid  inputs  are  required  which  can  yield  the  best </a:t>
            </a:r>
            <a:r>
              <a:rPr lang="en-IN" dirty="0" smtClean="0">
                <a:latin typeface="Calibri" panose="020F0502020204030204" pitchFamily="34" charset="0"/>
                <a:cs typeface="Calibri" panose="020F0502020204030204" pitchFamily="34" charset="0"/>
              </a:rPr>
              <a:t>results. Unauthorised  </a:t>
            </a:r>
            <a:r>
              <a:rPr lang="en-IN" dirty="0">
                <a:latin typeface="Calibri" panose="020F0502020204030204" pitchFamily="34" charset="0"/>
                <a:cs typeface="Calibri" panose="020F0502020204030204" pitchFamily="34" charset="0"/>
              </a:rPr>
              <a:t>user  will  not  be  able to  access the </a:t>
            </a:r>
            <a:r>
              <a:rPr lang="en-IN" dirty="0" smtClean="0">
                <a:latin typeface="Calibri" panose="020F0502020204030204" pitchFamily="34" charset="0"/>
                <a:cs typeface="Calibri" panose="020F0502020204030204" pitchFamily="34" charset="0"/>
              </a:rPr>
              <a:t>system. Thus  </a:t>
            </a:r>
            <a:r>
              <a:rPr lang="en-IN" dirty="0">
                <a:latin typeface="Calibri" panose="020F0502020204030204" pitchFamily="34" charset="0"/>
                <a:cs typeface="Calibri" panose="020F0502020204030204" pitchFamily="34" charset="0"/>
              </a:rPr>
              <a:t>the system gives its result properly.</a:t>
            </a:r>
          </a:p>
          <a:p>
            <a:pPr lvl="0">
              <a:lnSpc>
                <a:spcPct val="115000"/>
              </a:lnSpc>
              <a:spcAft>
                <a:spcPts val="0"/>
              </a:spcAft>
            </a:pPr>
            <a:endParaRPr lang="en-IN"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extBox 2"/>
          <p:cNvSpPr txBox="1"/>
          <p:nvPr/>
        </p:nvSpPr>
        <p:spPr>
          <a:xfrm>
            <a:off x="3663950" y="673100"/>
            <a:ext cx="4406900" cy="584775"/>
          </a:xfrm>
          <a:prstGeom prst="rect">
            <a:avLst/>
          </a:prstGeom>
          <a:noFill/>
        </p:spPr>
        <p:txBody>
          <a:bodyPr wrap="square" rtlCol="0">
            <a:spAutoFit/>
          </a:bodyPr>
          <a:lstStyle/>
          <a:p>
            <a:pPr algn="ctr"/>
            <a:r>
              <a:rPr lang="en-IN" sz="3200" b="1" u="sng" dirty="0" smtClean="0">
                <a:latin typeface="Calibri" panose="020F0502020204030204" pitchFamily="34" charset="0"/>
                <a:ea typeface="Verdana" panose="020B0604030504040204" pitchFamily="34" charset="0"/>
                <a:cs typeface="Calibri" panose="020F0502020204030204" pitchFamily="34" charset="0"/>
              </a:rPr>
              <a:t>CONCLUSION</a:t>
            </a:r>
            <a:endParaRPr lang="en-IN" sz="3200" b="1" u="sng" dirty="0">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740189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4659" y="2372306"/>
            <a:ext cx="6480254" cy="1200329"/>
          </a:xfrm>
          <a:prstGeom prst="rect">
            <a:avLst/>
          </a:prstGeom>
        </p:spPr>
        <p:txBody>
          <a:bodyPr wrap="square">
            <a:spAutoFit/>
          </a:bodyPr>
          <a:lstStyle/>
          <a:p>
            <a:r>
              <a:rPr lang="en-IN" sz="7200" u="sng" dirty="0">
                <a:latin typeface="Calibri" panose="020F0502020204030204" pitchFamily="34" charset="0"/>
                <a:cs typeface="Calibri" panose="020F0502020204030204" pitchFamily="34" charset="0"/>
              </a:rPr>
              <a:t>THANK YOU</a:t>
            </a:r>
            <a:endParaRPr lang="en-IN" sz="7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1262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2732" y="609666"/>
            <a:ext cx="10753859" cy="4707443"/>
          </a:xfrm>
          <a:prstGeom prst="rect">
            <a:avLst/>
          </a:prstGeom>
        </p:spPr>
        <p:txBody>
          <a:bodyPr wrap="square">
            <a:spAutoFit/>
          </a:bodyPr>
          <a:lstStyle/>
          <a:p>
            <a:pPr marL="1371600" indent="457200">
              <a:lnSpc>
                <a:spcPct val="115000"/>
              </a:lnSpc>
              <a:spcAft>
                <a:spcPts val="1000"/>
              </a:spcAft>
            </a:pPr>
            <a:r>
              <a:rPr lang="en-IN" b="1" dirty="0" smtClean="0">
                <a:latin typeface="Calibri" panose="020F0502020204030204" pitchFamily="34" charset="0"/>
                <a:ea typeface="Calibri" panose="020F0502020204030204" pitchFamily="34" charset="0"/>
                <a:cs typeface="Calibri" panose="020F0502020204030204" pitchFamily="34" charset="0"/>
              </a:rPr>
              <a:t>                                      </a:t>
            </a:r>
            <a:r>
              <a:rPr lang="en-IN" sz="3200" b="1" u="sng" dirty="0" smtClean="0">
                <a:latin typeface="Calibri" panose="020F0502020204030204" pitchFamily="34" charset="0"/>
                <a:ea typeface="Calibri" panose="020F0502020204030204" pitchFamily="34" charset="0"/>
                <a:cs typeface="Calibri" panose="020F0502020204030204" pitchFamily="34" charset="0"/>
              </a:rPr>
              <a:t>INTRODUCTION</a:t>
            </a:r>
          </a:p>
          <a:p>
            <a:pPr marL="1371600" indent="457200">
              <a:lnSpc>
                <a:spcPct val="115000"/>
              </a:lnSpc>
              <a:spcAft>
                <a:spcPts val="1000"/>
              </a:spcAft>
            </a:pPr>
            <a:endParaRPr lang="en-IN" sz="3200" b="1" u="sng" dirty="0">
              <a:latin typeface="Calibri" panose="020F0502020204030204" pitchFamily="34" charset="0"/>
              <a:ea typeface="Calibri" panose="020F0502020204030204" pitchFamily="34" charset="0"/>
              <a:cs typeface="Calibri" panose="020F0502020204030204" pitchFamily="34" charset="0"/>
            </a:endParaRPr>
          </a:p>
          <a:p>
            <a:pPr marR="914400" algn="just">
              <a:lnSpc>
                <a:spcPct val="115000"/>
              </a:lnSpc>
              <a:spcAft>
                <a:spcPts val="1400"/>
              </a:spcAft>
            </a:pPr>
            <a:r>
              <a:rPr lang="en-IN" dirty="0">
                <a:latin typeface="Calibri" panose="020F0502020204030204" pitchFamily="34" charset="0"/>
                <a:ea typeface="Calibri" panose="020F0502020204030204" pitchFamily="34" charset="0"/>
                <a:cs typeface="Calibri" panose="020F0502020204030204" pitchFamily="34" charset="0"/>
              </a:rPr>
              <a:t>“ HOTEL RESERVATION SYSTEM ”  is an idea to computerize the various functionalities of management  at hotel. The main objective of this project is to avoid lot of paper work during the whole </a:t>
            </a:r>
            <a:r>
              <a:rPr lang="en-IN" dirty="0" smtClean="0">
                <a:latin typeface="Calibri" panose="020F0502020204030204" pitchFamily="34" charset="0"/>
                <a:ea typeface="Calibri" panose="020F0502020204030204" pitchFamily="34" charset="0"/>
                <a:cs typeface="Calibri" panose="020F0502020204030204" pitchFamily="34" charset="0"/>
              </a:rPr>
              <a:t>year</a:t>
            </a:r>
            <a:r>
              <a:rPr lang="en-IN" dirty="0">
                <a:latin typeface="Calibri" panose="020F0502020204030204" pitchFamily="34" charset="0"/>
                <a:ea typeface="Calibri" panose="020F0502020204030204" pitchFamily="34" charset="0"/>
                <a:cs typeface="Calibri" panose="020F0502020204030204" pitchFamily="34" charset="0"/>
              </a:rPr>
              <a:t>.</a:t>
            </a:r>
            <a:r>
              <a:rPr lang="en-IN" dirty="0">
                <a:latin typeface="Calibri" panose="020F0502020204030204" pitchFamily="34" charset="0"/>
                <a:ea typeface="Calibri" panose="020F0502020204030204" pitchFamily="34" charset="0"/>
                <a:cs typeface="Calibri" panose="020F0502020204030204" pitchFamily="34" charset="0"/>
              </a:rPr>
              <a:t> </a:t>
            </a:r>
          </a:p>
          <a:p>
            <a:pPr marR="914400" algn="just">
              <a:lnSpc>
                <a:spcPct val="115000"/>
              </a:lnSpc>
              <a:spcAft>
                <a:spcPts val="1400"/>
              </a:spcAft>
            </a:pPr>
            <a:r>
              <a:rPr lang="en-IN" dirty="0">
                <a:latin typeface="Calibri" panose="020F0502020204030204" pitchFamily="34" charset="0"/>
                <a:ea typeface="Calibri" panose="020F0502020204030204" pitchFamily="34" charset="0"/>
                <a:cs typeface="Calibri" panose="020F0502020204030204" pitchFamily="34" charset="0"/>
              </a:rPr>
              <a:t>Finding an accommodation or a hotel after having reached a particular destination is quite time consuming as well as expensive. Here comes the importance of online hotel booking facility. Online hotel booking is one of the latest techniques in the arena of internet that allows travellers to book a hotel located anywhere in the world and that too according to your tastes and preferences</a:t>
            </a:r>
            <a:r>
              <a:rPr lang="en-IN" dirty="0" smtClean="0">
                <a:latin typeface="Calibri" panose="020F0502020204030204" pitchFamily="34" charset="0"/>
                <a:ea typeface="Calibri" panose="020F0502020204030204" pitchFamily="34" charset="0"/>
                <a:cs typeface="Calibri" panose="020F0502020204030204" pitchFamily="34" charset="0"/>
              </a:rPr>
              <a:t>.</a:t>
            </a:r>
            <a:endParaRPr lang="en-IN" dirty="0">
              <a:latin typeface="Calibri" panose="020F0502020204030204" pitchFamily="34" charset="0"/>
              <a:ea typeface="Calibri" panose="020F0502020204030204" pitchFamily="34" charset="0"/>
              <a:cs typeface="Calibri" panose="020F0502020204030204" pitchFamily="34" charset="0"/>
            </a:endParaRPr>
          </a:p>
          <a:p>
            <a:pPr marR="914400" algn="just">
              <a:lnSpc>
                <a:spcPct val="115000"/>
              </a:lnSpc>
              <a:spcAft>
                <a:spcPts val="1400"/>
              </a:spcAft>
            </a:pPr>
            <a:r>
              <a:rPr lang="en-IN" dirty="0">
                <a:latin typeface="Calibri" panose="020F0502020204030204" pitchFamily="34" charset="0"/>
                <a:ea typeface="Calibri" panose="020F0502020204030204" pitchFamily="34" charset="0"/>
                <a:cs typeface="Calibri" panose="020F0502020204030204" pitchFamily="34" charset="0"/>
              </a:rPr>
              <a:t>The birth of internet made the process of booking a room more easy for your business trip, vacation or weekend getaway. Online hotel bookings help you to plan your vacation or business trip easier and more affordable.</a:t>
            </a:r>
          </a:p>
        </p:txBody>
      </p:sp>
    </p:spTree>
    <p:extLst>
      <p:ext uri="{BB962C8B-B14F-4D97-AF65-F5344CB8AC3E}">
        <p14:creationId xmlns:p14="http://schemas.microsoft.com/office/powerpoint/2010/main" val="32793269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3037" y="362826"/>
            <a:ext cx="10599312" cy="5577937"/>
          </a:xfrm>
          <a:prstGeom prst="rect">
            <a:avLst/>
          </a:prstGeom>
        </p:spPr>
        <p:txBody>
          <a:bodyPr wrap="square">
            <a:spAutoFit/>
          </a:bodyPr>
          <a:lstStyle/>
          <a:p>
            <a:pPr marL="1828800" indent="457200">
              <a:lnSpc>
                <a:spcPct val="115000"/>
              </a:lnSpc>
              <a:spcAft>
                <a:spcPts val="1000"/>
              </a:spcAft>
            </a:pPr>
            <a:r>
              <a:rPr lang="en-IN" sz="3200" b="1" dirty="0">
                <a:latin typeface="Calibri" panose="020F0502020204030204" pitchFamily="34" charset="0"/>
                <a:ea typeface="Calibri" panose="020F0502020204030204" pitchFamily="34" charset="0"/>
                <a:cs typeface="Calibri" panose="020F0502020204030204" pitchFamily="34" charset="0"/>
              </a:rPr>
              <a:t> </a:t>
            </a:r>
            <a:r>
              <a:rPr lang="en-IN" sz="3200" b="1" dirty="0" smtClean="0">
                <a:latin typeface="Calibri" panose="020F0502020204030204" pitchFamily="34" charset="0"/>
                <a:ea typeface="Calibri" panose="020F0502020204030204" pitchFamily="34" charset="0"/>
                <a:cs typeface="Calibri" panose="020F0502020204030204" pitchFamily="34" charset="0"/>
              </a:rPr>
              <a:t>                   </a:t>
            </a:r>
            <a:r>
              <a:rPr lang="en-IN" sz="3200" b="1" u="sng" dirty="0" smtClean="0">
                <a:latin typeface="Calibri" panose="020F0502020204030204" pitchFamily="34" charset="0"/>
                <a:ea typeface="Calibri" panose="020F0502020204030204" pitchFamily="34" charset="0"/>
                <a:cs typeface="Calibri" panose="020F0502020204030204" pitchFamily="34" charset="0"/>
              </a:rPr>
              <a:t>ABSTRACT</a:t>
            </a:r>
            <a:endParaRPr lang="en-IN" u="sng" dirty="0">
              <a:latin typeface="Calibri" panose="020F0502020204030204" pitchFamily="34" charset="0"/>
              <a:ea typeface="Calibri" panose="020F0502020204030204" pitchFamily="34" charset="0"/>
              <a:cs typeface="Calibri" panose="020F0502020204030204" pitchFamily="34" charset="0"/>
            </a:endParaRPr>
          </a:p>
          <a:p>
            <a:pPr marR="914400">
              <a:spcBef>
                <a:spcPts val="500"/>
              </a:spcBef>
              <a:spcAft>
                <a:spcPts val="1200"/>
              </a:spcAft>
            </a:pPr>
            <a:r>
              <a:rPr lang="en-IN" u="sng" dirty="0">
                <a:latin typeface="Calibri" panose="020F0502020204030204" pitchFamily="34" charset="0"/>
                <a:ea typeface="Times New Roman" panose="02020603050405020304" pitchFamily="18" charset="0"/>
                <a:cs typeface="Calibri" panose="020F0502020204030204" pitchFamily="34" charset="0"/>
              </a:rPr>
              <a:t>“</a:t>
            </a:r>
            <a:r>
              <a:rPr lang="en-IN" dirty="0">
                <a:latin typeface="Calibri" panose="020F0502020204030204" pitchFamily="34" charset="0"/>
                <a:ea typeface="Times New Roman" panose="02020603050405020304" pitchFamily="18" charset="0"/>
                <a:cs typeface="Calibri" panose="020F0502020204030204" pitchFamily="34" charset="0"/>
              </a:rPr>
              <a:t> Hotel Reservation System ” is an idea to help the travellers to get all the information about Rooms, Prices, room’s availability, food and other necessary information for hotel room booking .This </a:t>
            </a:r>
            <a:r>
              <a:rPr lang="en-IN" dirty="0">
                <a:latin typeface="Calibri" panose="020F0502020204030204" pitchFamily="34" charset="0"/>
                <a:ea typeface="Verdana" panose="020B0604030504040204" pitchFamily="34" charset="0"/>
                <a:cs typeface="Calibri" panose="020F0502020204030204" pitchFamily="34" charset="0"/>
              </a:rPr>
              <a:t>project</a:t>
            </a:r>
            <a:r>
              <a:rPr lang="en-IN" dirty="0">
                <a:latin typeface="Calibri" panose="020F0502020204030204" pitchFamily="34" charset="0"/>
                <a:ea typeface="Times New Roman" panose="02020603050405020304" pitchFamily="18" charset="0"/>
                <a:cs typeface="Calibri" panose="020F0502020204030204" pitchFamily="34" charset="0"/>
              </a:rPr>
              <a:t> helps the users to carry this task online easily.</a:t>
            </a:r>
          </a:p>
          <a:p>
            <a:pPr marR="914400">
              <a:spcBef>
                <a:spcPts val="500"/>
              </a:spcBef>
              <a:spcAft>
                <a:spcPts val="1200"/>
              </a:spcAft>
            </a:pPr>
            <a:r>
              <a:rPr lang="en-IN" dirty="0">
                <a:latin typeface="Calibri" panose="020F0502020204030204" pitchFamily="34" charset="0"/>
                <a:ea typeface="Times New Roman" panose="02020603050405020304" pitchFamily="18" charset="0"/>
                <a:cs typeface="Calibri" panose="020F0502020204030204" pitchFamily="34" charset="0"/>
              </a:rPr>
              <a:t>                1) Economical </a:t>
            </a:r>
            <a:endParaRPr lang="en-IN" dirty="0" smtClean="0">
              <a:latin typeface="Calibri" panose="020F0502020204030204" pitchFamily="34" charset="0"/>
              <a:ea typeface="Times New Roman" panose="02020603050405020304" pitchFamily="18" charset="0"/>
              <a:cs typeface="Calibri" panose="020F0502020204030204" pitchFamily="34" charset="0"/>
            </a:endParaRPr>
          </a:p>
          <a:p>
            <a:pPr marR="914400">
              <a:spcBef>
                <a:spcPts val="500"/>
              </a:spcBef>
              <a:spcAft>
                <a:spcPts val="1200"/>
              </a:spcAft>
            </a:pPr>
            <a:r>
              <a:rPr lang="en-IN" dirty="0" smtClean="0">
                <a:latin typeface="Calibri" panose="020F0502020204030204" pitchFamily="34" charset="0"/>
                <a:ea typeface="Times New Roman" panose="02020603050405020304" pitchFamily="18" charset="0"/>
                <a:cs typeface="Calibri" panose="020F0502020204030204" pitchFamily="34" charset="0"/>
              </a:rPr>
              <a:t>                2) Technical   </a:t>
            </a:r>
          </a:p>
          <a:p>
            <a:pPr marR="914400">
              <a:spcBef>
                <a:spcPts val="500"/>
              </a:spcBef>
              <a:spcAft>
                <a:spcPts val="1200"/>
              </a:spcAft>
            </a:pPr>
            <a:r>
              <a:rPr lang="en-IN" dirty="0">
                <a:latin typeface="Calibri" panose="020F0502020204030204" pitchFamily="34" charset="0"/>
                <a:ea typeface="Times New Roman" panose="02020603050405020304" pitchFamily="18" charset="0"/>
                <a:cs typeface="Calibri" panose="020F0502020204030204" pitchFamily="34" charset="0"/>
              </a:rPr>
              <a:t>                3) Operational </a:t>
            </a:r>
          </a:p>
          <a:p>
            <a:pPr marR="914400">
              <a:spcAft>
                <a:spcPts val="1200"/>
              </a:spcAft>
            </a:pPr>
            <a:r>
              <a:rPr lang="en-IN" dirty="0">
                <a:latin typeface="Calibri" panose="020F0502020204030204" pitchFamily="34" charset="0"/>
                <a:ea typeface="Times New Roman" panose="02020603050405020304" pitchFamily="18" charset="0"/>
                <a:cs typeface="Calibri" panose="020F0502020204030204" pitchFamily="34" charset="0"/>
              </a:rPr>
              <a:t> Deliverable/ Functional Specification:-</a:t>
            </a:r>
          </a:p>
          <a:p>
            <a:pPr marR="914400">
              <a:spcBef>
                <a:spcPts val="500"/>
              </a:spcBef>
              <a:spcAft>
                <a:spcPts val="1200"/>
              </a:spcAft>
            </a:pPr>
            <a:r>
              <a:rPr lang="en-IN" dirty="0">
                <a:latin typeface="Calibri" panose="020F0502020204030204" pitchFamily="34" charset="0"/>
                <a:ea typeface="Times New Roman" panose="02020603050405020304" pitchFamily="18" charset="0"/>
                <a:cs typeface="Calibri" panose="020F0502020204030204" pitchFamily="34" charset="0"/>
              </a:rPr>
              <a:t>                1. Getting Number of users</a:t>
            </a:r>
          </a:p>
          <a:p>
            <a:pPr marR="914400">
              <a:spcBef>
                <a:spcPts val="500"/>
              </a:spcBef>
              <a:spcAft>
                <a:spcPts val="1200"/>
              </a:spcAft>
            </a:pPr>
            <a:r>
              <a:rPr lang="en-IN" dirty="0">
                <a:latin typeface="Calibri" panose="020F0502020204030204" pitchFamily="34" charset="0"/>
                <a:ea typeface="Times New Roman" panose="02020603050405020304" pitchFamily="18" charset="0"/>
                <a:cs typeface="Calibri" panose="020F0502020204030204" pitchFamily="34" charset="0"/>
              </a:rPr>
              <a:t>                2. Storing the information about the number of members</a:t>
            </a:r>
          </a:p>
          <a:p>
            <a:pPr marR="914400">
              <a:spcBef>
                <a:spcPts val="500"/>
              </a:spcBef>
              <a:spcAft>
                <a:spcPts val="1200"/>
              </a:spcAft>
            </a:pPr>
            <a:r>
              <a:rPr lang="en-IN" dirty="0">
                <a:latin typeface="Calibri" panose="020F0502020204030204" pitchFamily="34" charset="0"/>
                <a:ea typeface="Times New Roman" panose="02020603050405020304" pitchFamily="18" charset="0"/>
                <a:cs typeface="Calibri" panose="020F0502020204030204" pitchFamily="34" charset="0"/>
              </a:rPr>
              <a:t>                3. Enquiry about the Food/ Availability of </a:t>
            </a:r>
            <a:r>
              <a:rPr lang="en-IN" dirty="0" smtClean="0">
                <a:latin typeface="Calibri" panose="020F0502020204030204" pitchFamily="34" charset="0"/>
                <a:ea typeface="Times New Roman" panose="02020603050405020304" pitchFamily="18" charset="0"/>
                <a:cs typeface="Calibri" panose="020F0502020204030204" pitchFamily="34" charset="0"/>
              </a:rPr>
              <a:t>rooms</a:t>
            </a:r>
          </a:p>
          <a:p>
            <a:pPr marR="914400" indent="457200">
              <a:spcBef>
                <a:spcPts val="500"/>
              </a:spcBef>
              <a:spcAft>
                <a:spcPts val="1200"/>
              </a:spcAft>
            </a:pPr>
            <a:r>
              <a:rPr lang="en-IN" dirty="0" smtClean="0">
                <a:latin typeface="Calibri" panose="020F0502020204030204" pitchFamily="34" charset="0"/>
                <a:ea typeface="Times New Roman" panose="02020603050405020304" pitchFamily="18" charset="0"/>
                <a:cs typeface="Calibri" panose="020F0502020204030204" pitchFamily="34" charset="0"/>
              </a:rPr>
              <a:t> 	 </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89210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8342" y="1629715"/>
            <a:ext cx="4418706" cy="2221068"/>
          </a:xfrm>
        </p:spPr>
        <p:txBody>
          <a:bodyPr>
            <a:normAutofit/>
          </a:bodyPr>
          <a:lstStyle/>
          <a:p>
            <a:r>
              <a:rPr lang="en-IN" sz="3200" b="1" u="sng" dirty="0" smtClean="0">
                <a:latin typeface="Calibri" panose="020F0502020204030204" pitchFamily="34" charset="0"/>
                <a:ea typeface="Verdana" panose="020B0604030504040204" pitchFamily="34" charset="0"/>
                <a:cs typeface="Calibri" panose="020F0502020204030204" pitchFamily="34" charset="0"/>
              </a:rPr>
              <a:t>Use </a:t>
            </a:r>
            <a:r>
              <a:rPr lang="en-IN" sz="3200" b="1" u="sng" dirty="0">
                <a:latin typeface="Calibri" panose="020F0502020204030204" pitchFamily="34" charset="0"/>
                <a:ea typeface="Verdana" panose="020B0604030504040204" pitchFamily="34" charset="0"/>
                <a:cs typeface="Calibri" panose="020F0502020204030204" pitchFamily="34" charset="0"/>
              </a:rPr>
              <a:t>-</a:t>
            </a:r>
            <a:r>
              <a:rPr lang="en-IN" sz="3200" b="1" u="sng" dirty="0" smtClean="0">
                <a:latin typeface="Calibri" panose="020F0502020204030204" pitchFamily="34" charset="0"/>
                <a:ea typeface="Verdana" panose="020B0604030504040204" pitchFamily="34" charset="0"/>
                <a:cs typeface="Calibri" panose="020F0502020204030204" pitchFamily="34" charset="0"/>
              </a:rPr>
              <a:t> case DIAGRAM</a:t>
            </a:r>
            <a:endParaRPr lang="en-IN" sz="3200" b="1" u="sng" dirty="0">
              <a:latin typeface="Calibri" panose="020F0502020204030204" pitchFamily="34" charset="0"/>
              <a:ea typeface="Verdana" panose="020B060403050404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866" y="102582"/>
            <a:ext cx="5894034" cy="6666518"/>
          </a:xfrm>
          <a:prstGeom prst="rect">
            <a:avLst/>
          </a:prstGeom>
        </p:spPr>
      </p:pic>
    </p:spTree>
    <p:extLst>
      <p:ext uri="{BB962C8B-B14F-4D97-AF65-F5344CB8AC3E}">
        <p14:creationId xmlns:p14="http://schemas.microsoft.com/office/powerpoint/2010/main" val="2909310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8500" y="215900"/>
            <a:ext cx="4749800" cy="584775"/>
          </a:xfrm>
          <a:prstGeom prst="rect">
            <a:avLst/>
          </a:prstGeom>
          <a:noFill/>
        </p:spPr>
        <p:txBody>
          <a:bodyPr wrap="square" rtlCol="0">
            <a:spAutoFit/>
          </a:bodyPr>
          <a:lstStyle/>
          <a:p>
            <a:pPr algn="ctr"/>
            <a:r>
              <a:rPr lang="en-IN" sz="3200" b="1" u="sng" dirty="0" smtClean="0">
                <a:latin typeface="Calibri" panose="020F0502020204030204" pitchFamily="34" charset="0"/>
                <a:cs typeface="Calibri" panose="020F0502020204030204" pitchFamily="34" charset="0"/>
              </a:rPr>
              <a:t>PROCESS MODEL</a:t>
            </a:r>
            <a:endParaRPr lang="en-IN" sz="3200" b="1" u="sng" dirty="0">
              <a:latin typeface="Calibri" panose="020F0502020204030204" pitchFamily="34" charset="0"/>
              <a:cs typeface="Calibri" panose="020F0502020204030204" pitchFamily="34" charset="0"/>
            </a:endParaRPr>
          </a:p>
        </p:txBody>
      </p:sp>
      <p:sp>
        <p:nvSpPr>
          <p:cNvPr id="3" name="TextBox 2"/>
          <p:cNvSpPr txBox="1"/>
          <p:nvPr/>
        </p:nvSpPr>
        <p:spPr>
          <a:xfrm>
            <a:off x="1435100" y="1333500"/>
            <a:ext cx="9829800" cy="2308324"/>
          </a:xfrm>
          <a:prstGeom prst="rect">
            <a:avLst/>
          </a:prstGeom>
          <a:noFill/>
        </p:spPr>
        <p:txBody>
          <a:bodyPr wrap="square" rtlCol="0">
            <a:spAutoFit/>
          </a:bodyPr>
          <a:lstStyle/>
          <a:p>
            <a:r>
              <a:rPr lang="en-IN" b="1" dirty="0">
                <a:latin typeface="Calibri" panose="020F0502020204030204" pitchFamily="34" charset="0"/>
                <a:cs typeface="Calibri" panose="020F0502020204030204" pitchFamily="34" charset="0"/>
              </a:rPr>
              <a:t> </a:t>
            </a:r>
            <a:r>
              <a:rPr lang="en-IN" b="1" dirty="0" smtClean="0">
                <a:latin typeface="Calibri" panose="020F0502020204030204" pitchFamily="34" charset="0"/>
                <a:ea typeface="Verdana" panose="020B0604030504040204" pitchFamily="34" charset="0"/>
                <a:cs typeface="Calibri" panose="020F0502020204030204" pitchFamily="34" charset="0"/>
              </a:rPr>
              <a:t>Waterfall model:-</a:t>
            </a:r>
          </a:p>
          <a:p>
            <a:endParaRPr lang="en-IN" b="1" dirty="0">
              <a:latin typeface="Calibri" panose="020F0502020204030204" pitchFamily="34" charset="0"/>
              <a:ea typeface="Verdana" panose="020B0604030504040204" pitchFamily="34" charset="0"/>
              <a:cs typeface="Calibri" panose="020F0502020204030204" pitchFamily="34" charset="0"/>
            </a:endParaRPr>
          </a:p>
          <a:p>
            <a:r>
              <a:rPr lang="en-IN" dirty="0" smtClean="0">
                <a:latin typeface="Calibri" panose="020F0502020204030204" pitchFamily="34" charset="0"/>
                <a:ea typeface="Verdana" panose="020B0604030504040204" pitchFamily="34" charset="0"/>
                <a:cs typeface="Calibri" panose="020F0502020204030204" pitchFamily="34" charset="0"/>
              </a:rPr>
              <a:t>Waterfall model method is used in our software development project, this divided into sequential phases where “Each phase must be completed before the next phase can begin”.  And this method is used because it shows the flow of project process in logical form.</a:t>
            </a:r>
            <a:r>
              <a:rPr lang="en-IN" dirty="0">
                <a:latin typeface="Calibri" panose="020F0502020204030204" pitchFamily="34" charset="0"/>
                <a:cs typeface="Calibri" panose="020F0502020204030204" pitchFamily="34" charset="0"/>
              </a:rPr>
              <a:t> </a:t>
            </a:r>
            <a:r>
              <a:rPr lang="en-IN" dirty="0">
                <a:latin typeface="Calibri" panose="020F0502020204030204" pitchFamily="34" charset="0"/>
                <a:ea typeface="Verdana" panose="020B0604030504040204" pitchFamily="34" charset="0"/>
                <a:cs typeface="Calibri" panose="020F0502020204030204" pitchFamily="34" charset="0"/>
              </a:rPr>
              <a:t>The </a:t>
            </a:r>
            <a:r>
              <a:rPr lang="en-IN" dirty="0" smtClean="0">
                <a:latin typeface="Calibri" panose="020F0502020204030204" pitchFamily="34" charset="0"/>
                <a:ea typeface="Verdana" panose="020B0604030504040204" pitchFamily="34" charset="0"/>
                <a:cs typeface="Calibri" panose="020F0502020204030204" pitchFamily="34" charset="0"/>
              </a:rPr>
              <a:t>cost </a:t>
            </a:r>
            <a:r>
              <a:rPr lang="en-IN" dirty="0">
                <a:latin typeface="Calibri" panose="020F0502020204030204" pitchFamily="34" charset="0"/>
                <a:ea typeface="Verdana" panose="020B0604030504040204" pitchFamily="34" charset="0"/>
                <a:cs typeface="Calibri" panose="020F0502020204030204" pitchFamily="34" charset="0"/>
              </a:rPr>
              <a:t>of the </a:t>
            </a:r>
            <a:r>
              <a:rPr lang="en-IN" dirty="0" smtClean="0">
                <a:latin typeface="Calibri" panose="020F0502020204030204" pitchFamily="34" charset="0"/>
                <a:ea typeface="Verdana" panose="020B0604030504040204" pitchFamily="34" charset="0"/>
                <a:cs typeface="Calibri" panose="020F0502020204030204" pitchFamily="34" charset="0"/>
              </a:rPr>
              <a:t>project </a:t>
            </a:r>
            <a:r>
              <a:rPr lang="en-IN" dirty="0">
                <a:latin typeface="Calibri" panose="020F0502020204030204" pitchFamily="34" charset="0"/>
                <a:ea typeface="Verdana" panose="020B0604030504040204" pitchFamily="34" charset="0"/>
                <a:cs typeface="Calibri" panose="020F0502020204030204" pitchFamily="34" charset="0"/>
              </a:rPr>
              <a:t>can </a:t>
            </a:r>
            <a:r>
              <a:rPr lang="en-IN" dirty="0" smtClean="0">
                <a:latin typeface="Calibri" panose="020F0502020204030204" pitchFamily="34" charset="0"/>
                <a:ea typeface="Verdana" panose="020B0604030504040204" pitchFamily="34" charset="0"/>
                <a:cs typeface="Calibri" panose="020F0502020204030204" pitchFamily="34" charset="0"/>
              </a:rPr>
              <a:t>be estimated </a:t>
            </a:r>
            <a:r>
              <a:rPr lang="en-IN" dirty="0">
                <a:latin typeface="Calibri" panose="020F0502020204030204" pitchFamily="34" charset="0"/>
                <a:ea typeface="Verdana" panose="020B0604030504040204" pitchFamily="34" charset="0"/>
                <a:cs typeface="Calibri" panose="020F0502020204030204" pitchFamily="34" charset="0"/>
              </a:rPr>
              <a:t>once all </a:t>
            </a:r>
            <a:r>
              <a:rPr lang="en-IN" dirty="0" smtClean="0">
                <a:latin typeface="Calibri" panose="020F0502020204030204" pitchFamily="34" charset="0"/>
                <a:ea typeface="Verdana" panose="020B0604030504040204" pitchFamily="34" charset="0"/>
                <a:cs typeface="Calibri" panose="020F0502020204030204" pitchFamily="34" charset="0"/>
              </a:rPr>
              <a:t>requirement</a:t>
            </a:r>
            <a:r>
              <a:rPr lang="en-IN" dirty="0">
                <a:latin typeface="Calibri" panose="020F0502020204030204" pitchFamily="34" charset="0"/>
                <a:ea typeface="Verdana" panose="020B0604030504040204" pitchFamily="34" charset="0"/>
                <a:cs typeface="Calibri" panose="020F0502020204030204" pitchFamily="34" charset="0"/>
              </a:rPr>
              <a:t>s</a:t>
            </a:r>
            <a:r>
              <a:rPr lang="en-IN" dirty="0" smtClean="0">
                <a:latin typeface="Calibri" panose="020F0502020204030204" pitchFamily="34" charset="0"/>
                <a:ea typeface="Verdana" panose="020B0604030504040204" pitchFamily="34" charset="0"/>
                <a:cs typeface="Calibri" panose="020F0502020204030204" pitchFamily="34" charset="0"/>
              </a:rPr>
              <a:t> </a:t>
            </a:r>
            <a:r>
              <a:rPr lang="en-IN" dirty="0">
                <a:latin typeface="Calibri" panose="020F0502020204030204" pitchFamily="34" charset="0"/>
                <a:ea typeface="Verdana" panose="020B0604030504040204" pitchFamily="34" charset="0"/>
                <a:cs typeface="Calibri" panose="020F0502020204030204" pitchFamily="34" charset="0"/>
              </a:rPr>
              <a:t>are gathered and </a:t>
            </a:r>
            <a:r>
              <a:rPr lang="en-IN" dirty="0" smtClean="0">
                <a:latin typeface="Calibri" panose="020F0502020204030204" pitchFamily="34" charset="0"/>
                <a:ea typeface="Verdana" panose="020B0604030504040204" pitchFamily="34" charset="0"/>
                <a:cs typeface="Calibri" panose="020F0502020204030204" pitchFamily="34" charset="0"/>
              </a:rPr>
              <a:t>defined.</a:t>
            </a:r>
          </a:p>
          <a:p>
            <a:r>
              <a:rPr lang="en-IN" dirty="0" smtClean="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444795"/>
            <a:ext cx="9334500" cy="2117805"/>
          </a:xfrm>
          <a:prstGeom prst="rect">
            <a:avLst/>
          </a:prstGeom>
        </p:spPr>
      </p:pic>
    </p:spTree>
    <p:extLst>
      <p:ext uri="{BB962C8B-B14F-4D97-AF65-F5344CB8AC3E}">
        <p14:creationId xmlns:p14="http://schemas.microsoft.com/office/powerpoint/2010/main" val="3406302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716" y="952500"/>
            <a:ext cx="8687631" cy="3980108"/>
          </a:xfrm>
          <a:prstGeom prst="rect">
            <a:avLst/>
          </a:prstGeom>
        </p:spPr>
      </p:pic>
    </p:spTree>
    <p:extLst>
      <p:ext uri="{BB962C8B-B14F-4D97-AF65-F5344CB8AC3E}">
        <p14:creationId xmlns:p14="http://schemas.microsoft.com/office/powerpoint/2010/main" val="3966724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1241" y="1835943"/>
            <a:ext cx="7468248" cy="2370026"/>
          </a:xfrm>
          <a:prstGeom prst="rect">
            <a:avLst/>
          </a:prstGeom>
        </p:spPr>
      </p:pic>
      <p:sp>
        <p:nvSpPr>
          <p:cNvPr id="5" name="TextBox 4"/>
          <p:cNvSpPr txBox="1"/>
          <p:nvPr/>
        </p:nvSpPr>
        <p:spPr>
          <a:xfrm>
            <a:off x="3859078" y="674176"/>
            <a:ext cx="4192291" cy="584775"/>
          </a:xfrm>
          <a:prstGeom prst="rect">
            <a:avLst/>
          </a:prstGeom>
          <a:noFill/>
        </p:spPr>
        <p:txBody>
          <a:bodyPr wrap="square" rtlCol="0">
            <a:spAutoFit/>
          </a:bodyPr>
          <a:lstStyle/>
          <a:p>
            <a:pPr algn="ctr"/>
            <a:r>
              <a:rPr lang="en-US" sz="3200" b="1" u="sng" dirty="0" smtClean="0">
                <a:latin typeface="Calibri" panose="020F0502020204030204" pitchFamily="34" charset="0"/>
                <a:cs typeface="Calibri" panose="020F0502020204030204" pitchFamily="34" charset="0"/>
              </a:rPr>
              <a:t>DATA FLOW DIAGRAM</a:t>
            </a:r>
            <a:endParaRPr lang="en-US" sz="3200" b="1"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3640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392" y="945397"/>
            <a:ext cx="8893311" cy="4417017"/>
          </a:xfrm>
          <a:prstGeom prst="rect">
            <a:avLst/>
          </a:prstGeom>
        </p:spPr>
      </p:pic>
    </p:spTree>
    <p:extLst>
      <p:ext uri="{BB962C8B-B14F-4D97-AF65-F5344CB8AC3E}">
        <p14:creationId xmlns:p14="http://schemas.microsoft.com/office/powerpoint/2010/main" val="391632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824" y="922150"/>
            <a:ext cx="8694549" cy="5262278"/>
          </a:xfrm>
          <a:prstGeom prst="rect">
            <a:avLst/>
          </a:prstGeom>
        </p:spPr>
      </p:pic>
    </p:spTree>
    <p:extLst>
      <p:ext uri="{BB962C8B-B14F-4D97-AF65-F5344CB8AC3E}">
        <p14:creationId xmlns:p14="http://schemas.microsoft.com/office/powerpoint/2010/main" val="5271169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705</TotalTime>
  <Words>241</Words>
  <Application>Microsoft Office PowerPoint</Application>
  <PresentationFormat>Custom</PresentationFormat>
  <Paragraphs>40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PowerPoint Presentation</vt:lpstr>
      <vt:lpstr>PowerPoint Presentation</vt:lpstr>
      <vt:lpstr>PowerPoint Presentation</vt:lpstr>
      <vt:lpstr>Use - case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Windows User</cp:lastModifiedBy>
  <cp:revision>27</cp:revision>
  <dcterms:created xsi:type="dcterms:W3CDTF">2019-11-27T06:58:14Z</dcterms:created>
  <dcterms:modified xsi:type="dcterms:W3CDTF">2019-11-27T19:57:03Z</dcterms:modified>
</cp:coreProperties>
</file>