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8"/>
  </p:notesMasterIdLst>
  <p:sldIdLst>
    <p:sldId id="256" r:id="rId2"/>
    <p:sldId id="257" r:id="rId3"/>
    <p:sldId id="258" r:id="rId4"/>
    <p:sldId id="273" r:id="rId5"/>
    <p:sldId id="274" r:id="rId6"/>
    <p:sldId id="277" r:id="rId7"/>
    <p:sldId id="278" r:id="rId8"/>
    <p:sldId id="269" r:id="rId9"/>
    <p:sldId id="279" r:id="rId10"/>
    <p:sldId id="280" r:id="rId11"/>
    <p:sldId id="281" r:id="rId12"/>
    <p:sldId id="286" r:id="rId13"/>
    <p:sldId id="282" r:id="rId14"/>
    <p:sldId id="283" r:id="rId15"/>
    <p:sldId id="284" r:id="rId16"/>
    <p:sldId id="285" r:id="rId17"/>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B9FE4B-6C08-4C64-B3A8-A535183B481C}">
  <a:tblStyle styleId="{30B9FE4B-6C08-4C64-B3A8-A535183B481C}"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40ABAE8-BB01-455E-AD26-D9F833059353}"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280" autoAdjust="0"/>
  </p:normalViewPr>
  <p:slideViewPr>
    <p:cSldViewPr snapToGrid="0">
      <p:cViewPr varScale="1">
        <p:scale>
          <a:sx n="114" d="100"/>
          <a:sy n="114" d="100"/>
        </p:scale>
        <p:origin x="56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8" name="Shape 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4" name="Shape 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p:nvPr/>
        </p:nvSpPr>
        <p:spPr>
          <a:xfrm>
            <a:off x="0" y="0"/>
            <a:ext cx="9144000" cy="3518399"/>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9" name="Shape 9"/>
          <p:cNvCxnSpPr/>
          <p:nvPr/>
        </p:nvCxnSpPr>
        <p:spPr>
          <a:xfrm>
            <a:off x="0" y="3496604"/>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0" name="Shape 10"/>
          <p:cNvSpPr txBox="1">
            <a:spLocks noGrp="1"/>
          </p:cNvSpPr>
          <p:nvPr>
            <p:ph type="ctrTitle"/>
          </p:nvPr>
        </p:nvSpPr>
        <p:spPr>
          <a:xfrm>
            <a:off x="685800" y="1867781"/>
            <a:ext cx="7772400" cy="1648800"/>
          </a:xfrm>
          <a:prstGeom prst="rect">
            <a:avLst/>
          </a:prstGeom>
        </p:spPr>
        <p:txBody>
          <a:bodyPr lIns="91425" tIns="91425" rIns="91425" bIns="91425" anchor="b" anchorCtr="0"/>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a:endParaRPr/>
          </a:p>
        </p:txBody>
      </p:sp>
      <p:sp>
        <p:nvSpPr>
          <p:cNvPr id="11" name="Shape 11"/>
          <p:cNvSpPr txBox="1">
            <a:spLocks noGrp="1"/>
          </p:cNvSpPr>
          <p:nvPr>
            <p:ph type="subTitle" idx="1"/>
          </p:nvPr>
        </p:nvSpPr>
        <p:spPr>
          <a:xfrm>
            <a:off x="685800" y="3627026"/>
            <a:ext cx="7772400" cy="774300"/>
          </a:xfrm>
          <a:prstGeom prst="rect">
            <a:avLst/>
          </a:prstGeom>
        </p:spPr>
        <p:txBody>
          <a:bodyPr lIns="91425" tIns="91425" rIns="91425" bIns="91425" anchor="t" anchorCtr="0"/>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14" name="Shape 14"/>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5" name="Shape 15"/>
          <p:cNvSpPr txBox="1">
            <a:spLocks noGrp="1"/>
          </p:cNvSpPr>
          <p:nvPr>
            <p:ph type="title"/>
          </p:nvPr>
        </p:nvSpPr>
        <p:spPr>
          <a:xfrm>
            <a:off x="457200" y="198203"/>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6" name="Shape 16"/>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a:off x="0" y="0"/>
            <a:ext cx="9144000" cy="11499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20" name="Shape 20"/>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1" name="Shape 21"/>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26" name="Shape 26"/>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7" name="Shape 27"/>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8"/>
        <p:cNvGrpSpPr/>
        <p:nvPr/>
      </p:nvGrpSpPr>
      <p:grpSpPr>
        <a:xfrm>
          <a:off x="0" y="0"/>
          <a:ext cx="0" cy="0"/>
          <a:chOff x="0" y="0"/>
          <a:chExt cx="0" cy="0"/>
        </a:xfrm>
      </p:grpSpPr>
      <p:sp>
        <p:nvSpPr>
          <p:cNvPr id="29" name="Shape 29"/>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spcBef>
                <a:spcPts val="0"/>
              </a:spcBef>
              <a:buClr>
                <a:schemeClr val="dk2"/>
              </a:buClr>
              <a:buSzPct val="100000"/>
              <a:buNone/>
              <a:defRPr sz="1800">
                <a:solidFill>
                  <a:schemeClr val="dk2"/>
                </a:solidFill>
              </a:defRPr>
            </a:lvl1pPr>
          </a:lstStyle>
          <a:p>
            <a:endParaRPr/>
          </a:p>
        </p:txBody>
      </p:sp>
      <p:sp>
        <p:nvSpPr>
          <p:cNvPr id="30" name="Shape 30"/>
          <p:cNvSpPr/>
          <p:nvPr/>
        </p:nvSpPr>
        <p:spPr>
          <a:xfrm>
            <a:off x="4274" y="0"/>
            <a:ext cx="9144000" cy="4406399"/>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31" name="Shape 31"/>
          <p:cNvCxnSpPr/>
          <p:nvPr/>
        </p:nvCxnSpPr>
        <p:spPr>
          <a:xfrm>
            <a:off x="0" y="4384371"/>
            <a:ext cx="9144000" cy="0"/>
          </a:xfrm>
          <a:prstGeom prst="straightConnector1">
            <a:avLst/>
          </a:prstGeom>
          <a:noFill/>
          <a:ln w="57150" cap="flat">
            <a:solidFill>
              <a:srgbClr val="000000">
                <a:alpha val="14901"/>
              </a:srgbClr>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subTitle" idx="1"/>
          </p:nvPr>
        </p:nvSpPr>
        <p:spPr>
          <a:xfrm>
            <a:off x="685800" y="3603953"/>
            <a:ext cx="8314800" cy="1417800"/>
          </a:xfrm>
          <a:prstGeom prst="rect">
            <a:avLst/>
          </a:prstGeom>
        </p:spPr>
        <p:txBody>
          <a:bodyPr lIns="91425" tIns="91425" rIns="91425" bIns="91425" anchor="t" anchorCtr="0">
            <a:noAutofit/>
          </a:bodyPr>
          <a:lstStyle/>
          <a:p>
            <a:pPr lvl="0" rtl="0">
              <a:spcBef>
                <a:spcPts val="0"/>
              </a:spcBef>
              <a:buNone/>
            </a:pPr>
            <a:r>
              <a:rPr lang="en-GB" sz="2600" dirty="0"/>
              <a:t>Implementing IaaS and PaaS in Azure</a:t>
            </a:r>
          </a:p>
          <a:p>
            <a:pPr lvl="0" rtl="0">
              <a:spcBef>
                <a:spcPts val="0"/>
              </a:spcBef>
              <a:buNone/>
            </a:pPr>
            <a:endParaRPr lang="en-GB" sz="2600" dirty="0"/>
          </a:p>
          <a:p>
            <a:pPr lvl="0" rtl="0">
              <a:spcBef>
                <a:spcPts val="0"/>
              </a:spcBef>
              <a:buNone/>
            </a:pPr>
            <a:r>
              <a:rPr lang="en-GB" sz="2600" dirty="0"/>
              <a:t>By Akhil Dsouza</a:t>
            </a:r>
          </a:p>
          <a:p>
            <a:pPr lvl="0" rtl="0">
              <a:spcBef>
                <a:spcPts val="0"/>
              </a:spcBef>
              <a:buNone/>
            </a:pPr>
            <a:r>
              <a:rPr lang="en-GB" sz="1000" i="1" dirty="0">
                <a:solidFill>
                  <a:srgbClr val="351C75"/>
                </a:solidFill>
              </a:rPr>
              <a:t>   </a:t>
            </a:r>
          </a:p>
          <a:p>
            <a:pPr>
              <a:spcBef>
                <a:spcPts val="0"/>
              </a:spcBef>
              <a:buNone/>
            </a:pPr>
            <a:endParaRPr sz="2500" i="1" dirty="0"/>
          </a:p>
        </p:txBody>
      </p:sp>
      <p:sp>
        <p:nvSpPr>
          <p:cNvPr id="35" name="Shape 35"/>
          <p:cNvSpPr txBox="1">
            <a:spLocks noGrp="1"/>
          </p:cNvSpPr>
          <p:nvPr>
            <p:ph type="ctrTitle"/>
          </p:nvPr>
        </p:nvSpPr>
        <p:spPr>
          <a:xfrm>
            <a:off x="685800" y="1867775"/>
            <a:ext cx="8500499" cy="1648800"/>
          </a:xfrm>
          <a:prstGeom prst="rect">
            <a:avLst/>
          </a:prstGeom>
        </p:spPr>
        <p:txBody>
          <a:bodyPr lIns="91425" tIns="91425" rIns="91425" bIns="91425" anchor="b" anchorCtr="0">
            <a:noAutofit/>
          </a:bodyPr>
          <a:lstStyle/>
          <a:p>
            <a:pPr rtl="0">
              <a:spcBef>
                <a:spcPts val="0"/>
              </a:spcBef>
              <a:buNone/>
            </a:pPr>
            <a:endParaRPr dirty="0"/>
          </a:p>
          <a:p>
            <a:pPr rtl="0">
              <a:spcBef>
                <a:spcPts val="0"/>
              </a:spcBef>
              <a:buNone/>
            </a:pPr>
            <a:r>
              <a:rPr lang="en-GB" dirty="0"/>
              <a:t>Case Study</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83">
            <a:extLst>
              <a:ext uri="{FF2B5EF4-FFF2-40B4-BE49-F238E27FC236}">
                <a16:creationId xmlns:a16="http://schemas.microsoft.com/office/drawing/2014/main" id="{D73BE157-FAD0-494A-91D0-5D4F2AA58E1A}"/>
              </a:ext>
            </a:extLst>
          </p:cNvPr>
          <p:cNvSpPr txBox="1">
            <a:spLocks noGrp="1"/>
          </p:cNvSpPr>
          <p:nvPr>
            <p:ph type="title"/>
          </p:nvPr>
        </p:nvSpPr>
        <p:spPr>
          <a:xfrm>
            <a:off x="289113" y="194982"/>
            <a:ext cx="8397688" cy="860620"/>
          </a:xfrm>
          <a:prstGeom prst="rect">
            <a:avLst/>
          </a:prstGeom>
        </p:spPr>
        <p:txBody>
          <a:bodyPr lIns="91425" tIns="91425" rIns="91425" bIns="91425" anchor="b" anchorCtr="0">
            <a:noAutofit/>
          </a:bodyPr>
          <a:lstStyle/>
          <a:p>
            <a:pPr>
              <a:spcBef>
                <a:spcPts val="0"/>
              </a:spcBef>
              <a:buNone/>
            </a:pPr>
            <a:r>
              <a:rPr lang="en-GB" dirty="0"/>
              <a:t>Implementation Flow</a:t>
            </a:r>
          </a:p>
        </p:txBody>
      </p:sp>
      <p:sp>
        <p:nvSpPr>
          <p:cNvPr id="6" name="TextBox 5">
            <a:extLst>
              <a:ext uri="{FF2B5EF4-FFF2-40B4-BE49-F238E27FC236}">
                <a16:creationId xmlns:a16="http://schemas.microsoft.com/office/drawing/2014/main" id="{D1BFEDB3-1352-48BA-A383-7BC23A8A1F91}"/>
              </a:ext>
            </a:extLst>
          </p:cNvPr>
          <p:cNvSpPr txBox="1"/>
          <p:nvPr/>
        </p:nvSpPr>
        <p:spPr>
          <a:xfrm>
            <a:off x="289112" y="1438836"/>
            <a:ext cx="8296835" cy="2127022"/>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Storage Requirements</a:t>
            </a:r>
          </a:p>
          <a:p>
            <a:pPr marL="45720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0"/>
              </a:spcAft>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Create a Storage account in East US region with ZRS</a:t>
            </a:r>
          </a:p>
          <a:p>
            <a:pPr marL="342900" marR="0" lvl="0" indent="-342900">
              <a:lnSpc>
                <a:spcPct val="107000"/>
              </a:lnSpc>
              <a:spcBef>
                <a:spcPts val="0"/>
              </a:spcBef>
              <a:spcAft>
                <a:spcPts val="0"/>
              </a:spcAft>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Generate Storage access keys</a:t>
            </a:r>
          </a:p>
          <a:p>
            <a:pPr marL="342900" marR="0" lvl="0" indent="-342900">
              <a:lnSpc>
                <a:spcPct val="107000"/>
              </a:lnSpc>
              <a:spcBef>
                <a:spcPts val="0"/>
              </a:spcBef>
              <a:spcAft>
                <a:spcPts val="0"/>
              </a:spcAft>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Connect to Storage account using Azure Storage Explorer</a:t>
            </a:r>
          </a:p>
          <a:p>
            <a:pPr marL="342900" marR="0" lvl="0" indent="-342900">
              <a:lnSpc>
                <a:spcPct val="107000"/>
              </a:lnSpc>
              <a:spcBef>
                <a:spcPts val="0"/>
              </a:spcBef>
              <a:spcAft>
                <a:spcPts val="0"/>
              </a:spcAft>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Create a File share</a:t>
            </a:r>
          </a:p>
          <a:p>
            <a:pPr marL="342900" marR="0" lvl="0" indent="-342900">
              <a:lnSpc>
                <a:spcPct val="107000"/>
              </a:lnSpc>
              <a:spcBef>
                <a:spcPts val="0"/>
              </a:spcBef>
              <a:spcAft>
                <a:spcPts val="0"/>
              </a:spcAft>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Create a storage account in South East Asia Location with GRS</a:t>
            </a:r>
          </a:p>
          <a:p>
            <a:endParaRPr lang="en-US" dirty="0"/>
          </a:p>
        </p:txBody>
      </p:sp>
      <p:pic>
        <p:nvPicPr>
          <p:cNvPr id="5122" name="Picture 2" descr="Data redundancy - Azure Storage | Microsoft Docs">
            <a:extLst>
              <a:ext uri="{FF2B5EF4-FFF2-40B4-BE49-F238E27FC236}">
                <a16:creationId xmlns:a16="http://schemas.microsoft.com/office/drawing/2014/main" id="{F6976598-C0D2-4258-9449-3E246396E6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4552" y="1661832"/>
            <a:ext cx="1705123" cy="1698342"/>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Data redundancy - Azure Storage | Microsoft Docs">
            <a:extLst>
              <a:ext uri="{FF2B5EF4-FFF2-40B4-BE49-F238E27FC236}">
                <a16:creationId xmlns:a16="http://schemas.microsoft.com/office/drawing/2014/main" id="{4194D60C-3709-46DA-BBB5-35D6395DA4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555" y="3223208"/>
            <a:ext cx="4535178" cy="185501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6FD6B63-7F0E-4C4E-A977-57D4073C76D0}"/>
              </a:ext>
            </a:extLst>
          </p:cNvPr>
          <p:cNvPicPr>
            <a:picLocks noChangeAspect="1"/>
          </p:cNvPicPr>
          <p:nvPr/>
        </p:nvPicPr>
        <p:blipFill>
          <a:blip r:embed="rId4"/>
          <a:stretch>
            <a:fillRect/>
          </a:stretch>
        </p:blipFill>
        <p:spPr>
          <a:xfrm>
            <a:off x="5471272" y="3481668"/>
            <a:ext cx="3114675" cy="1466850"/>
          </a:xfrm>
          <a:prstGeom prst="rect">
            <a:avLst/>
          </a:prstGeom>
        </p:spPr>
      </p:pic>
    </p:spTree>
    <p:extLst>
      <p:ext uri="{BB962C8B-B14F-4D97-AF65-F5344CB8AC3E}">
        <p14:creationId xmlns:p14="http://schemas.microsoft.com/office/powerpoint/2010/main" val="4087415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83">
            <a:extLst>
              <a:ext uri="{FF2B5EF4-FFF2-40B4-BE49-F238E27FC236}">
                <a16:creationId xmlns:a16="http://schemas.microsoft.com/office/drawing/2014/main" id="{D73BE157-FAD0-494A-91D0-5D4F2AA58E1A}"/>
              </a:ext>
            </a:extLst>
          </p:cNvPr>
          <p:cNvSpPr txBox="1">
            <a:spLocks noGrp="1"/>
          </p:cNvSpPr>
          <p:nvPr>
            <p:ph type="title"/>
          </p:nvPr>
        </p:nvSpPr>
        <p:spPr>
          <a:xfrm>
            <a:off x="531159" y="235324"/>
            <a:ext cx="8155641" cy="820278"/>
          </a:xfrm>
          <a:prstGeom prst="rect">
            <a:avLst/>
          </a:prstGeom>
        </p:spPr>
        <p:txBody>
          <a:bodyPr lIns="91425" tIns="91425" rIns="91425" bIns="91425" anchor="b" anchorCtr="0">
            <a:noAutofit/>
          </a:bodyPr>
          <a:lstStyle/>
          <a:p>
            <a:pPr>
              <a:spcBef>
                <a:spcPts val="0"/>
              </a:spcBef>
              <a:buNone/>
            </a:pPr>
            <a:r>
              <a:rPr lang="en-GB" dirty="0"/>
              <a:t>Implementation Flow</a:t>
            </a:r>
          </a:p>
        </p:txBody>
      </p:sp>
      <p:sp>
        <p:nvSpPr>
          <p:cNvPr id="6" name="TextBox 5">
            <a:extLst>
              <a:ext uri="{FF2B5EF4-FFF2-40B4-BE49-F238E27FC236}">
                <a16:creationId xmlns:a16="http://schemas.microsoft.com/office/drawing/2014/main" id="{D1BFEDB3-1352-48BA-A383-7BC23A8A1F91}"/>
              </a:ext>
            </a:extLst>
          </p:cNvPr>
          <p:cNvSpPr txBox="1"/>
          <p:nvPr/>
        </p:nvSpPr>
        <p:spPr>
          <a:xfrm>
            <a:off x="531159" y="1351429"/>
            <a:ext cx="8343901" cy="2283574"/>
          </a:xfrm>
          <a:prstGeom prst="rect">
            <a:avLst/>
          </a:prstGeom>
          <a:noFill/>
        </p:spPr>
        <p:txBody>
          <a:bodyPr wrap="square" rtlCol="0">
            <a:spAutoFit/>
          </a:bodyPr>
          <a:lstStyle/>
          <a:p>
            <a:pPr marL="34290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Azure Resource Management</a:t>
            </a:r>
          </a:p>
          <a:p>
            <a:pPr marR="0" lvl="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0"/>
              </a:spcAft>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Create </a:t>
            </a:r>
            <a:r>
              <a:rPr lang="en-US" dirty="0" err="1">
                <a:effectLst/>
                <a:latin typeface="Calibri" panose="020F0502020204030204" pitchFamily="34" charset="0"/>
                <a:ea typeface="Calibri" panose="020F0502020204030204" pitchFamily="34" charset="0"/>
                <a:cs typeface="Times New Roman" panose="02020603050405020304" pitchFamily="18" charset="0"/>
              </a:rPr>
              <a:t>vmadmin</a:t>
            </a:r>
            <a:r>
              <a:rPr lang="en-US" dirty="0">
                <a:effectLst/>
                <a:latin typeface="Calibri" panose="020F0502020204030204" pitchFamily="34" charset="0"/>
                <a:ea typeface="Calibri" panose="020F0502020204030204" pitchFamily="34" charset="0"/>
                <a:cs typeface="Times New Roman" panose="02020603050405020304" pitchFamily="18" charset="0"/>
              </a:rPr>
              <a:t> User -Azure Active Directory</a:t>
            </a:r>
          </a:p>
          <a:p>
            <a:pPr marL="342900" marR="0" lvl="0" indent="-342900">
              <a:lnSpc>
                <a:spcPct val="107000"/>
              </a:lnSpc>
              <a:spcBef>
                <a:spcPts val="0"/>
              </a:spcBef>
              <a:spcAft>
                <a:spcPts val="0"/>
              </a:spcAft>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Create a new group and add the user to </a:t>
            </a:r>
            <a:r>
              <a:rPr lang="en-US" dirty="0" err="1">
                <a:effectLst/>
                <a:latin typeface="Calibri" panose="020F0502020204030204" pitchFamily="34" charset="0"/>
                <a:ea typeface="Calibri" panose="020F0502020204030204" pitchFamily="34" charset="0"/>
                <a:cs typeface="Times New Roman" panose="02020603050405020304" pitchFamily="18" charset="0"/>
              </a:rPr>
              <a:t>vmadmin</a:t>
            </a:r>
            <a:r>
              <a:rPr lang="en-US" dirty="0">
                <a:effectLst/>
                <a:latin typeface="Calibri" panose="020F0502020204030204" pitchFamily="34" charset="0"/>
                <a:ea typeface="Calibri" panose="020F0502020204030204" pitchFamily="34" charset="0"/>
                <a:cs typeface="Times New Roman" panose="02020603050405020304" pitchFamily="18" charset="0"/>
              </a:rPr>
              <a:t> group	</a:t>
            </a:r>
          </a:p>
          <a:p>
            <a:pPr marL="342900" marR="0" lvl="0" indent="-342900">
              <a:lnSpc>
                <a:spcPct val="107000"/>
              </a:lnSpc>
              <a:spcBef>
                <a:spcPts val="0"/>
              </a:spcBef>
              <a:spcAft>
                <a:spcPts val="0"/>
              </a:spcAft>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Create </a:t>
            </a:r>
            <a:r>
              <a:rPr lang="en-US" dirty="0" err="1">
                <a:effectLst/>
                <a:latin typeface="Calibri" panose="020F0502020204030204" pitchFamily="34" charset="0"/>
                <a:ea typeface="Calibri" panose="020F0502020204030204" pitchFamily="34" charset="0"/>
                <a:cs typeface="Times New Roman" panose="02020603050405020304" pitchFamily="18" charset="0"/>
              </a:rPr>
              <a:t>backupadmin</a:t>
            </a:r>
            <a:r>
              <a:rPr lang="en-US" dirty="0">
                <a:effectLst/>
                <a:latin typeface="Calibri" panose="020F0502020204030204" pitchFamily="34" charset="0"/>
                <a:ea typeface="Calibri" panose="020F0502020204030204" pitchFamily="34" charset="0"/>
                <a:cs typeface="Times New Roman" panose="02020603050405020304" pitchFamily="18" charset="0"/>
              </a:rPr>
              <a:t> user – Azure Active Directory</a:t>
            </a:r>
          </a:p>
          <a:p>
            <a:pPr marL="342900" marR="0" lvl="0" indent="-342900">
              <a:lnSpc>
                <a:spcPct val="107000"/>
              </a:lnSpc>
              <a:spcBef>
                <a:spcPts val="0"/>
              </a:spcBef>
              <a:spcAft>
                <a:spcPts val="0"/>
              </a:spcAft>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Add Role – RBAC.</a:t>
            </a:r>
          </a:p>
          <a:p>
            <a:pPr marL="342900" marR="0" lvl="0" indent="-342900">
              <a:lnSpc>
                <a:spcPct val="107000"/>
              </a:lnSpc>
              <a:spcBef>
                <a:spcPts val="0"/>
              </a:spcBef>
              <a:spcAft>
                <a:spcPts val="0"/>
              </a:spcAft>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Add Virtual Machine Administrators login role to </a:t>
            </a:r>
            <a:r>
              <a:rPr lang="en-US" dirty="0" err="1">
                <a:effectLst/>
                <a:latin typeface="Calibri" panose="020F0502020204030204" pitchFamily="34" charset="0"/>
                <a:ea typeface="Calibri" panose="020F0502020204030204" pitchFamily="34" charset="0"/>
                <a:cs typeface="Times New Roman" panose="02020603050405020304" pitchFamily="18" charset="0"/>
              </a:rPr>
              <a:t>vmadmin</a:t>
            </a:r>
            <a:r>
              <a:rPr lang="en-US" dirty="0">
                <a:effectLst/>
                <a:latin typeface="Calibri" panose="020F0502020204030204" pitchFamily="34" charset="0"/>
                <a:ea typeface="Calibri" panose="020F0502020204030204" pitchFamily="34" charset="0"/>
                <a:cs typeface="Times New Roman" panose="02020603050405020304" pitchFamily="18" charset="0"/>
              </a:rPr>
              <a:t> group.</a:t>
            </a:r>
          </a:p>
          <a:p>
            <a:pPr marL="342900" marR="0" lvl="0" indent="-342900">
              <a:lnSpc>
                <a:spcPct val="107000"/>
              </a:lnSpc>
              <a:spcBef>
                <a:spcPts val="0"/>
              </a:spcBef>
              <a:spcAft>
                <a:spcPts val="0"/>
              </a:spcAft>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Navigate to East US resource group and add “Backup contributor” role to </a:t>
            </a:r>
            <a:r>
              <a:rPr lang="en-US" dirty="0" err="1">
                <a:effectLst/>
                <a:latin typeface="Calibri" panose="020F0502020204030204" pitchFamily="34" charset="0"/>
                <a:ea typeface="Calibri" panose="020F0502020204030204" pitchFamily="34" charset="0"/>
                <a:cs typeface="Times New Roman" panose="02020603050405020304" pitchFamily="18" charset="0"/>
              </a:rPr>
              <a:t>backup_admin</a:t>
            </a:r>
            <a:r>
              <a:rPr lang="en-US" dirty="0">
                <a:effectLst/>
                <a:latin typeface="Calibri" panose="020F0502020204030204" pitchFamily="34" charset="0"/>
                <a:ea typeface="Calibri" panose="020F0502020204030204" pitchFamily="34" charset="0"/>
                <a:cs typeface="Times New Roman" panose="02020603050405020304" pitchFamily="18" charset="0"/>
              </a:rPr>
              <a:t> group.	</a:t>
            </a:r>
          </a:p>
          <a:p>
            <a:endParaRPr lang="en-US" dirty="0"/>
          </a:p>
        </p:txBody>
      </p:sp>
      <p:pic>
        <p:nvPicPr>
          <p:cNvPr id="6146" name="Picture 2" descr="Official Azure Icon Set">
            <a:extLst>
              <a:ext uri="{FF2B5EF4-FFF2-40B4-BE49-F238E27FC236}">
                <a16:creationId xmlns:a16="http://schemas.microsoft.com/office/drawing/2014/main" id="{2F73F90F-6BCD-4C25-A2AA-75D1761FF1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0190" y="1351429"/>
            <a:ext cx="1575827" cy="157582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Aqua - Free Icon Library">
            <a:extLst>
              <a:ext uri="{FF2B5EF4-FFF2-40B4-BE49-F238E27FC236}">
                <a16:creationId xmlns:a16="http://schemas.microsoft.com/office/drawing/2014/main" id="{65A1D8A7-A15B-45EF-96DA-A36B54E13E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892" y="3368489"/>
            <a:ext cx="753036" cy="75303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Aqua - Free Icon Library">
            <a:extLst>
              <a:ext uri="{FF2B5EF4-FFF2-40B4-BE49-F238E27FC236}">
                <a16:creationId xmlns:a16="http://schemas.microsoft.com/office/drawing/2014/main" id="{8D96153F-88F1-48FB-B174-7E2BAE2392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4292" y="3520889"/>
            <a:ext cx="753036" cy="75303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05E5D54-6D81-49AC-8A0B-B2E529F2567F}"/>
              </a:ext>
            </a:extLst>
          </p:cNvPr>
          <p:cNvPicPr>
            <a:picLocks noChangeAspect="1"/>
          </p:cNvPicPr>
          <p:nvPr/>
        </p:nvPicPr>
        <p:blipFill>
          <a:blip r:embed="rId4"/>
          <a:stretch>
            <a:fillRect/>
          </a:stretch>
        </p:blipFill>
        <p:spPr>
          <a:xfrm>
            <a:off x="1161358" y="4273925"/>
            <a:ext cx="677618" cy="672153"/>
          </a:xfrm>
          <a:prstGeom prst="rect">
            <a:avLst/>
          </a:prstGeom>
        </p:spPr>
      </p:pic>
      <p:sp>
        <p:nvSpPr>
          <p:cNvPr id="15" name="Arrow: Right 14">
            <a:extLst>
              <a:ext uri="{FF2B5EF4-FFF2-40B4-BE49-F238E27FC236}">
                <a16:creationId xmlns:a16="http://schemas.microsoft.com/office/drawing/2014/main" id="{0479A53F-514F-4E57-80EA-CDBEF6177024}"/>
              </a:ext>
            </a:extLst>
          </p:cNvPr>
          <p:cNvSpPr/>
          <p:nvPr/>
        </p:nvSpPr>
        <p:spPr>
          <a:xfrm>
            <a:off x="2775699" y="3745007"/>
            <a:ext cx="3241860" cy="24204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9" name="Arrow: Right 18">
            <a:extLst>
              <a:ext uri="{FF2B5EF4-FFF2-40B4-BE49-F238E27FC236}">
                <a16:creationId xmlns:a16="http://schemas.microsoft.com/office/drawing/2014/main" id="{5AA638AE-B89B-46E0-9715-87044562EBEE}"/>
              </a:ext>
            </a:extLst>
          </p:cNvPr>
          <p:cNvSpPr/>
          <p:nvPr/>
        </p:nvSpPr>
        <p:spPr>
          <a:xfrm>
            <a:off x="2775699" y="4527836"/>
            <a:ext cx="3241860" cy="24204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17" name="Picture 16">
            <a:extLst>
              <a:ext uri="{FF2B5EF4-FFF2-40B4-BE49-F238E27FC236}">
                <a16:creationId xmlns:a16="http://schemas.microsoft.com/office/drawing/2014/main" id="{F857CCC2-5789-4816-8431-988C78F10FDF}"/>
              </a:ext>
            </a:extLst>
          </p:cNvPr>
          <p:cNvPicPr>
            <a:picLocks noChangeAspect="1"/>
          </p:cNvPicPr>
          <p:nvPr/>
        </p:nvPicPr>
        <p:blipFill>
          <a:blip r:embed="rId5"/>
          <a:stretch>
            <a:fillRect/>
          </a:stretch>
        </p:blipFill>
        <p:spPr>
          <a:xfrm>
            <a:off x="6589059" y="3511900"/>
            <a:ext cx="405486" cy="609626"/>
          </a:xfrm>
          <a:prstGeom prst="rect">
            <a:avLst/>
          </a:prstGeom>
        </p:spPr>
      </p:pic>
      <p:pic>
        <p:nvPicPr>
          <p:cNvPr id="20" name="Picture 19">
            <a:extLst>
              <a:ext uri="{FF2B5EF4-FFF2-40B4-BE49-F238E27FC236}">
                <a16:creationId xmlns:a16="http://schemas.microsoft.com/office/drawing/2014/main" id="{842568A4-A096-4F56-8FD2-3FDE5EB26483}"/>
              </a:ext>
            </a:extLst>
          </p:cNvPr>
          <p:cNvPicPr>
            <a:picLocks noChangeAspect="1"/>
          </p:cNvPicPr>
          <p:nvPr/>
        </p:nvPicPr>
        <p:blipFill>
          <a:blip r:embed="rId6"/>
          <a:stretch>
            <a:fillRect/>
          </a:stretch>
        </p:blipFill>
        <p:spPr>
          <a:xfrm>
            <a:off x="6414287" y="4312784"/>
            <a:ext cx="923285" cy="672152"/>
          </a:xfrm>
          <a:prstGeom prst="rect">
            <a:avLst/>
          </a:prstGeom>
        </p:spPr>
      </p:pic>
      <p:sp>
        <p:nvSpPr>
          <p:cNvPr id="21" name="TextBox 20">
            <a:extLst>
              <a:ext uri="{FF2B5EF4-FFF2-40B4-BE49-F238E27FC236}">
                <a16:creationId xmlns:a16="http://schemas.microsoft.com/office/drawing/2014/main" id="{96C54C43-78E8-4242-823B-705784B8CF26}"/>
              </a:ext>
            </a:extLst>
          </p:cNvPr>
          <p:cNvSpPr txBox="1"/>
          <p:nvPr/>
        </p:nvSpPr>
        <p:spPr>
          <a:xfrm>
            <a:off x="1161358" y="4121525"/>
            <a:ext cx="889319" cy="261610"/>
          </a:xfrm>
          <a:prstGeom prst="rect">
            <a:avLst/>
          </a:prstGeom>
          <a:noFill/>
        </p:spPr>
        <p:txBody>
          <a:bodyPr wrap="square" rtlCol="0">
            <a:spAutoFit/>
          </a:bodyPr>
          <a:lstStyle/>
          <a:p>
            <a:r>
              <a:rPr lang="en-US" sz="1100" dirty="0" err="1"/>
              <a:t>vmadmin</a:t>
            </a:r>
            <a:endParaRPr lang="en-US" sz="1100" dirty="0"/>
          </a:p>
        </p:txBody>
      </p:sp>
      <p:sp>
        <p:nvSpPr>
          <p:cNvPr id="22" name="TextBox 21">
            <a:extLst>
              <a:ext uri="{FF2B5EF4-FFF2-40B4-BE49-F238E27FC236}">
                <a16:creationId xmlns:a16="http://schemas.microsoft.com/office/drawing/2014/main" id="{3674EC33-A489-4B23-8592-E5F152BEDA9A}"/>
              </a:ext>
            </a:extLst>
          </p:cNvPr>
          <p:cNvSpPr txBox="1"/>
          <p:nvPr/>
        </p:nvSpPr>
        <p:spPr>
          <a:xfrm>
            <a:off x="1011892" y="4869657"/>
            <a:ext cx="1166532" cy="261610"/>
          </a:xfrm>
          <a:prstGeom prst="rect">
            <a:avLst/>
          </a:prstGeom>
          <a:noFill/>
        </p:spPr>
        <p:txBody>
          <a:bodyPr wrap="square" rtlCol="0">
            <a:spAutoFit/>
          </a:bodyPr>
          <a:lstStyle/>
          <a:p>
            <a:r>
              <a:rPr lang="en-US" sz="1100" dirty="0" err="1"/>
              <a:t>backupadmin</a:t>
            </a:r>
            <a:endParaRPr lang="en-US" sz="1100" dirty="0"/>
          </a:p>
        </p:txBody>
      </p:sp>
    </p:spTree>
    <p:extLst>
      <p:ext uri="{BB962C8B-B14F-4D97-AF65-F5344CB8AC3E}">
        <p14:creationId xmlns:p14="http://schemas.microsoft.com/office/powerpoint/2010/main" val="1881064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83">
            <a:extLst>
              <a:ext uri="{FF2B5EF4-FFF2-40B4-BE49-F238E27FC236}">
                <a16:creationId xmlns:a16="http://schemas.microsoft.com/office/drawing/2014/main" id="{D73BE157-FAD0-494A-91D0-5D4F2AA58E1A}"/>
              </a:ext>
            </a:extLst>
          </p:cNvPr>
          <p:cNvSpPr txBox="1">
            <a:spLocks noGrp="1"/>
          </p:cNvSpPr>
          <p:nvPr>
            <p:ph type="title"/>
          </p:nvPr>
        </p:nvSpPr>
        <p:spPr>
          <a:xfrm>
            <a:off x="531159" y="235324"/>
            <a:ext cx="8155641" cy="820278"/>
          </a:xfrm>
          <a:prstGeom prst="rect">
            <a:avLst/>
          </a:prstGeom>
        </p:spPr>
        <p:txBody>
          <a:bodyPr lIns="91425" tIns="91425" rIns="91425" bIns="91425" anchor="b" anchorCtr="0">
            <a:noAutofit/>
          </a:bodyPr>
          <a:lstStyle/>
          <a:p>
            <a:pPr marL="0" marR="0">
              <a:lnSpc>
                <a:spcPct val="107000"/>
              </a:lnSpc>
              <a:spcBef>
                <a:spcPts val="0"/>
              </a:spcBef>
              <a:spcAft>
                <a:spcPts val="800"/>
              </a:spcAft>
            </a:pPr>
            <a:r>
              <a:rPr lang="en-US" sz="3600" b="1" dirty="0">
                <a:effectLst/>
                <a:latin typeface="Calibri" panose="020F0502020204030204" pitchFamily="34" charset="0"/>
                <a:ea typeface="Calibri" panose="020F0502020204030204" pitchFamily="34" charset="0"/>
                <a:cs typeface="Times New Roman" panose="02020603050405020304" pitchFamily="18" charset="0"/>
              </a:rPr>
              <a:t>Architecture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F37B19E5-4503-4087-BAB0-5E1F3078B0F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04010" y="1478280"/>
            <a:ext cx="5935980" cy="3329940"/>
          </a:xfrm>
          <a:prstGeom prst="rect">
            <a:avLst/>
          </a:prstGeom>
          <a:noFill/>
          <a:ln>
            <a:noFill/>
          </a:ln>
        </p:spPr>
      </p:pic>
    </p:spTree>
    <p:extLst>
      <p:ext uri="{BB962C8B-B14F-4D97-AF65-F5344CB8AC3E}">
        <p14:creationId xmlns:p14="http://schemas.microsoft.com/office/powerpoint/2010/main" val="1130682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83">
            <a:extLst>
              <a:ext uri="{FF2B5EF4-FFF2-40B4-BE49-F238E27FC236}">
                <a16:creationId xmlns:a16="http://schemas.microsoft.com/office/drawing/2014/main" id="{D73BE157-FAD0-494A-91D0-5D4F2AA58E1A}"/>
              </a:ext>
            </a:extLst>
          </p:cNvPr>
          <p:cNvSpPr txBox="1">
            <a:spLocks noGrp="1"/>
          </p:cNvSpPr>
          <p:nvPr>
            <p:ph type="title"/>
          </p:nvPr>
        </p:nvSpPr>
        <p:spPr>
          <a:xfrm>
            <a:off x="531159" y="235324"/>
            <a:ext cx="8155641" cy="820278"/>
          </a:xfrm>
          <a:prstGeom prst="rect">
            <a:avLst/>
          </a:prstGeom>
        </p:spPr>
        <p:txBody>
          <a:bodyPr lIns="91425" tIns="91425" rIns="91425" bIns="91425" anchor="b" anchorCtr="0">
            <a:noAutofit/>
          </a:bodyPr>
          <a:lstStyle/>
          <a:p>
            <a:pPr>
              <a:spcBef>
                <a:spcPts val="0"/>
              </a:spcBef>
              <a:buNone/>
            </a:pPr>
            <a:r>
              <a:rPr lang="en-GB" dirty="0"/>
              <a:t>Network Proposal</a:t>
            </a:r>
          </a:p>
        </p:txBody>
      </p:sp>
      <p:graphicFrame>
        <p:nvGraphicFramePr>
          <p:cNvPr id="3" name="Table 2">
            <a:extLst>
              <a:ext uri="{FF2B5EF4-FFF2-40B4-BE49-F238E27FC236}">
                <a16:creationId xmlns:a16="http://schemas.microsoft.com/office/drawing/2014/main" id="{AEFC9065-37C9-43D8-9399-64FCB6223668}"/>
              </a:ext>
            </a:extLst>
          </p:cNvPr>
          <p:cNvGraphicFramePr>
            <a:graphicFrameLocks noGrp="1"/>
          </p:cNvGraphicFramePr>
          <p:nvPr/>
        </p:nvGraphicFramePr>
        <p:xfrm>
          <a:off x="1603375" y="1652492"/>
          <a:ext cx="5937250" cy="2821178"/>
        </p:xfrm>
        <a:graphic>
          <a:graphicData uri="http://schemas.openxmlformats.org/drawingml/2006/table">
            <a:tbl>
              <a:tblPr firstRow="1" firstCol="1" bandRow="1"/>
              <a:tblGrid>
                <a:gridCol w="1425575">
                  <a:extLst>
                    <a:ext uri="{9D8B030D-6E8A-4147-A177-3AD203B41FA5}">
                      <a16:colId xmlns:a16="http://schemas.microsoft.com/office/drawing/2014/main" val="4221350631"/>
                    </a:ext>
                  </a:extLst>
                </a:gridCol>
                <a:gridCol w="2228850">
                  <a:extLst>
                    <a:ext uri="{9D8B030D-6E8A-4147-A177-3AD203B41FA5}">
                      <a16:colId xmlns:a16="http://schemas.microsoft.com/office/drawing/2014/main" val="1522600130"/>
                    </a:ext>
                  </a:extLst>
                </a:gridCol>
                <a:gridCol w="2282825">
                  <a:extLst>
                    <a:ext uri="{9D8B030D-6E8A-4147-A177-3AD203B41FA5}">
                      <a16:colId xmlns:a16="http://schemas.microsoft.com/office/drawing/2014/main" val="4091981857"/>
                    </a:ext>
                  </a:extLst>
                </a:gridCol>
              </a:tblGrid>
              <a:tr h="0">
                <a:tc>
                  <a:txBody>
                    <a:bodyPr/>
                    <a:lstStyle/>
                    <a:p>
                      <a:pPr marL="457200" marR="0" indent="-457200">
                        <a:lnSpc>
                          <a:spcPct val="115000"/>
                        </a:lnSpc>
                        <a:spcBef>
                          <a:spcPts val="0"/>
                        </a:spcBef>
                        <a:spcAft>
                          <a:spcPts val="0"/>
                        </a:spcAft>
                      </a:pPr>
                      <a:r>
                        <a:rPr lang="en-US" sz="1200">
                          <a:effectLst/>
                          <a:latin typeface="Calibri" panose="020F0502020204030204" pitchFamily="34" charset="0"/>
                          <a:ea typeface="Calibri" panose="020F0502020204030204" pitchFamily="34" charset="0"/>
                          <a:cs typeface="Calibri" panose="020F0502020204030204" pitchFamily="34" charset="0"/>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marL="457200" marR="0" indent="-457200">
                        <a:lnSpc>
                          <a:spcPct val="115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SEA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marL="457200" marR="0" indent="-457200">
                        <a:lnSpc>
                          <a:spcPct val="115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EUS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4240284057"/>
                  </a:ext>
                </a:extLst>
              </a:tr>
              <a:tr h="0">
                <a:tc>
                  <a:txBody>
                    <a:bodyPr/>
                    <a:lstStyle/>
                    <a:p>
                      <a:pPr marL="457200" marR="0" indent="-457200">
                        <a:lnSpc>
                          <a:spcPct val="115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Resource Group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457200" marR="0" indent="-457200">
                        <a:lnSpc>
                          <a:spcPct val="115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RG-SEA-NilavembuHerbs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457200" marR="0" indent="-457200">
                        <a:lnSpc>
                          <a:spcPct val="115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RG-EastUS-NilavembuHerbs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905304206"/>
                  </a:ext>
                </a:extLst>
              </a:tr>
              <a:tr h="0">
                <a:tc>
                  <a:txBody>
                    <a:bodyPr/>
                    <a:lstStyle/>
                    <a:p>
                      <a:pPr marL="457200" marR="0" indent="-457200">
                        <a:lnSpc>
                          <a:spcPct val="115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VNET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457200" marR="0" indent="-457200">
                        <a:lnSpc>
                          <a:spcPct val="115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10.2.0.0/16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457200" marR="0" indent="-457200">
                        <a:lnSpc>
                          <a:spcPct val="115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10.1.0.0/16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263539389"/>
                  </a:ext>
                </a:extLst>
              </a:tr>
              <a:tr h="0">
                <a:tc>
                  <a:txBody>
                    <a:bodyPr/>
                    <a:lstStyle/>
                    <a:p>
                      <a:pPr marL="457200" marR="0" indent="-457200">
                        <a:lnSpc>
                          <a:spcPct val="115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Subnet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457200" marR="0" indent="-457200">
                        <a:lnSpc>
                          <a:spcPct val="115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snet-test-jump-001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15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(10.1.4.0/24)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15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snet-test-VM-001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15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(10.1.3.0/24)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457200" marR="0" indent="-457200">
                        <a:lnSpc>
                          <a:spcPct val="115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snet-test-jump-001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15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(10.2.4.0/24)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15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snet-test-VM-001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15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(10.2.3.0/24)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528405417"/>
                  </a:ext>
                </a:extLst>
              </a:tr>
              <a:tr h="0">
                <a:tc>
                  <a:txBody>
                    <a:bodyPr/>
                    <a:lstStyle/>
                    <a:p>
                      <a:pPr marL="457200" marR="0" indent="-457200">
                        <a:lnSpc>
                          <a:spcPct val="115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VM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457200" marR="0" indent="-457200">
                        <a:lnSpc>
                          <a:spcPct val="115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vm-test-webserver001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15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vm-test-webserver002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457200" marR="0" indent="-457200">
                        <a:lnSpc>
                          <a:spcPct val="115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vm-test-Server11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402626171"/>
                  </a:ext>
                </a:extLst>
              </a:tr>
              <a:tr h="0">
                <a:tc>
                  <a:txBody>
                    <a:bodyPr/>
                    <a:lstStyle/>
                    <a:p>
                      <a:pPr marL="457200" marR="0" indent="-457200">
                        <a:lnSpc>
                          <a:spcPct val="115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IP Private/Public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457200" marR="0" indent="-457200">
                        <a:lnSpc>
                          <a:spcPct val="115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Static/-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457200" marR="0" indent="-457200">
                        <a:lnSpc>
                          <a:spcPct val="115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Static/Static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131980018"/>
                  </a:ext>
                </a:extLst>
              </a:tr>
              <a:tr h="0">
                <a:tc>
                  <a:txBody>
                    <a:bodyPr/>
                    <a:lstStyle/>
                    <a:p>
                      <a:pPr marL="457200" marR="0" indent="-457200">
                        <a:lnSpc>
                          <a:spcPct val="115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website Content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457200" marR="0" indent="-457200">
                        <a:lnSpc>
                          <a:spcPct val="115000"/>
                        </a:lnSpc>
                        <a:spcBef>
                          <a:spcPts val="0"/>
                        </a:spcBef>
                        <a:spcAft>
                          <a:spcPts val="0"/>
                        </a:spcAft>
                      </a:pPr>
                      <a:r>
                        <a:rPr lang="en-GB"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Nilavembu Herbs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457200" marR="0" indent="-457200">
                        <a:lnSpc>
                          <a:spcPct val="115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36548912"/>
                  </a:ext>
                </a:extLst>
              </a:tr>
              <a:tr h="0">
                <a:tc>
                  <a:txBody>
                    <a:bodyPr/>
                    <a:lstStyle/>
                    <a:p>
                      <a:pPr marL="457200" marR="0" indent="-457200">
                        <a:lnSpc>
                          <a:spcPct val="115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Jumphost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457200" marR="0" indent="-457200">
                        <a:lnSpc>
                          <a:spcPct val="115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vm-test-jumphost RDP enabled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457200" marR="0" indent="-457200">
                        <a:lnSpc>
                          <a:spcPct val="115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997406429"/>
                  </a:ext>
                </a:extLst>
              </a:tr>
              <a:tr h="0">
                <a:tc>
                  <a:txBody>
                    <a:bodyPr/>
                    <a:lstStyle/>
                    <a:p>
                      <a:pPr marL="457200" marR="0" indent="-457200">
                        <a:lnSpc>
                          <a:spcPct val="115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Storage account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457200" marR="0" indent="-457200">
                        <a:lnSpc>
                          <a:spcPct val="115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stgseanilavembu001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457200" marR="0" indent="-457200">
                        <a:lnSpc>
                          <a:spcPct val="115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stgeusnilavembu001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815231174"/>
                  </a:ext>
                </a:extLst>
              </a:tr>
              <a:tr h="0">
                <a:tc>
                  <a:txBody>
                    <a:bodyPr/>
                    <a:lstStyle/>
                    <a:p>
                      <a:pPr marL="457200" marR="0" indent="-457200">
                        <a:lnSpc>
                          <a:spcPct val="115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Load balancer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457200" marR="0" indent="-457200">
                        <a:lnSpc>
                          <a:spcPct val="115000"/>
                        </a:lnSpc>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lb-test-webservers001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457200" marR="0" indent="-457200">
                        <a:lnSpc>
                          <a:spcPct val="115000"/>
                        </a:lnSpc>
                        <a:spcBef>
                          <a:spcPts val="0"/>
                        </a:spcBef>
                        <a:spcAft>
                          <a:spcPts val="0"/>
                        </a:spcAft>
                      </a:pP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174942243"/>
                  </a:ext>
                </a:extLst>
              </a:tr>
            </a:tbl>
          </a:graphicData>
        </a:graphic>
      </p:graphicFrame>
    </p:spTree>
    <p:extLst>
      <p:ext uri="{BB962C8B-B14F-4D97-AF65-F5344CB8AC3E}">
        <p14:creationId xmlns:p14="http://schemas.microsoft.com/office/powerpoint/2010/main" val="4191590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83">
            <a:extLst>
              <a:ext uri="{FF2B5EF4-FFF2-40B4-BE49-F238E27FC236}">
                <a16:creationId xmlns:a16="http://schemas.microsoft.com/office/drawing/2014/main" id="{D73BE157-FAD0-494A-91D0-5D4F2AA58E1A}"/>
              </a:ext>
            </a:extLst>
          </p:cNvPr>
          <p:cNvSpPr txBox="1">
            <a:spLocks noGrp="1"/>
          </p:cNvSpPr>
          <p:nvPr>
            <p:ph type="title"/>
          </p:nvPr>
        </p:nvSpPr>
        <p:spPr>
          <a:xfrm>
            <a:off x="531159" y="235324"/>
            <a:ext cx="8155641" cy="820278"/>
          </a:xfrm>
          <a:prstGeom prst="rect">
            <a:avLst/>
          </a:prstGeom>
        </p:spPr>
        <p:txBody>
          <a:bodyPr lIns="91425" tIns="91425" rIns="91425" bIns="91425" anchor="b" anchorCtr="0">
            <a:noAutofit/>
          </a:bodyPr>
          <a:lstStyle/>
          <a:p>
            <a:pPr>
              <a:spcBef>
                <a:spcPts val="0"/>
              </a:spcBef>
              <a:buNone/>
            </a:pPr>
            <a:r>
              <a:rPr lang="en-GB" dirty="0"/>
              <a:t>Network component required</a:t>
            </a:r>
          </a:p>
        </p:txBody>
      </p:sp>
      <p:graphicFrame>
        <p:nvGraphicFramePr>
          <p:cNvPr id="7" name="Table 6">
            <a:extLst>
              <a:ext uri="{FF2B5EF4-FFF2-40B4-BE49-F238E27FC236}">
                <a16:creationId xmlns:a16="http://schemas.microsoft.com/office/drawing/2014/main" id="{523B7D5D-6471-4B96-9FBA-3749BE49B03F}"/>
              </a:ext>
            </a:extLst>
          </p:cNvPr>
          <p:cNvGraphicFramePr>
            <a:graphicFrameLocks noGrp="1"/>
          </p:cNvGraphicFramePr>
          <p:nvPr>
            <p:extLst>
              <p:ext uri="{D42A27DB-BD31-4B8C-83A1-F6EECF244321}">
                <p14:modId xmlns:p14="http://schemas.microsoft.com/office/powerpoint/2010/main" val="3654019467"/>
              </p:ext>
            </p:extLst>
          </p:nvPr>
        </p:nvGraphicFramePr>
        <p:xfrm>
          <a:off x="1045029" y="1765019"/>
          <a:ext cx="7480204" cy="2292350"/>
        </p:xfrm>
        <a:graphic>
          <a:graphicData uri="http://schemas.openxmlformats.org/drawingml/2006/table">
            <a:tbl>
              <a:tblPr firstRow="1" firstCol="1" bandRow="1"/>
              <a:tblGrid>
                <a:gridCol w="1004027">
                  <a:extLst>
                    <a:ext uri="{9D8B030D-6E8A-4147-A177-3AD203B41FA5}">
                      <a16:colId xmlns:a16="http://schemas.microsoft.com/office/drawing/2014/main" val="2035917926"/>
                    </a:ext>
                  </a:extLst>
                </a:gridCol>
                <a:gridCol w="1728046">
                  <a:extLst>
                    <a:ext uri="{9D8B030D-6E8A-4147-A177-3AD203B41FA5}">
                      <a16:colId xmlns:a16="http://schemas.microsoft.com/office/drawing/2014/main" val="2889150528"/>
                    </a:ext>
                  </a:extLst>
                </a:gridCol>
                <a:gridCol w="1585545">
                  <a:extLst>
                    <a:ext uri="{9D8B030D-6E8A-4147-A177-3AD203B41FA5}">
                      <a16:colId xmlns:a16="http://schemas.microsoft.com/office/drawing/2014/main" val="1548598611"/>
                    </a:ext>
                  </a:extLst>
                </a:gridCol>
                <a:gridCol w="701269">
                  <a:extLst>
                    <a:ext uri="{9D8B030D-6E8A-4147-A177-3AD203B41FA5}">
                      <a16:colId xmlns:a16="http://schemas.microsoft.com/office/drawing/2014/main" val="3397819922"/>
                    </a:ext>
                  </a:extLst>
                </a:gridCol>
                <a:gridCol w="1120655">
                  <a:extLst>
                    <a:ext uri="{9D8B030D-6E8A-4147-A177-3AD203B41FA5}">
                      <a16:colId xmlns:a16="http://schemas.microsoft.com/office/drawing/2014/main" val="2455162831"/>
                    </a:ext>
                  </a:extLst>
                </a:gridCol>
                <a:gridCol w="1340662">
                  <a:extLst>
                    <a:ext uri="{9D8B030D-6E8A-4147-A177-3AD203B41FA5}">
                      <a16:colId xmlns:a16="http://schemas.microsoft.com/office/drawing/2014/main" val="629699123"/>
                    </a:ext>
                  </a:extLst>
                </a:gridCol>
              </a:tblGrid>
              <a:tr h="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Vnet\subnet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NSG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Public IP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Availability set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Public Load balancer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1990156446"/>
                  </a:ext>
                </a:extLst>
              </a:tr>
              <a:tr h="0">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vm-test-webserver001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vnet-test-EastUS-NilavembuHerbs001\ snet-test-VM-001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nsg-SEA-vmsubnet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avail-test-SEA-NilavembuHerbs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100" b="0" i="0" u="none" strike="noStrike" cap="none"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tl val="0"/>
                        </a:rPr>
                        <a:t>lb-test-webservers001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3811139659"/>
                  </a:ext>
                </a:extLst>
              </a:tr>
              <a:tr h="0">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vm-test-webserver002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vnet-test-EastUS-NilavembuHerbs001\ snet-test-VM-001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nsg-SEA-vmsubnet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avail-test-SEA-</a:t>
                      </a:r>
                      <a:r>
                        <a:rPr lang="en-US" sz="1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NilavembuHerbs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100" b="0" i="0" u="none" strike="noStrike" cap="none"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tl val="0"/>
                        </a:rPr>
                        <a:t>lb-test-webservers001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437391396"/>
                  </a:ext>
                </a:extLst>
              </a:tr>
              <a:tr h="0">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vm-test-jumphost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vnet-test-EastUS-NilavembuHerbs001\ snet-test-jump-001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vmtestjumphostnsg944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4286516970"/>
                  </a:ext>
                </a:extLst>
              </a:tr>
              <a:tr h="0">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vm-test-Server11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vnet-test-EastUS-NilavembuHerbs001\snet-test-VM-001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vm-test-Server11-nsg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754772915"/>
                  </a:ext>
                </a:extLst>
              </a:tr>
            </a:tbl>
          </a:graphicData>
        </a:graphic>
      </p:graphicFrame>
    </p:spTree>
    <p:extLst>
      <p:ext uri="{BB962C8B-B14F-4D97-AF65-F5344CB8AC3E}">
        <p14:creationId xmlns:p14="http://schemas.microsoft.com/office/powerpoint/2010/main" val="3579329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83">
            <a:extLst>
              <a:ext uri="{FF2B5EF4-FFF2-40B4-BE49-F238E27FC236}">
                <a16:creationId xmlns:a16="http://schemas.microsoft.com/office/drawing/2014/main" id="{D73BE157-FAD0-494A-91D0-5D4F2AA58E1A}"/>
              </a:ext>
            </a:extLst>
          </p:cNvPr>
          <p:cNvSpPr txBox="1">
            <a:spLocks noGrp="1"/>
          </p:cNvSpPr>
          <p:nvPr>
            <p:ph type="title"/>
          </p:nvPr>
        </p:nvSpPr>
        <p:spPr>
          <a:xfrm>
            <a:off x="531159" y="235324"/>
            <a:ext cx="8155641" cy="820278"/>
          </a:xfrm>
          <a:prstGeom prst="rect">
            <a:avLst/>
          </a:prstGeom>
        </p:spPr>
        <p:txBody>
          <a:bodyPr lIns="91425" tIns="91425" rIns="91425" bIns="91425" anchor="b" anchorCtr="0">
            <a:noAutofit/>
          </a:bodyPr>
          <a:lstStyle/>
          <a:p>
            <a:pPr>
              <a:spcBef>
                <a:spcPts val="0"/>
              </a:spcBef>
              <a:buNone/>
            </a:pPr>
            <a:r>
              <a:rPr lang="en-GB" dirty="0"/>
              <a:t>Backup and recovery component</a:t>
            </a:r>
          </a:p>
        </p:txBody>
      </p:sp>
      <p:graphicFrame>
        <p:nvGraphicFramePr>
          <p:cNvPr id="4" name="Table 3">
            <a:extLst>
              <a:ext uri="{FF2B5EF4-FFF2-40B4-BE49-F238E27FC236}">
                <a16:creationId xmlns:a16="http://schemas.microsoft.com/office/drawing/2014/main" id="{3C23D067-911F-4194-ABD0-318037AB7076}"/>
              </a:ext>
            </a:extLst>
          </p:cNvPr>
          <p:cNvGraphicFramePr>
            <a:graphicFrameLocks noGrp="1"/>
          </p:cNvGraphicFramePr>
          <p:nvPr/>
        </p:nvGraphicFramePr>
        <p:xfrm>
          <a:off x="1603692" y="2275680"/>
          <a:ext cx="5936615" cy="1574802"/>
        </p:xfrm>
        <a:graphic>
          <a:graphicData uri="http://schemas.openxmlformats.org/drawingml/2006/table">
            <a:tbl>
              <a:tblPr firstRow="1" firstCol="1" bandRow="1"/>
              <a:tblGrid>
                <a:gridCol w="1978660">
                  <a:extLst>
                    <a:ext uri="{9D8B030D-6E8A-4147-A177-3AD203B41FA5}">
                      <a16:colId xmlns:a16="http://schemas.microsoft.com/office/drawing/2014/main" val="2769538744"/>
                    </a:ext>
                  </a:extLst>
                </a:gridCol>
                <a:gridCol w="1978660">
                  <a:extLst>
                    <a:ext uri="{9D8B030D-6E8A-4147-A177-3AD203B41FA5}">
                      <a16:colId xmlns:a16="http://schemas.microsoft.com/office/drawing/2014/main" val="3363278964"/>
                    </a:ext>
                  </a:extLst>
                </a:gridCol>
                <a:gridCol w="1979295">
                  <a:extLst>
                    <a:ext uri="{9D8B030D-6E8A-4147-A177-3AD203B41FA5}">
                      <a16:colId xmlns:a16="http://schemas.microsoft.com/office/drawing/2014/main" val="2187876236"/>
                    </a:ext>
                  </a:extLst>
                </a:gridCol>
              </a:tblGrid>
              <a:tr h="0">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Backup enabled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Recovery Services vault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1274153748"/>
                  </a:ext>
                </a:extLst>
              </a:tr>
              <a:tr h="0">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vm-test-webserver001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backup-test-EUS-001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2435389085"/>
                  </a:ext>
                </a:extLst>
              </a:tr>
              <a:tr h="0">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vm-test-webserver002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backup-test-EUS-001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1622994237"/>
                  </a:ext>
                </a:extLst>
              </a:tr>
              <a:tr h="0">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vm-test-jumphost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2964187498"/>
                  </a:ext>
                </a:extLst>
              </a:tr>
              <a:tr h="0">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vm-test-Server11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417155582"/>
                  </a:ext>
                </a:extLst>
              </a:tr>
            </a:tbl>
          </a:graphicData>
        </a:graphic>
      </p:graphicFrame>
    </p:spTree>
    <p:extLst>
      <p:ext uri="{BB962C8B-B14F-4D97-AF65-F5344CB8AC3E}">
        <p14:creationId xmlns:p14="http://schemas.microsoft.com/office/powerpoint/2010/main" val="3764958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83">
            <a:extLst>
              <a:ext uri="{FF2B5EF4-FFF2-40B4-BE49-F238E27FC236}">
                <a16:creationId xmlns:a16="http://schemas.microsoft.com/office/drawing/2014/main" id="{D73BE157-FAD0-494A-91D0-5D4F2AA58E1A}"/>
              </a:ext>
            </a:extLst>
          </p:cNvPr>
          <p:cNvSpPr txBox="1">
            <a:spLocks noGrp="1"/>
          </p:cNvSpPr>
          <p:nvPr>
            <p:ph type="title"/>
          </p:nvPr>
        </p:nvSpPr>
        <p:spPr>
          <a:xfrm>
            <a:off x="531159" y="235324"/>
            <a:ext cx="8155641" cy="820278"/>
          </a:xfrm>
          <a:prstGeom prst="rect">
            <a:avLst/>
          </a:prstGeom>
        </p:spPr>
        <p:txBody>
          <a:bodyPr lIns="91425" tIns="91425" rIns="91425" bIns="91425" anchor="b" anchorCtr="0">
            <a:noAutofit/>
          </a:bodyPr>
          <a:lstStyle/>
          <a:p>
            <a:pPr marL="0" marR="0">
              <a:lnSpc>
                <a:spcPct val="107000"/>
              </a:lnSpc>
              <a:spcBef>
                <a:spcPts val="0"/>
              </a:spcBef>
              <a:spcAft>
                <a:spcPts val="800"/>
              </a:spcAft>
            </a:pPr>
            <a:r>
              <a:rPr lang="en-US" sz="3600" b="1" dirty="0">
                <a:effectLst/>
                <a:latin typeface="Calibri" panose="020F0502020204030204" pitchFamily="34" charset="0"/>
                <a:ea typeface="Calibri" panose="020F0502020204030204" pitchFamily="34" charset="0"/>
                <a:cs typeface="Times New Roman" panose="02020603050405020304" pitchFamily="18" charset="0"/>
              </a:rPr>
              <a:t>Storage Accounts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7DD8D664-50A9-48B1-8B71-2946F5D5A0D3}"/>
              </a:ext>
            </a:extLst>
          </p:cNvPr>
          <p:cNvGraphicFramePr>
            <a:graphicFrameLocks noGrp="1"/>
          </p:cNvGraphicFramePr>
          <p:nvPr>
            <p:extLst>
              <p:ext uri="{D42A27DB-BD31-4B8C-83A1-F6EECF244321}">
                <p14:modId xmlns:p14="http://schemas.microsoft.com/office/powerpoint/2010/main" val="1894798706"/>
              </p:ext>
            </p:extLst>
          </p:nvPr>
        </p:nvGraphicFramePr>
        <p:xfrm>
          <a:off x="2091018" y="2326341"/>
          <a:ext cx="4453237" cy="1229088"/>
        </p:xfrm>
        <a:graphic>
          <a:graphicData uri="http://schemas.openxmlformats.org/drawingml/2006/table">
            <a:tbl>
              <a:tblPr firstRow="1" firstCol="1" bandRow="1"/>
              <a:tblGrid>
                <a:gridCol w="2226262">
                  <a:extLst>
                    <a:ext uri="{9D8B030D-6E8A-4147-A177-3AD203B41FA5}">
                      <a16:colId xmlns:a16="http://schemas.microsoft.com/office/drawing/2014/main" val="1968983937"/>
                    </a:ext>
                  </a:extLst>
                </a:gridCol>
                <a:gridCol w="2226975">
                  <a:extLst>
                    <a:ext uri="{9D8B030D-6E8A-4147-A177-3AD203B41FA5}">
                      <a16:colId xmlns:a16="http://schemas.microsoft.com/office/drawing/2014/main" val="2653475378"/>
                    </a:ext>
                  </a:extLst>
                </a:gridCol>
              </a:tblGrid>
              <a:tr h="265580">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Storage account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Replication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119638793"/>
                  </a:ext>
                </a:extLst>
              </a:tr>
              <a:tr h="406773">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stgeusnilavembu001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Zone-redundant storage(ZRS)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3398231900"/>
                  </a:ext>
                </a:extLst>
              </a:tr>
              <a:tr h="556735">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stgseanilavembu001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Read-access geo-redundant storage (RA-GRS)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2294133267"/>
                  </a:ext>
                </a:extLst>
              </a:tr>
            </a:tbl>
          </a:graphicData>
        </a:graphic>
      </p:graphicFrame>
    </p:spTree>
    <p:extLst>
      <p:ext uri="{BB962C8B-B14F-4D97-AF65-F5344CB8AC3E}">
        <p14:creationId xmlns:p14="http://schemas.microsoft.com/office/powerpoint/2010/main" val="1438175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a:t>Contents</a:t>
            </a:r>
          </a:p>
        </p:txBody>
      </p:sp>
      <p:sp>
        <p:nvSpPr>
          <p:cNvPr id="41" name="Shape 41"/>
          <p:cNvSpPr txBox="1">
            <a:spLocks noGrp="1"/>
          </p:cNvSpPr>
          <p:nvPr>
            <p:ph type="body" idx="1"/>
          </p:nvPr>
        </p:nvSpPr>
        <p:spPr>
          <a:xfrm>
            <a:off x="48995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GB" dirty="0"/>
              <a:t>Business Requirements</a:t>
            </a:r>
          </a:p>
          <a:p>
            <a:pPr marL="457200" lvl="0" indent="-419100" rtl="0">
              <a:spcBef>
                <a:spcPts val="0"/>
              </a:spcBef>
              <a:buClr>
                <a:schemeClr val="dk1"/>
              </a:buClr>
              <a:buSzPct val="100000"/>
              <a:buFont typeface="Arial"/>
              <a:buChar char="●"/>
            </a:pPr>
            <a:r>
              <a:rPr lang="en-GB" dirty="0"/>
              <a:t>Implementation flow</a:t>
            </a:r>
          </a:p>
          <a:p>
            <a:pPr marL="457200" lvl="0" indent="-419100">
              <a:spcBef>
                <a:spcPts val="0"/>
              </a:spcBef>
              <a:buClr>
                <a:schemeClr val="dk1"/>
              </a:buClr>
              <a:buSzPct val="100000"/>
              <a:buFont typeface="Arial"/>
              <a:buChar char="●"/>
            </a:pPr>
            <a:r>
              <a:rPr lang="en-GB" dirty="0"/>
              <a:t>Takeaway Learnings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7" name="Shape 47"/>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a:t>Business Requirements </a:t>
            </a:r>
          </a:p>
        </p:txBody>
      </p:sp>
      <p:sp>
        <p:nvSpPr>
          <p:cNvPr id="48" name="Shape 48"/>
          <p:cNvSpPr txBox="1">
            <a:spLocks noGrp="1"/>
          </p:cNvSpPr>
          <p:nvPr>
            <p:ph type="body" idx="1"/>
          </p:nvPr>
        </p:nvSpPr>
        <p:spPr>
          <a:xfrm>
            <a:off x="336766" y="1099608"/>
            <a:ext cx="4988767" cy="3754967"/>
          </a:xfrm>
          <a:prstGeom prst="rect">
            <a:avLst/>
          </a:prstGeom>
        </p:spPr>
        <p:txBody>
          <a:bodyPr lIns="91425" tIns="91425" rIns="91425" bIns="91425" anchor="t" anchorCtr="0">
            <a:noAutofit/>
          </a:bodyPr>
          <a:lstStyle/>
          <a:p>
            <a:r>
              <a:rPr lang="en-GB" sz="1600" dirty="0" err="1"/>
              <a:t>Nilavembu</a:t>
            </a:r>
            <a:r>
              <a:rPr lang="en-GB" sz="1600" dirty="0"/>
              <a:t> Herbs </a:t>
            </a:r>
            <a:r>
              <a:rPr lang="en-IN" sz="1200" dirty="0"/>
              <a:t>provides a safer alternative to modern medicine wherever possible and to offer simple, effective and safe remedies for common problems. spreads awareness about the medicinal uses of these natural and safe herbs all over the world and to make it easily available through their online store for all those who want to enjoy its benefits</a:t>
            </a:r>
            <a:endParaRPr lang="en-GB" sz="800" dirty="0"/>
          </a:p>
          <a:p>
            <a:pPr rtl="0">
              <a:spcBef>
                <a:spcPts val="0"/>
              </a:spcBef>
              <a:buNone/>
            </a:pPr>
            <a:r>
              <a:rPr lang="en-GB" sz="1600" dirty="0" err="1"/>
              <a:t>Nilavembu</a:t>
            </a:r>
            <a:r>
              <a:rPr lang="en-GB" sz="1600" dirty="0"/>
              <a:t> Herbs requires</a:t>
            </a:r>
          </a:p>
          <a:p>
            <a:pPr marL="457200" lvl="0" indent="-381000" rtl="0">
              <a:spcBef>
                <a:spcPts val="0"/>
              </a:spcBef>
              <a:buClr>
                <a:schemeClr val="dk1"/>
              </a:buClr>
              <a:buSzPct val="100000"/>
              <a:buFont typeface="Arial"/>
              <a:buChar char="-"/>
            </a:pPr>
            <a:r>
              <a:rPr lang="en-GB" sz="1400" dirty="0"/>
              <a:t>A low cost solution based on demand of dynamic business conditions.</a:t>
            </a:r>
          </a:p>
          <a:p>
            <a:pPr marL="457200" lvl="0" indent="-381000" rtl="0">
              <a:spcBef>
                <a:spcPts val="0"/>
              </a:spcBef>
              <a:buClr>
                <a:schemeClr val="dk1"/>
              </a:buClr>
              <a:buSzPct val="100000"/>
              <a:buFont typeface="Arial"/>
              <a:buChar char="-"/>
            </a:pPr>
            <a:r>
              <a:rPr lang="en-GB" sz="1400" dirty="0"/>
              <a:t>As the business expands across </a:t>
            </a:r>
            <a:r>
              <a:rPr lang="en-GB" sz="1400" dirty="0" err="1"/>
              <a:t>EastUS</a:t>
            </a:r>
            <a:r>
              <a:rPr lang="en-GB" sz="1400" dirty="0"/>
              <a:t> and SEA, they would like to have their </a:t>
            </a:r>
            <a:r>
              <a:rPr lang="en-GB" sz="1400" dirty="0" err="1"/>
              <a:t>DataCenter</a:t>
            </a:r>
            <a:r>
              <a:rPr lang="en-GB" sz="1400" dirty="0"/>
              <a:t> virtualised using cloud computing.</a:t>
            </a:r>
          </a:p>
          <a:p>
            <a:pPr marL="457200" lvl="0" indent="-381000" rtl="0">
              <a:spcBef>
                <a:spcPts val="0"/>
              </a:spcBef>
              <a:buClr>
                <a:schemeClr val="dk1"/>
              </a:buClr>
              <a:buSzPct val="100000"/>
              <a:buFont typeface="Arial"/>
              <a:buChar char="-"/>
            </a:pPr>
            <a:r>
              <a:rPr lang="en-GB" sz="1400" dirty="0"/>
              <a:t>Critical Data should be made available in case of disaster</a:t>
            </a:r>
          </a:p>
          <a:p>
            <a:pPr marL="457200" lvl="0" indent="-381000" rtl="0">
              <a:spcBef>
                <a:spcPts val="0"/>
              </a:spcBef>
              <a:buClr>
                <a:schemeClr val="dk1"/>
              </a:buClr>
              <a:buSzPct val="100000"/>
              <a:buFont typeface="Arial"/>
              <a:buChar char="-"/>
            </a:pPr>
            <a:r>
              <a:rPr lang="en-GB" sz="1400" dirty="0"/>
              <a:t>As of now they want to have Proof Of Concept(POC) in Microsoft Azure</a:t>
            </a:r>
          </a:p>
          <a:p>
            <a:pPr marL="457200" lvl="0" indent="-381000" rtl="0">
              <a:spcBef>
                <a:spcPts val="0"/>
              </a:spcBef>
              <a:buClr>
                <a:schemeClr val="dk1"/>
              </a:buClr>
              <a:buSzPct val="100000"/>
              <a:buFont typeface="Arial"/>
              <a:buChar char="-"/>
            </a:pPr>
            <a:r>
              <a:rPr lang="en-GB" sz="1400" dirty="0"/>
              <a:t>You have been deployed for POC</a:t>
            </a:r>
          </a:p>
          <a:p>
            <a:pPr marL="457200" lvl="0" indent="-381000" rtl="0">
              <a:spcBef>
                <a:spcPts val="0"/>
              </a:spcBef>
              <a:buClr>
                <a:schemeClr val="dk1"/>
              </a:buClr>
              <a:buSzPct val="100000"/>
              <a:buFont typeface="Arial"/>
              <a:buChar char="-"/>
            </a:pPr>
            <a:r>
              <a:rPr lang="en-GB" sz="1400" dirty="0"/>
              <a:t>The following slides will provides required details.</a:t>
            </a:r>
          </a:p>
        </p:txBody>
      </p:sp>
      <p:pic>
        <p:nvPicPr>
          <p:cNvPr id="1026" name="Picture 2" descr="Image result for nilavembu herb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1416" y="1848380"/>
            <a:ext cx="3562583" cy="20039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SEA region </a:t>
            </a:r>
          </a:p>
        </p:txBody>
      </p:sp>
      <p:sp>
        <p:nvSpPr>
          <p:cNvPr id="3" name="Text Placeholder 2"/>
          <p:cNvSpPr>
            <a:spLocks noGrp="1"/>
          </p:cNvSpPr>
          <p:nvPr>
            <p:ph type="body" idx="1"/>
          </p:nvPr>
        </p:nvSpPr>
        <p:spPr>
          <a:xfrm>
            <a:off x="410135" y="1219598"/>
            <a:ext cx="8521148" cy="3725699"/>
          </a:xfrm>
        </p:spPr>
        <p:txBody>
          <a:bodyPr/>
          <a:lstStyle/>
          <a:p>
            <a:pPr marL="342900" indent="-342900">
              <a:buFont typeface="Arial" panose="020B0604020202020204" pitchFamily="34" charset="0"/>
              <a:buChar char="•"/>
            </a:pPr>
            <a:r>
              <a:rPr lang="en-US" sz="2000" dirty="0"/>
              <a:t>2 web servers with 99.95% high availability</a:t>
            </a:r>
          </a:p>
          <a:p>
            <a:pPr marL="342900" indent="-342900">
              <a:buFont typeface="Arial" panose="020B0604020202020204" pitchFamily="34" charset="0"/>
              <a:buChar char="•"/>
            </a:pPr>
            <a:r>
              <a:rPr lang="en-US" sz="2000" dirty="0"/>
              <a:t>These web services has to be </a:t>
            </a:r>
            <a:r>
              <a:rPr lang="en-US" sz="2000" dirty="0" err="1"/>
              <a:t>utilised</a:t>
            </a:r>
            <a:r>
              <a:rPr lang="en-US" sz="2000" dirty="0"/>
              <a:t> with proper balance with client affinity with Public IP</a:t>
            </a:r>
          </a:p>
          <a:p>
            <a:pPr marL="342900" indent="-342900">
              <a:buFont typeface="Arial" panose="020B0604020202020204" pitchFamily="34" charset="0"/>
              <a:buChar char="•"/>
            </a:pPr>
            <a:r>
              <a:rPr lang="en-US" sz="2000" dirty="0"/>
              <a:t>Selected web servers should be reachable via RDP from internet</a:t>
            </a:r>
          </a:p>
          <a:p>
            <a:pPr marL="342900" indent="-342900">
              <a:buFont typeface="Arial" panose="020B0604020202020204" pitchFamily="34" charset="0"/>
              <a:buChar char="•"/>
            </a:pPr>
            <a:r>
              <a:rPr lang="en-US" sz="2000" dirty="0"/>
              <a:t>A jump port should accessible from internet to upload contents to web servers.</a:t>
            </a:r>
          </a:p>
          <a:p>
            <a:pPr marL="342900" indent="-342900">
              <a:buFont typeface="Arial" panose="020B0604020202020204" pitchFamily="34" charset="0"/>
              <a:buChar char="•"/>
            </a:pPr>
            <a:r>
              <a:rPr lang="en-US" sz="2000" dirty="0"/>
              <a:t>Protect web server traffic restricted to allowed based on </a:t>
            </a:r>
            <a:r>
              <a:rPr lang="en-US" sz="2000" dirty="0" err="1"/>
              <a:t>ip</a:t>
            </a:r>
            <a:r>
              <a:rPr lang="en-US" sz="2000" dirty="0"/>
              <a:t> addresses which will be updated as warranted</a:t>
            </a:r>
          </a:p>
          <a:p>
            <a:pPr marL="342900" indent="-342900">
              <a:buFont typeface="Arial" panose="020B0604020202020204" pitchFamily="34" charset="0"/>
              <a:buChar char="•"/>
            </a:pPr>
            <a:r>
              <a:rPr lang="en-US" sz="2000" dirty="0"/>
              <a:t>Enable backup for </a:t>
            </a:r>
            <a:r>
              <a:rPr lang="en-US" sz="2000" dirty="0" err="1"/>
              <a:t>WebServers</a:t>
            </a:r>
            <a:endParaRPr lang="en-US" sz="2000" dirty="0"/>
          </a:p>
          <a:p>
            <a:pPr marL="342900" indent="-342900">
              <a:buFont typeface="Arial" panose="020B0604020202020204" pitchFamily="34" charset="0"/>
              <a:buChar char="•"/>
            </a:pPr>
            <a:r>
              <a:rPr lang="en-US" sz="2000" dirty="0"/>
              <a:t>Have alert generated in case of 80% above </a:t>
            </a:r>
            <a:r>
              <a:rPr lang="en-US" sz="2000" dirty="0" err="1"/>
              <a:t>cpu</a:t>
            </a:r>
            <a:r>
              <a:rPr lang="en-US" sz="2000" dirty="0"/>
              <a:t> usage</a:t>
            </a:r>
            <a:endParaRPr lang="en-IN" sz="2000" dirty="0"/>
          </a:p>
        </p:txBody>
      </p:sp>
    </p:spTree>
    <p:extLst>
      <p:ext uri="{BB962C8B-B14F-4D97-AF65-F5344CB8AC3E}">
        <p14:creationId xmlns:p14="http://schemas.microsoft.com/office/powerpoint/2010/main" val="309032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EastUS</a:t>
            </a:r>
            <a:endParaRPr lang="en-IN" dirty="0"/>
          </a:p>
        </p:txBody>
      </p:sp>
      <p:sp>
        <p:nvSpPr>
          <p:cNvPr id="3" name="Text Placeholder 2"/>
          <p:cNvSpPr>
            <a:spLocks noGrp="1"/>
          </p:cNvSpPr>
          <p:nvPr>
            <p:ph type="body" idx="1"/>
          </p:nvPr>
        </p:nvSpPr>
        <p:spPr/>
        <p:txBody>
          <a:bodyPr/>
          <a:lstStyle/>
          <a:p>
            <a:pPr marL="342900" indent="-342900">
              <a:buFont typeface="Arial" panose="020B0604020202020204" pitchFamily="34" charset="0"/>
              <a:buChar char="•"/>
            </a:pPr>
            <a:r>
              <a:rPr lang="en-US" sz="2400" dirty="0" err="1"/>
              <a:t>EastUS</a:t>
            </a:r>
            <a:r>
              <a:rPr lang="en-US" sz="2400" dirty="0"/>
              <a:t> server (Server11) should be accessible from internet via public IP</a:t>
            </a:r>
          </a:p>
          <a:p>
            <a:pPr marL="342900" indent="-342900">
              <a:buFont typeface="Arial" panose="020B0604020202020204" pitchFamily="34" charset="0"/>
              <a:buChar char="•"/>
            </a:pPr>
            <a:r>
              <a:rPr lang="en-US" sz="2400" dirty="0"/>
              <a:t>Establish secure Connection to SEA-EUS Azure sites</a:t>
            </a:r>
          </a:p>
          <a:p>
            <a:pPr marL="342900" indent="-342900">
              <a:buFont typeface="Arial" panose="020B0604020202020204" pitchFamily="34" charset="0"/>
              <a:buChar char="•"/>
            </a:pPr>
            <a:r>
              <a:rPr lang="en-US" sz="2400" dirty="0"/>
              <a:t>All servers should be reachable with internal </a:t>
            </a:r>
            <a:r>
              <a:rPr lang="en-US" sz="2400" dirty="0" err="1"/>
              <a:t>ip</a:t>
            </a:r>
            <a:r>
              <a:rPr lang="en-US" sz="2400" dirty="0"/>
              <a:t> addresses</a:t>
            </a:r>
            <a:endParaRPr lang="en-IN" sz="2400" dirty="0"/>
          </a:p>
        </p:txBody>
      </p:sp>
    </p:spTree>
    <p:extLst>
      <p:ext uri="{BB962C8B-B14F-4D97-AF65-F5344CB8AC3E}">
        <p14:creationId xmlns:p14="http://schemas.microsoft.com/office/powerpoint/2010/main" val="1037694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60843-ED4F-412C-ACCF-76896C478778}"/>
              </a:ext>
            </a:extLst>
          </p:cNvPr>
          <p:cNvSpPr>
            <a:spLocks noGrp="1"/>
          </p:cNvSpPr>
          <p:nvPr>
            <p:ph type="title"/>
          </p:nvPr>
        </p:nvSpPr>
        <p:spPr/>
        <p:txBody>
          <a:bodyPr/>
          <a:lstStyle/>
          <a:p>
            <a:r>
              <a:rPr lang="en-IN" dirty="0"/>
              <a:t>Storage Requirements</a:t>
            </a:r>
          </a:p>
        </p:txBody>
      </p:sp>
      <p:sp>
        <p:nvSpPr>
          <p:cNvPr id="3" name="Text Placeholder 2">
            <a:extLst>
              <a:ext uri="{FF2B5EF4-FFF2-40B4-BE49-F238E27FC236}">
                <a16:creationId xmlns:a16="http://schemas.microsoft.com/office/drawing/2014/main" id="{971F7253-CCD3-4CBC-BB09-2744338EA02A}"/>
              </a:ext>
            </a:extLst>
          </p:cNvPr>
          <p:cNvSpPr>
            <a:spLocks noGrp="1"/>
          </p:cNvSpPr>
          <p:nvPr>
            <p:ph type="body" idx="1"/>
          </p:nvPr>
        </p:nvSpPr>
        <p:spPr/>
        <p:txBody>
          <a:bodyPr/>
          <a:lstStyle/>
          <a:p>
            <a:pPr marL="342900" indent="-342900">
              <a:buFont typeface="Arial" panose="020B0604020202020204" pitchFamily="34" charset="0"/>
              <a:buChar char="•"/>
            </a:pPr>
            <a:r>
              <a:rPr lang="en-IN" sz="2000" dirty="0"/>
              <a:t>EUS based resources should provide data resiliency in case of azure datacentre failure. </a:t>
            </a:r>
          </a:p>
          <a:p>
            <a:pPr marL="342900" indent="-342900">
              <a:buFont typeface="Arial" panose="020B0604020202020204" pitchFamily="34" charset="0"/>
              <a:buChar char="•"/>
            </a:pPr>
            <a:r>
              <a:rPr lang="en-IN" sz="2000" dirty="0"/>
              <a:t>The storage should be accessible  by applications with secure access. provide access </a:t>
            </a:r>
            <a:r>
              <a:rPr lang="en-IN" sz="2000" dirty="0" err="1"/>
              <a:t>urls</a:t>
            </a:r>
            <a:r>
              <a:rPr lang="en-IN" sz="2000" dirty="0"/>
              <a:t> and keys.</a:t>
            </a:r>
          </a:p>
          <a:p>
            <a:pPr marL="342900" indent="-342900">
              <a:buFont typeface="Arial" panose="020B0604020202020204" pitchFamily="34" charset="0"/>
              <a:buChar char="•"/>
            </a:pPr>
            <a:r>
              <a:rPr lang="en-IN" sz="2000" dirty="0"/>
              <a:t>Sales manager should access his resource from windows explorer.</a:t>
            </a:r>
          </a:p>
          <a:p>
            <a:pPr marL="342900" indent="-342900">
              <a:buFont typeface="Arial" panose="020B0604020202020204" pitchFamily="34" charset="0"/>
              <a:buChar char="•"/>
            </a:pPr>
            <a:r>
              <a:rPr lang="en-IN" sz="2000" dirty="0"/>
              <a:t>SEA data resources must provide high resiliency in case of even multiple azure data </a:t>
            </a:r>
            <a:r>
              <a:rPr lang="en-IN" sz="2000" dirty="0" err="1"/>
              <a:t>center</a:t>
            </a:r>
            <a:r>
              <a:rPr lang="en-IN" sz="2000" dirty="0"/>
              <a:t> failures</a:t>
            </a:r>
          </a:p>
        </p:txBody>
      </p:sp>
    </p:spTree>
    <p:extLst>
      <p:ext uri="{BB962C8B-B14F-4D97-AF65-F5344CB8AC3E}">
        <p14:creationId xmlns:p14="http://schemas.microsoft.com/office/powerpoint/2010/main" val="122837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88482-AACF-4338-9519-5134FD99F4F3}"/>
              </a:ext>
            </a:extLst>
          </p:cNvPr>
          <p:cNvSpPr>
            <a:spLocks noGrp="1"/>
          </p:cNvSpPr>
          <p:nvPr>
            <p:ph type="title"/>
          </p:nvPr>
        </p:nvSpPr>
        <p:spPr/>
        <p:txBody>
          <a:bodyPr/>
          <a:lstStyle/>
          <a:p>
            <a:r>
              <a:rPr lang="en-IN" dirty="0"/>
              <a:t>Azure Resource management</a:t>
            </a:r>
            <a:endParaRPr lang="en-GB" dirty="0"/>
          </a:p>
        </p:txBody>
      </p:sp>
      <p:sp>
        <p:nvSpPr>
          <p:cNvPr id="3" name="Text Placeholder 2">
            <a:extLst>
              <a:ext uri="{FF2B5EF4-FFF2-40B4-BE49-F238E27FC236}">
                <a16:creationId xmlns:a16="http://schemas.microsoft.com/office/drawing/2014/main" id="{AF2864C0-ADAE-4303-9859-CDC68E7E8F95}"/>
              </a:ext>
            </a:extLst>
          </p:cNvPr>
          <p:cNvSpPr>
            <a:spLocks noGrp="1"/>
          </p:cNvSpPr>
          <p:nvPr>
            <p:ph type="body" idx="1"/>
          </p:nvPr>
        </p:nvSpPr>
        <p:spPr>
          <a:xfrm>
            <a:off x="356347" y="1643904"/>
            <a:ext cx="8229600" cy="2289362"/>
          </a:xfrm>
        </p:spPr>
        <p:txBody>
          <a:bodyPr/>
          <a:lstStyle/>
          <a:p>
            <a:pPr marL="457200" indent="-457200">
              <a:buFont typeface="Arial" panose="020B0604020202020204" pitchFamily="34" charset="0"/>
              <a:buChar char="•"/>
            </a:pPr>
            <a:r>
              <a:rPr lang="en-US" dirty="0"/>
              <a:t>Create </a:t>
            </a:r>
            <a:r>
              <a:rPr lang="en-US" dirty="0" err="1"/>
              <a:t>Vmadmin</a:t>
            </a:r>
            <a:r>
              <a:rPr lang="en-US" dirty="0"/>
              <a:t> user who can manage all VM in the subscription</a:t>
            </a:r>
          </a:p>
          <a:p>
            <a:pPr marL="457200" indent="-457200">
              <a:buFont typeface="Arial" panose="020B0604020202020204" pitchFamily="34" charset="0"/>
              <a:buChar char="•"/>
            </a:pPr>
            <a:r>
              <a:rPr lang="en-US" dirty="0"/>
              <a:t>Create </a:t>
            </a:r>
            <a:r>
              <a:rPr lang="en-US" dirty="0" err="1"/>
              <a:t>Backup_admin</a:t>
            </a:r>
            <a:r>
              <a:rPr lang="en-US" dirty="0"/>
              <a:t> user who can manage backup only in EUS servers in EURG</a:t>
            </a:r>
            <a:endParaRPr lang="en-GB" dirty="0"/>
          </a:p>
        </p:txBody>
      </p:sp>
    </p:spTree>
    <p:extLst>
      <p:ext uri="{BB962C8B-B14F-4D97-AF65-F5344CB8AC3E}">
        <p14:creationId xmlns:p14="http://schemas.microsoft.com/office/powerpoint/2010/main" val="2516207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363071" y="194982"/>
            <a:ext cx="8323729" cy="860620"/>
          </a:xfrm>
          <a:prstGeom prst="rect">
            <a:avLst/>
          </a:prstGeom>
        </p:spPr>
        <p:txBody>
          <a:bodyPr lIns="91425" tIns="91425" rIns="91425" bIns="91425" anchor="b" anchorCtr="0">
            <a:noAutofit/>
          </a:bodyPr>
          <a:lstStyle/>
          <a:p>
            <a:pPr>
              <a:spcBef>
                <a:spcPts val="0"/>
              </a:spcBef>
              <a:buNone/>
            </a:pPr>
            <a:r>
              <a:rPr lang="en-GB" dirty="0"/>
              <a:t>Implementation Flow</a:t>
            </a:r>
          </a:p>
        </p:txBody>
      </p:sp>
      <p:sp>
        <p:nvSpPr>
          <p:cNvPr id="3" name="TextBox 2">
            <a:extLst>
              <a:ext uri="{FF2B5EF4-FFF2-40B4-BE49-F238E27FC236}">
                <a16:creationId xmlns:a16="http://schemas.microsoft.com/office/drawing/2014/main" id="{878318C8-DFE8-4B2E-9E21-BE58FBE4416F}"/>
              </a:ext>
            </a:extLst>
          </p:cNvPr>
          <p:cNvSpPr txBox="1"/>
          <p:nvPr/>
        </p:nvSpPr>
        <p:spPr>
          <a:xfrm>
            <a:off x="363070" y="1216959"/>
            <a:ext cx="8659905" cy="4318453"/>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South East Asia region</a:t>
            </a:r>
          </a:p>
          <a:p>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Create a resource group - RG-SEA-</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NilavembuHerbs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Create a Virtual network - vnet-test-SEA-NilavembuHerbs001</a:t>
            </a:r>
          </a:p>
          <a:p>
            <a:pPr marL="342900" marR="0" lvl="0" indent="-342900">
              <a:lnSpc>
                <a:spcPct val="107000"/>
              </a:lnSpc>
              <a:spcBef>
                <a:spcPts val="0"/>
              </a:spcBef>
              <a:spcAft>
                <a:spcPts val="0"/>
              </a:spcAft>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Create Subnets for webservers and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Jumphost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Create an Availability set	</a:t>
            </a:r>
          </a:p>
          <a:p>
            <a:pPr marL="342900" marR="0" lvl="0" indent="-342900">
              <a:lnSpc>
                <a:spcPct val="107000"/>
              </a:lnSpc>
              <a:spcBef>
                <a:spcPts val="0"/>
              </a:spcBef>
              <a:spcAft>
                <a:spcPts val="0"/>
              </a:spcAft>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Create a Public Load Balancer - lb-test-webservers001</a:t>
            </a:r>
          </a:p>
          <a:p>
            <a:pPr marL="342900" marR="0" lvl="0" indent="-342900">
              <a:lnSpc>
                <a:spcPct val="107000"/>
              </a:lnSpc>
              <a:spcBef>
                <a:spcPts val="0"/>
              </a:spcBef>
              <a:spcAft>
                <a:spcPts val="0"/>
              </a:spcAft>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Create Health Probe and Backend pool	</a:t>
            </a:r>
          </a:p>
          <a:p>
            <a:pPr marL="342900" marR="0" lvl="0" indent="-342900">
              <a:lnSpc>
                <a:spcPct val="107000"/>
              </a:lnSpc>
              <a:spcBef>
                <a:spcPts val="0"/>
              </a:spcBef>
              <a:spcAft>
                <a:spcPts val="0"/>
              </a:spcAft>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Create a load balancer Rule with Client affinity</a:t>
            </a:r>
          </a:p>
          <a:p>
            <a:pPr marL="342900" marR="0" lvl="0" indent="-342900">
              <a:lnSpc>
                <a:spcPct val="107000"/>
              </a:lnSpc>
              <a:spcBef>
                <a:spcPts val="0"/>
              </a:spcBef>
              <a:spcAft>
                <a:spcPts val="0"/>
              </a:spcAft>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Create a Virtual Machine – Webserver001 and add it to Backend pool</a:t>
            </a:r>
          </a:p>
          <a:p>
            <a:pPr marL="342900" marR="0" lvl="0" indent="-342900">
              <a:lnSpc>
                <a:spcPct val="107000"/>
              </a:lnSpc>
              <a:spcBef>
                <a:spcPts val="0"/>
              </a:spcBef>
              <a:spcAft>
                <a:spcPts val="0"/>
              </a:spcAft>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Create a Virtual Machine – Webserver002 and add it to Backend pool</a:t>
            </a:r>
          </a:p>
          <a:p>
            <a:pPr marL="342900" marR="0" lvl="0" indent="-342900">
              <a:lnSpc>
                <a:spcPct val="107000"/>
              </a:lnSpc>
              <a:spcBef>
                <a:spcPts val="0"/>
              </a:spcBef>
              <a:spcAft>
                <a:spcPts val="0"/>
              </a:spcAft>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Install webserver feature using run command feature</a:t>
            </a:r>
          </a:p>
          <a:p>
            <a:pPr marL="342900" marR="0" lvl="0" indent="-342900">
              <a:lnSpc>
                <a:spcPct val="107000"/>
              </a:lnSpc>
              <a:spcBef>
                <a:spcPts val="0"/>
              </a:spcBef>
              <a:spcAft>
                <a:spcPts val="0"/>
              </a:spcAft>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Create a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Jumphost</a:t>
            </a:r>
            <a:r>
              <a:rPr lang="en-US" sz="1100" dirty="0">
                <a:effectLst/>
                <a:latin typeface="Calibri" panose="020F0502020204030204" pitchFamily="34" charset="0"/>
                <a:ea typeface="Calibri" panose="020F0502020204030204" pitchFamily="34" charset="0"/>
                <a:cs typeface="Times New Roman" panose="02020603050405020304" pitchFamily="18" charset="0"/>
              </a:rPr>
              <a:t> -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vm</a:t>
            </a:r>
            <a:r>
              <a:rPr lang="en-US" sz="1100" dirty="0">
                <a:effectLst/>
                <a:latin typeface="Calibri" panose="020F0502020204030204" pitchFamily="34" charset="0"/>
                <a:ea typeface="Calibri" panose="020F0502020204030204" pitchFamily="34" charset="0"/>
                <a:cs typeface="Times New Roman" panose="02020603050405020304" pitchFamily="18" charset="0"/>
              </a:rPr>
              <a:t>-test-</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jumphost</a:t>
            </a: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0"/>
              </a:spcAft>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Create an NSG for Webservers</a:t>
            </a:r>
          </a:p>
          <a:p>
            <a:pPr marL="342900" marR="0" lvl="0" indent="-342900">
              <a:lnSpc>
                <a:spcPct val="107000"/>
              </a:lnSpc>
              <a:spcBef>
                <a:spcPts val="0"/>
              </a:spcBef>
              <a:spcAft>
                <a:spcPts val="0"/>
              </a:spcAft>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Use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Jumphost</a:t>
            </a:r>
            <a:r>
              <a:rPr lang="en-US" sz="1100" dirty="0">
                <a:effectLst/>
                <a:latin typeface="Calibri" panose="020F0502020204030204" pitchFamily="34" charset="0"/>
                <a:ea typeface="Calibri" panose="020F0502020204030204" pitchFamily="34" charset="0"/>
                <a:cs typeface="Times New Roman" panose="02020603050405020304" pitchFamily="18" charset="0"/>
              </a:rPr>
              <a:t> to upload contents to web servers</a:t>
            </a:r>
          </a:p>
          <a:p>
            <a:pPr marL="342900" marR="0" lvl="0" indent="-342900">
              <a:lnSpc>
                <a:spcPct val="107000"/>
              </a:lnSpc>
              <a:spcBef>
                <a:spcPts val="0"/>
              </a:spcBef>
              <a:spcAft>
                <a:spcPts val="0"/>
              </a:spcAft>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Create an Inbound NAT rule to allow RDP from internet</a:t>
            </a:r>
          </a:p>
          <a:p>
            <a:pPr marL="342900" marR="0" lvl="0" indent="-342900">
              <a:lnSpc>
                <a:spcPct val="107000"/>
              </a:lnSpc>
              <a:spcBef>
                <a:spcPts val="0"/>
              </a:spcBef>
              <a:spcAft>
                <a:spcPts val="0"/>
              </a:spcAft>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Create a Backup and Site Recovery</a:t>
            </a:r>
          </a:p>
          <a:p>
            <a:pPr marL="342900" marR="0" lvl="0" indent="-342900">
              <a:lnSpc>
                <a:spcPct val="107000"/>
              </a:lnSpc>
              <a:spcBef>
                <a:spcPts val="0"/>
              </a:spcBef>
              <a:spcAft>
                <a:spcPts val="0"/>
              </a:spcAft>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Create an alert Rule</a:t>
            </a:r>
          </a:p>
          <a:p>
            <a:pPr marL="342900" marR="0" lvl="0" indent="-342900">
              <a:lnSpc>
                <a:spcPct val="107000"/>
              </a:lnSpc>
              <a:spcBef>
                <a:spcPts val="0"/>
              </a:spcBef>
              <a:spcAft>
                <a:spcPts val="0"/>
              </a:spcAft>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Create an Action Group – VM admin</a:t>
            </a:r>
          </a:p>
          <a:p>
            <a:pPr marL="342900" marR="0" lvl="0" indent="-342900">
              <a:lnSpc>
                <a:spcPct val="107000"/>
              </a:lnSpc>
              <a:spcBef>
                <a:spcPts val="0"/>
              </a:spcBef>
              <a:spcAft>
                <a:spcPts val="0"/>
              </a:spcAft>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Set an Alert Rule -  rule-CPU80</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75DAF07E-35CC-4727-8BF7-FE2D6E6E3C8D}"/>
              </a:ext>
            </a:extLst>
          </p:cNvPr>
          <p:cNvPicPr>
            <a:picLocks noChangeAspect="1"/>
          </p:cNvPicPr>
          <p:nvPr/>
        </p:nvPicPr>
        <p:blipFill>
          <a:blip r:embed="rId3"/>
          <a:stretch>
            <a:fillRect/>
          </a:stretch>
        </p:blipFill>
        <p:spPr>
          <a:xfrm>
            <a:off x="4859890" y="1936377"/>
            <a:ext cx="4054879" cy="2374244"/>
          </a:xfrm>
          <a:prstGeom prst="rect">
            <a:avLst/>
          </a:prstGeom>
        </p:spPr>
      </p:pic>
      <p:pic>
        <p:nvPicPr>
          <p:cNvPr id="7170" name="Picture 2" descr="Official Azure Icon Set">
            <a:extLst>
              <a:ext uri="{FF2B5EF4-FFF2-40B4-BE49-F238E27FC236}">
                <a16:creationId xmlns:a16="http://schemas.microsoft.com/office/drawing/2014/main" id="{64F1301F-8C0E-40EF-8AD2-E3C34134D0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7352" y="4362455"/>
            <a:ext cx="781045" cy="78104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loud Backup Services | Microsoft Azure">
            <a:extLst>
              <a:ext uri="{FF2B5EF4-FFF2-40B4-BE49-F238E27FC236}">
                <a16:creationId xmlns:a16="http://schemas.microsoft.com/office/drawing/2014/main" id="{21739BE4-BB81-4690-BA37-A0AC002C1A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4746" y="4396951"/>
            <a:ext cx="1209119" cy="6347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83">
            <a:extLst>
              <a:ext uri="{FF2B5EF4-FFF2-40B4-BE49-F238E27FC236}">
                <a16:creationId xmlns:a16="http://schemas.microsoft.com/office/drawing/2014/main" id="{D73BE157-FAD0-494A-91D0-5D4F2AA58E1A}"/>
              </a:ext>
            </a:extLst>
          </p:cNvPr>
          <p:cNvSpPr txBox="1">
            <a:spLocks noGrp="1"/>
          </p:cNvSpPr>
          <p:nvPr>
            <p:ph type="title"/>
          </p:nvPr>
        </p:nvSpPr>
        <p:spPr>
          <a:xfrm>
            <a:off x="289113" y="194982"/>
            <a:ext cx="8397688" cy="860620"/>
          </a:xfrm>
          <a:prstGeom prst="rect">
            <a:avLst/>
          </a:prstGeom>
        </p:spPr>
        <p:txBody>
          <a:bodyPr lIns="91425" tIns="91425" rIns="91425" bIns="91425" anchor="b" anchorCtr="0">
            <a:noAutofit/>
          </a:bodyPr>
          <a:lstStyle/>
          <a:p>
            <a:pPr>
              <a:spcBef>
                <a:spcPts val="0"/>
              </a:spcBef>
              <a:buNone/>
            </a:pPr>
            <a:r>
              <a:rPr lang="en-GB" dirty="0"/>
              <a:t>Implementation Flow</a:t>
            </a:r>
          </a:p>
        </p:txBody>
      </p:sp>
      <p:pic>
        <p:nvPicPr>
          <p:cNvPr id="8" name="Picture 7">
            <a:extLst>
              <a:ext uri="{FF2B5EF4-FFF2-40B4-BE49-F238E27FC236}">
                <a16:creationId xmlns:a16="http://schemas.microsoft.com/office/drawing/2014/main" id="{59759209-BAC3-4470-927F-2E02D7D42C69}"/>
              </a:ext>
            </a:extLst>
          </p:cNvPr>
          <p:cNvPicPr>
            <a:picLocks noChangeAspect="1"/>
          </p:cNvPicPr>
          <p:nvPr/>
        </p:nvPicPr>
        <p:blipFill>
          <a:blip r:embed="rId2"/>
          <a:stretch>
            <a:fillRect/>
          </a:stretch>
        </p:blipFill>
        <p:spPr>
          <a:xfrm>
            <a:off x="5695671" y="1280834"/>
            <a:ext cx="3413199" cy="3102908"/>
          </a:xfrm>
          <a:prstGeom prst="rect">
            <a:avLst/>
          </a:prstGeom>
        </p:spPr>
      </p:pic>
      <p:sp>
        <p:nvSpPr>
          <p:cNvPr id="6" name="TextBox 5">
            <a:extLst>
              <a:ext uri="{FF2B5EF4-FFF2-40B4-BE49-F238E27FC236}">
                <a16:creationId xmlns:a16="http://schemas.microsoft.com/office/drawing/2014/main" id="{D1BFEDB3-1352-48BA-A383-7BC23A8A1F91}"/>
              </a:ext>
            </a:extLst>
          </p:cNvPr>
          <p:cNvSpPr txBox="1"/>
          <p:nvPr/>
        </p:nvSpPr>
        <p:spPr>
          <a:xfrm>
            <a:off x="289113" y="1364876"/>
            <a:ext cx="8471646" cy="1849445"/>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East US region</a:t>
            </a:r>
          </a:p>
          <a:p>
            <a:pPr marL="45720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0"/>
              </a:spcAft>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East US Resource group	</a:t>
            </a:r>
          </a:p>
          <a:p>
            <a:pPr marL="342900" marR="0" lvl="0" indent="-342900">
              <a:lnSpc>
                <a:spcPct val="107000"/>
              </a:lnSpc>
              <a:spcBef>
                <a:spcPts val="0"/>
              </a:spcBef>
              <a:spcAft>
                <a:spcPts val="0"/>
              </a:spcAft>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Create a VNET for East US region - vnet-test-EastUS-NilavembuHerbs001	</a:t>
            </a:r>
          </a:p>
          <a:p>
            <a:pPr marL="342900" marR="0" lvl="0" indent="-342900">
              <a:lnSpc>
                <a:spcPct val="107000"/>
              </a:lnSpc>
              <a:spcBef>
                <a:spcPts val="0"/>
              </a:spcBef>
              <a:spcAft>
                <a:spcPts val="0"/>
              </a:spcAft>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Create a VM - vm-test-Server11	</a:t>
            </a:r>
          </a:p>
          <a:p>
            <a:pPr marL="342900" marR="0" lvl="0" indent="-342900">
              <a:lnSpc>
                <a:spcPct val="107000"/>
              </a:lnSpc>
              <a:spcBef>
                <a:spcPts val="0"/>
              </a:spcBef>
              <a:spcAft>
                <a:spcPts val="0"/>
              </a:spcAft>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Add a VNET peering to Connect both VNETS across multiple regions</a:t>
            </a:r>
          </a:p>
          <a:p>
            <a:endParaRPr lang="en-US" dirty="0"/>
          </a:p>
        </p:txBody>
      </p:sp>
      <p:pic>
        <p:nvPicPr>
          <p:cNvPr id="10" name="Picture 9">
            <a:extLst>
              <a:ext uri="{FF2B5EF4-FFF2-40B4-BE49-F238E27FC236}">
                <a16:creationId xmlns:a16="http://schemas.microsoft.com/office/drawing/2014/main" id="{B417E0AB-CEEB-42DC-97A1-3329E08222FF}"/>
              </a:ext>
            </a:extLst>
          </p:cNvPr>
          <p:cNvPicPr>
            <a:picLocks noChangeAspect="1"/>
          </p:cNvPicPr>
          <p:nvPr/>
        </p:nvPicPr>
        <p:blipFill>
          <a:blip r:embed="rId3"/>
          <a:stretch>
            <a:fillRect/>
          </a:stretch>
        </p:blipFill>
        <p:spPr>
          <a:xfrm>
            <a:off x="816908" y="3079853"/>
            <a:ext cx="3956797" cy="1963634"/>
          </a:xfrm>
          <a:prstGeom prst="rect">
            <a:avLst/>
          </a:prstGeom>
        </p:spPr>
      </p:pic>
    </p:spTree>
    <p:extLst>
      <p:ext uri="{BB962C8B-B14F-4D97-AF65-F5344CB8AC3E}">
        <p14:creationId xmlns:p14="http://schemas.microsoft.com/office/powerpoint/2010/main" val="1064704664"/>
      </p:ext>
    </p:extLst>
  </p:cSld>
  <p:clrMapOvr>
    <a:masterClrMapping/>
  </p:clrMapOvr>
</p:sld>
</file>

<file path=ppt/theme/theme1.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3475</TotalTime>
  <Words>793</Words>
  <Application>Microsoft Office PowerPoint</Application>
  <PresentationFormat>On-screen Show (16:9)</PresentationFormat>
  <Paragraphs>184</Paragraphs>
  <Slides>16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Symbol</vt:lpstr>
      <vt:lpstr>biz</vt:lpstr>
      <vt:lpstr> Case Study</vt:lpstr>
      <vt:lpstr>Contents</vt:lpstr>
      <vt:lpstr>Business Requirements </vt:lpstr>
      <vt:lpstr>SEA region </vt:lpstr>
      <vt:lpstr>EastUS</vt:lpstr>
      <vt:lpstr>Storage Requirements</vt:lpstr>
      <vt:lpstr>Azure Resource management</vt:lpstr>
      <vt:lpstr>Implementation Flow</vt:lpstr>
      <vt:lpstr>Implementation Flow</vt:lpstr>
      <vt:lpstr>Implementation Flow</vt:lpstr>
      <vt:lpstr>Implementation Flow</vt:lpstr>
      <vt:lpstr>Architecture</vt:lpstr>
      <vt:lpstr>Network Proposal</vt:lpstr>
      <vt:lpstr>Network component required</vt:lpstr>
      <vt:lpstr>Backup and recovery component</vt:lpstr>
      <vt:lpstr>Storage Accounts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Azure Cloud Computing</dc:title>
  <dc:creator>AK Shajahan</dc:creator>
  <cp:lastModifiedBy>Akhil Dsouza</cp:lastModifiedBy>
  <cp:revision>43</cp:revision>
  <dcterms:modified xsi:type="dcterms:W3CDTF">2021-07-19T05:47:18Z</dcterms:modified>
</cp:coreProperties>
</file>