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Caveat"/>
      <p:regular r:id="rId11"/>
      <p:bold r:id="rId12"/>
    </p:embeddedFont>
    <p:embeddedFont>
      <p:font typeface="Caveat Medium"/>
      <p:regular r:id="rId13"/>
      <p:bold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veat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CaveatMedium-regular.fntdata"/><Relationship Id="rId12" Type="http://schemas.openxmlformats.org/officeDocument/2006/relationships/font" Target="fonts/Cave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5" Type="http://schemas.openxmlformats.org/officeDocument/2006/relationships/font" Target="fonts/SourceSansPro-regular.fntdata"/><Relationship Id="rId14" Type="http://schemas.openxmlformats.org/officeDocument/2006/relationships/font" Target="fonts/CaveatMedium-bold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SansPro-boldItalic.fntdata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37" y="685800"/>
            <a:ext cx="457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275362" y="685800"/>
            <a:ext cx="430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990668"/>
            <a:ext cx="8520600" cy="26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793576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85875" y="2286000"/>
            <a:ext cx="818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4636800" y="107600"/>
            <a:ext cx="44265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0"/>
          <p:cNvSpPr txBox="1"/>
          <p:nvPr>
            <p:ph type="title"/>
          </p:nvPr>
        </p:nvSpPr>
        <p:spPr>
          <a:xfrm>
            <a:off x="265500" y="1575600"/>
            <a:ext cx="40452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3" name="Google Shape;43;p10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939500" y="965600"/>
            <a:ext cx="38373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6933329" y="-37301"/>
            <a:ext cx="1369377" cy="4443239"/>
          </a:xfrm>
          <a:custGeom>
            <a:rect b="b" l="l" r="r" t="t"/>
            <a:pathLst>
              <a:path extrusionOk="0" h="17596988" w="5765800">
                <a:moveTo>
                  <a:pt x="5765800" y="0"/>
                </a:moveTo>
                <a:lnTo>
                  <a:pt x="5765800" y="17596988"/>
                </a:lnTo>
                <a:lnTo>
                  <a:pt x="2881630" y="16608927"/>
                </a:lnTo>
                <a:lnTo>
                  <a:pt x="0" y="17596988"/>
                </a:lnTo>
                <a:lnTo>
                  <a:pt x="3810" y="13351290"/>
                </a:lnTo>
                <a:lnTo>
                  <a:pt x="8890" y="2320910"/>
                </a:lnTo>
                <a:lnTo>
                  <a:pt x="10160" y="0"/>
                </a:lnTo>
                <a:lnTo>
                  <a:pt x="5765800" y="0"/>
                </a:lnTo>
                <a:close/>
              </a:path>
            </a:pathLst>
          </a:custGeom>
          <a:solidFill>
            <a:srgbClr val="D8B62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6985" y="686118"/>
            <a:ext cx="2523046" cy="249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8264" y="1193117"/>
            <a:ext cx="680486" cy="263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33329" y="1666192"/>
            <a:ext cx="1370359" cy="647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10800000">
            <a:off x="5516095" y="4990442"/>
            <a:ext cx="6978303" cy="67245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3"/>
          <p:cNvCxnSpPr/>
          <p:nvPr/>
        </p:nvCxnSpPr>
        <p:spPr>
          <a:xfrm>
            <a:off x="7132143" y="2588508"/>
            <a:ext cx="972900" cy="0"/>
          </a:xfrm>
          <a:prstGeom prst="straightConnector1">
            <a:avLst/>
          </a:prstGeom>
          <a:noFill/>
          <a:ln cap="rnd" cmpd="sng" w="47625">
            <a:solidFill>
              <a:srgbClr val="E1BC1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7370683" y="2729747"/>
            <a:ext cx="495600" cy="0"/>
          </a:xfrm>
          <a:prstGeom prst="straightConnector1">
            <a:avLst/>
          </a:prstGeom>
          <a:noFill/>
          <a:ln cap="rnd" cmpd="sng" w="47625">
            <a:solidFill>
              <a:srgbClr val="E1BC1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5" name="Google Shape;6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0257" y="755345"/>
            <a:ext cx="3811853" cy="57495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600250" y="3790325"/>
            <a:ext cx="38118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500"/>
              <a:buFont typeface="Play"/>
              <a:buNone/>
            </a:pPr>
            <a:r>
              <a:rPr b="0" i="0" lang="en" sz="15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for Completing Cloud Engineering Track and Data Science &amp; Machine Learning Track in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500"/>
              <a:buFont typeface="Play"/>
              <a:buNone/>
            </a:pPr>
            <a:r>
              <a:rPr b="0" i="0" lang="en" sz="15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30 Days of Google Cloud Program 2021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815621" y="5721158"/>
            <a:ext cx="2067081" cy="132293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610031" y="5391543"/>
            <a:ext cx="1492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 Google Cloud Facilitator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130250" y="1050600"/>
            <a:ext cx="467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56C73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rgbClr val="656C73"/>
                </a:solidFill>
              </a:rPr>
              <a:t>ternational Institute of Information Technology (ISquareIT), Pune</a:t>
            </a:r>
            <a:endParaRPr b="0" i="0" sz="1400" u="none" cap="none" strike="noStrike">
              <a:solidFill>
                <a:srgbClr val="656C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00250" y="2681788"/>
            <a:ext cx="531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>
                <a:latin typeface="Caveat"/>
                <a:ea typeface="Caveat"/>
                <a:cs typeface="Caveat"/>
                <a:sym typeface="Caveat"/>
              </a:rPr>
              <a:t>Name</a:t>
            </a:r>
            <a:endParaRPr b="0" i="1" sz="4000" u="none" cap="none" strike="noStrike">
              <a:solidFill>
                <a:srgbClr val="00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666425" y="5191450"/>
            <a:ext cx="2229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000"/>
              <a:buFont typeface="Arial"/>
              <a:buNone/>
            </a:pPr>
            <a:r>
              <a:rPr lang="en" sz="1300">
                <a:solidFill>
                  <a:srgbClr val="5F6368"/>
                </a:solidFill>
              </a:rPr>
              <a:t>Manas Tole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-266575" y="1838725"/>
            <a:ext cx="568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61736E"/>
                </a:solidFill>
                <a:latin typeface="Arial"/>
                <a:ea typeface="Arial"/>
                <a:cs typeface="Arial"/>
                <a:sym typeface="Arial"/>
              </a:rPr>
              <a:t>CERTIFICATE OF COMPLETION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600250" y="2188850"/>
            <a:ext cx="279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1736E"/>
                </a:solidFill>
                <a:latin typeface="Arial"/>
                <a:ea typeface="Arial"/>
                <a:cs typeface="Arial"/>
                <a:sym typeface="Arial"/>
              </a:rPr>
              <a:t>This Certificate is Proudly presented 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