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ng" userId="019a964b5253fa21" providerId="LiveId" clId="{61CD8CD6-088B-43D6-B88F-0BDDD4BEF799}"/>
    <pc:docChg chg="custSel addSld modSld">
      <pc:chgData name="Alex Mang" userId="019a964b5253fa21" providerId="LiveId" clId="{61CD8CD6-088B-43D6-B88F-0BDDD4BEF799}" dt="2020-05-08T11:53:42.041" v="24" actId="27636"/>
      <pc:docMkLst>
        <pc:docMk/>
      </pc:docMkLst>
      <pc:sldChg chg="modSp add mod">
        <pc:chgData name="Alex Mang" userId="019a964b5253fa21" providerId="LiveId" clId="{61CD8CD6-088B-43D6-B88F-0BDDD4BEF799}" dt="2020-05-08T11:50:18.726" v="1" actId="27636"/>
        <pc:sldMkLst>
          <pc:docMk/>
          <pc:sldMk cId="1120583802" sldId="268"/>
        </pc:sldMkLst>
        <pc:spChg chg="mod">
          <ac:chgData name="Alex Mang" userId="019a964b5253fa21" providerId="LiveId" clId="{61CD8CD6-088B-43D6-B88F-0BDDD4BEF799}" dt="2020-05-08T11:50:18.726" v="1" actId="27636"/>
          <ac:spMkLst>
            <pc:docMk/>
            <pc:sldMk cId="1120583802" sldId="268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0:56.762" v="6" actId="27636"/>
        <pc:sldMkLst>
          <pc:docMk/>
          <pc:sldMk cId="1588305219" sldId="269"/>
        </pc:sldMkLst>
        <pc:spChg chg="mod">
          <ac:chgData name="Alex Mang" userId="019a964b5253fa21" providerId="LiveId" clId="{61CD8CD6-088B-43D6-B88F-0BDDD4BEF799}" dt="2020-05-08T11:50:56.762" v="6" actId="27636"/>
          <ac:spMkLst>
            <pc:docMk/>
            <pc:sldMk cId="1588305219" sldId="269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0:56.768" v="7" actId="27636"/>
        <pc:sldMkLst>
          <pc:docMk/>
          <pc:sldMk cId="4172634424" sldId="270"/>
        </pc:sldMkLst>
        <pc:spChg chg="mod">
          <ac:chgData name="Alex Mang" userId="019a964b5253fa21" providerId="LiveId" clId="{61CD8CD6-088B-43D6-B88F-0BDDD4BEF799}" dt="2020-05-08T11:50:56.768" v="7" actId="27636"/>
          <ac:spMkLst>
            <pc:docMk/>
            <pc:sldMk cId="4172634424" sldId="270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0:56.669" v="3" actId="27636"/>
        <pc:sldMkLst>
          <pc:docMk/>
          <pc:sldMk cId="419312131" sldId="271"/>
        </pc:sldMkLst>
        <pc:spChg chg="mod">
          <ac:chgData name="Alex Mang" userId="019a964b5253fa21" providerId="LiveId" clId="{61CD8CD6-088B-43D6-B88F-0BDDD4BEF799}" dt="2020-05-08T11:50:56.669" v="3" actId="27636"/>
          <ac:spMkLst>
            <pc:docMk/>
            <pc:sldMk cId="419312131" sldId="271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0:56.723" v="4" actId="27636"/>
        <pc:sldMkLst>
          <pc:docMk/>
          <pc:sldMk cId="1356789360" sldId="272"/>
        </pc:sldMkLst>
        <pc:spChg chg="mod">
          <ac:chgData name="Alex Mang" userId="019a964b5253fa21" providerId="LiveId" clId="{61CD8CD6-088B-43D6-B88F-0BDDD4BEF799}" dt="2020-05-08T11:50:56.723" v="4" actId="27636"/>
          <ac:spMkLst>
            <pc:docMk/>
            <pc:sldMk cId="1356789360" sldId="272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0:56.755" v="5" actId="27636"/>
        <pc:sldMkLst>
          <pc:docMk/>
          <pc:sldMk cId="1069792270" sldId="273"/>
        </pc:sldMkLst>
        <pc:spChg chg="mod">
          <ac:chgData name="Alex Mang" userId="019a964b5253fa21" providerId="LiveId" clId="{61CD8CD6-088B-43D6-B88F-0BDDD4BEF799}" dt="2020-05-08T11:50:56.755" v="5" actId="27636"/>
          <ac:spMkLst>
            <pc:docMk/>
            <pc:sldMk cId="1069792270" sldId="273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1:11.997" v="9" actId="27636"/>
        <pc:sldMkLst>
          <pc:docMk/>
          <pc:sldMk cId="3501028600" sldId="274"/>
        </pc:sldMkLst>
        <pc:spChg chg="mod">
          <ac:chgData name="Alex Mang" userId="019a964b5253fa21" providerId="LiveId" clId="{61CD8CD6-088B-43D6-B88F-0BDDD4BEF799}" dt="2020-05-08T11:51:11.997" v="9" actId="27636"/>
          <ac:spMkLst>
            <pc:docMk/>
            <pc:sldMk cId="3501028600" sldId="274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1:26.305" v="11" actId="27636"/>
        <pc:sldMkLst>
          <pc:docMk/>
          <pc:sldMk cId="1937808887" sldId="275"/>
        </pc:sldMkLst>
        <pc:spChg chg="mod">
          <ac:chgData name="Alex Mang" userId="019a964b5253fa21" providerId="LiveId" clId="{61CD8CD6-088B-43D6-B88F-0BDDD4BEF799}" dt="2020-05-08T11:51:26.305" v="11" actId="27636"/>
          <ac:spMkLst>
            <pc:docMk/>
            <pc:sldMk cId="1937808887" sldId="275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1:55.385" v="13" actId="27636"/>
        <pc:sldMkLst>
          <pc:docMk/>
          <pc:sldMk cId="4088671649" sldId="276"/>
        </pc:sldMkLst>
        <pc:spChg chg="mod">
          <ac:chgData name="Alex Mang" userId="019a964b5253fa21" providerId="LiveId" clId="{61CD8CD6-088B-43D6-B88F-0BDDD4BEF799}" dt="2020-05-08T11:51:55.385" v="13" actId="27636"/>
          <ac:spMkLst>
            <pc:docMk/>
            <pc:sldMk cId="4088671649" sldId="276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2:16.913" v="15" actId="27636"/>
        <pc:sldMkLst>
          <pc:docMk/>
          <pc:sldMk cId="1675694600" sldId="277"/>
        </pc:sldMkLst>
        <pc:spChg chg="mod">
          <ac:chgData name="Alex Mang" userId="019a964b5253fa21" providerId="LiveId" clId="{61CD8CD6-088B-43D6-B88F-0BDDD4BEF799}" dt="2020-05-08T11:52:16.913" v="15" actId="27636"/>
          <ac:spMkLst>
            <pc:docMk/>
            <pc:sldMk cId="1675694600" sldId="277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2:57.404" v="17" actId="27636"/>
        <pc:sldMkLst>
          <pc:docMk/>
          <pc:sldMk cId="2766032827" sldId="278"/>
        </pc:sldMkLst>
        <pc:spChg chg="mod">
          <ac:chgData name="Alex Mang" userId="019a964b5253fa21" providerId="LiveId" clId="{61CD8CD6-088B-43D6-B88F-0BDDD4BEF799}" dt="2020-05-08T11:52:57.404" v="17" actId="27636"/>
          <ac:spMkLst>
            <pc:docMk/>
            <pc:sldMk cId="2766032827" sldId="278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3:10.987" v="20" actId="27636"/>
        <pc:sldMkLst>
          <pc:docMk/>
          <pc:sldMk cId="1857050709" sldId="279"/>
        </pc:sldMkLst>
        <pc:spChg chg="mod">
          <ac:chgData name="Alex Mang" userId="019a964b5253fa21" providerId="LiveId" clId="{61CD8CD6-088B-43D6-B88F-0BDDD4BEF799}" dt="2020-05-08T11:53:10.987" v="20" actId="27636"/>
          <ac:spMkLst>
            <pc:docMk/>
            <pc:sldMk cId="1857050709" sldId="279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3:10.847" v="19" actId="27636"/>
        <pc:sldMkLst>
          <pc:docMk/>
          <pc:sldMk cId="583744371" sldId="280"/>
        </pc:sldMkLst>
        <pc:spChg chg="mod">
          <ac:chgData name="Alex Mang" userId="019a964b5253fa21" providerId="LiveId" clId="{61CD8CD6-088B-43D6-B88F-0BDDD4BEF799}" dt="2020-05-08T11:53:10.847" v="19" actId="27636"/>
          <ac:spMkLst>
            <pc:docMk/>
            <pc:sldMk cId="583744371" sldId="280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3:27.194" v="22" actId="27636"/>
        <pc:sldMkLst>
          <pc:docMk/>
          <pc:sldMk cId="2918527997" sldId="281"/>
        </pc:sldMkLst>
        <pc:spChg chg="mod">
          <ac:chgData name="Alex Mang" userId="019a964b5253fa21" providerId="LiveId" clId="{61CD8CD6-088B-43D6-B88F-0BDDD4BEF799}" dt="2020-05-08T11:53:27.194" v="22" actId="27636"/>
          <ac:spMkLst>
            <pc:docMk/>
            <pc:sldMk cId="2918527997" sldId="281"/>
            <ac:spMk id="2" creationId="{8B7D2504-CD52-4530-95A0-64324BCD7B4B}"/>
          </ac:spMkLst>
        </pc:spChg>
      </pc:sldChg>
      <pc:sldChg chg="modSp add mod">
        <pc:chgData name="Alex Mang" userId="019a964b5253fa21" providerId="LiveId" clId="{61CD8CD6-088B-43D6-B88F-0BDDD4BEF799}" dt="2020-05-08T11:53:42.041" v="24" actId="27636"/>
        <pc:sldMkLst>
          <pc:docMk/>
          <pc:sldMk cId="2048362494" sldId="282"/>
        </pc:sldMkLst>
        <pc:spChg chg="mod">
          <ac:chgData name="Alex Mang" userId="019a964b5253fa21" providerId="LiveId" clId="{61CD8CD6-088B-43D6-B88F-0BDDD4BEF799}" dt="2020-05-08T11:53:42.041" v="24" actId="27636"/>
          <ac:spMkLst>
            <pc:docMk/>
            <pc:sldMk cId="2048362494" sldId="282"/>
            <ac:spMk id="2" creationId="{8B7D2504-CD52-4530-95A0-64324BCD7B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2A0D-D384-41AD-8A6D-C34FAB7477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9FE7-E20E-4E8A-8BAD-C5019A2D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PartsUnlimited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crosoft.github.io/PartsUnlimitedMRP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PartsUnlimited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crosoft.github.io/PartsUnlimitedMRP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PartsUnlimited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crosoft.github.io/PartsUnlimitedMRP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Planning and Portfolio Management with Azure Boards - https://www.azuredevopslabs.com/labs/azuredevops/agile/ 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Managing Technical Debt with Azure DevOps and </a:t>
            </a:r>
            <a:r>
              <a:rPr lang="en-US" sz="882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SonarCloud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-https://www.azuredevopslabs.com/labs/azuredevops/sonarcloud/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Follow the instructions at this location: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Modernizing your existing ASP.NET Apps with Azure -https://www.azuredevopslabs.com/labs/vstsextend/aspnetmodernize/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Managing Open-Source Security and License with </a:t>
            </a:r>
            <a:r>
              <a:rPr lang="en-US" dirty="0" err="1"/>
              <a:t>Whitesource</a:t>
            </a:r>
            <a:r>
              <a:rPr lang="en-US" dirty="0"/>
              <a:t> - 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ttps://www.azuredevopslabs.com/labs/vstsextend/WhiteSource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Configuring CI/CD Pipelines as Code with YAML in Azure DevOps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https://www.azuredevopslabs.com/labs/azuredevops/yaml/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Automating Selenium Tests in Azure Pipelines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https://www.azuredevopslabs.com/labs/vstsextend/Selenium/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Controlling Deployments using Release Gates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https://azuredevopslabs.com/labs/vstsextend/releasegates/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Feature Flag Management with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LaunchDarkly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AzureDevOps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 https://www.azuredevopslabs.com/labs/vstsextend/launchdarkly/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Monitoring Application Performance with Application Insights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https://azuredevopslabs.com/labs/azuredevops/appinsights/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Exercise 6 and 7 will be completed in Module 2.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Version Controlling with Git in Azure Repos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https://www.azuredevopslabs.com/labs/azuredevops/git/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Note that you must have already completed the prerequisite labs in the Welcome section.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Lab Steps are available on </a:t>
            </a:r>
            <a:r>
              <a:rPr lang="en-IE" b="1" dirty="0"/>
              <a:t>GitHub</a:t>
            </a:r>
            <a:r>
              <a:rPr lang="en-IE" dirty="0"/>
              <a:t> at the below, under the </a:t>
            </a:r>
            <a:r>
              <a:rPr lang="en-IE" b="1" dirty="0"/>
              <a:t>Infrastructure as Code</a:t>
            </a:r>
            <a:r>
              <a:rPr lang="en-IE" dirty="0"/>
              <a:t> sections.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3"/>
              </a:rPr>
              <a:t>https://microsoft.github.io/PartsUnlimited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4"/>
              </a:rPr>
              <a:t>https://microsoft.github.io/PartsUnlimitedMRP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Deploying a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Dockerized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Java app to Azure Web App for Containers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https://azuredevopslabs.com/labs/vstsextend/dockerjava/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Deploying a multi-container application to Azure Kubernetes Services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https://azuredevopslabs.com/labs/vstsextend/kubernetes/#access-the-kubernetes-web-dashboard-in-azure-kubernetes-service-aks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Lab Steps in this course are available on </a:t>
            </a:r>
            <a:r>
              <a:rPr lang="en-IE" b="1" dirty="0"/>
              <a:t>GitHub</a:t>
            </a:r>
            <a:r>
              <a:rPr lang="en-IE" dirty="0"/>
              <a:t> at the below, under the </a:t>
            </a:r>
            <a:r>
              <a:rPr lang="en-IE" b="1" dirty="0"/>
              <a:t>Infrastructure as Code</a:t>
            </a:r>
            <a:r>
              <a:rPr lang="en-IE" dirty="0"/>
              <a:t> sections.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3"/>
              </a:rPr>
              <a:t>https://microsoft.github.io/PartsUnlimited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4"/>
              </a:rPr>
              <a:t>https://microsoft.github.io/PartsUnlimitedMRP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Automating infrastructure deployments in the Cloud with Terraform and Azure Pipelines - </a:t>
            </a:r>
            <a:r>
              <a:rPr lang="en-US" b="0" dirty="0">
                <a:solidFill>
                  <a:srgbClr val="A31515"/>
                </a:solidFill>
                <a:effectLst/>
                <a:latin typeface="+mn-lt"/>
              </a:rPr>
              <a:t>https://azuredevopslabs.com/labs/vstsextend/terraform/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Lab Steps in this course are available on </a:t>
            </a:r>
            <a:r>
              <a:rPr lang="en-IE" b="1" dirty="0"/>
              <a:t>GitHub</a:t>
            </a:r>
            <a:r>
              <a:rPr lang="en-IE" dirty="0"/>
              <a:t> at the below, under the </a:t>
            </a:r>
            <a:r>
              <a:rPr lang="en-IE" b="1" dirty="0"/>
              <a:t>Infrastructure as Code</a:t>
            </a:r>
            <a:r>
              <a:rPr lang="en-IE" dirty="0"/>
              <a:t> sections.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3"/>
              </a:rPr>
              <a:t>https://microsoft.github.io/PartsUnlimited</a:t>
            </a:r>
            <a:endParaRPr lang="en-I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hlinkClick r:id="rId4"/>
              </a:rPr>
              <a:t>https://microsoft.github.io/PartsUnlimitedMRP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 Teams with Azure DevOps Services (Collaborate, Communicate and Celebrate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https://azuredevopslabs.com/labs/vsts/teams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first five exercises were completed previously.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Version Controlling with Git in Azure Repos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https://www.azuredevopslabs.com/labs/azuredevops/git/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 Management with Azure Artifacts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https://www.azuredevopslabs.com/labs/azuredevops/packagemanagement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Enabling Continuous Integration with Azure Pipelines - https://www.azuredevopslabs.com/labs/azuredevops/continuousintegration/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Integrate Your GitHub Projects With Azure Pipelines 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https://www.azuredevopslabs.com/labs/azuredevops/github-integration/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3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Configuring a CD pipeline for your Jenkins CI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https://www.azuredevopslabs.com/labs/vstsextend/jenkins/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Deploying a Multi-container application to Azure Kubernetes Service 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https://www.azuredevopslabs.com/labs/vstsextend/kubernetes/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Note that you must have already completed the prerequisite labs in the Welcome section.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Integrating Azure </a:t>
            </a:r>
            <a:r>
              <a:rPr lang="en-US" sz="882" b="0" i="0" u="none" strike="noStrike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KeyVault</a:t>
            </a:r>
            <a:r>
              <a:rPr lang="en-US" sz="882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with Azure DevOps - </a:t>
            </a: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https://www.azuredevopslabs.com/labs/vstsextend/azurekeyvault/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5/8/2020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25C8-36E3-4FBB-A9CF-D011AE4CF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0D6C7-7F64-44B1-AC4A-9D37A86B6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6977-F6F1-4579-87AA-F9D87DD5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73BA-FCB6-48B1-830D-9573BE08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DAF8-FD6D-47D6-B481-792397D8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37A-BA6A-4D7B-95D6-D5B8E9AB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9B47-EB30-4D83-BF85-C2743950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5A03-CC59-412A-A831-C163D4A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3881-B2D6-4BB7-AF4E-39DECE8B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B12A-AE8D-4100-ACD4-4D228771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0ABA7-974F-45BA-9E99-9090BAD4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24A30-3DFB-44D7-89DF-82D09155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4F114-95AE-4109-B312-3C7D7681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C5D-08D4-43F5-BAD0-6930C550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B3FA-060C-4FD2-B600-9784D9E5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7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637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9F04-0E24-45CD-9118-41934E15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B4BD-902C-4C2B-873C-8CA85E61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83A4-0F01-451E-82DA-C87B6C42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D5C7-3EC6-4A31-9F3F-1D5C80B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4DE3-7F02-4243-AA62-26B4C25B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FDEF-AFC2-4015-A142-D818C15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7919-9F14-496F-B6EE-49A15D18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A2C3-452F-4F8B-ACF4-6E856AE5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8336-88B8-4DF4-9D09-0A982B9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3693-A4A5-4BF0-8507-E0136BDF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A33F-F58F-4AC6-B8DD-4A5F8578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8705-EBBE-4D5B-B4B6-405F40AD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6E884-4FD8-4D84-8B01-C7A5A5A8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6CDA-2F92-4A1E-80EF-B0C5D2B5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DD520-00E8-4864-AE95-0CDB1BAB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483D-5E5E-4BE2-8BA5-57593D4C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F64-A15B-4624-AC2A-F3AB165B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0D55-0ED2-473E-9A38-B849151D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87CC-D244-4F20-82D5-74BDF6A9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4BF5-813A-4FAC-8A48-12316A74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BE917-2DBB-457F-B601-00C89631F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6C035-B49F-44DC-8D87-F2AA001C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518D8-5616-4920-9AC4-3E4CB46A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EEC5C-89D0-4348-A41E-4D0A925B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EC42-6434-49A9-9FA1-6B2D954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ABD0E-5CFF-45E8-AB8B-21FD7E3F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1016F-75E9-4D30-AC76-96016FD1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36D20-08D6-436A-B7E0-6A426CEE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BE4E1-983F-479E-B3D7-0BB2B26E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464D9-493B-4011-A3BA-AF1847C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1E1DA-03C4-47A3-B8CD-FAB265E1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DBBA-C35B-4178-BAD5-0B86AE29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8779-9AE9-497B-834B-3BD4CD21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339E7-7B4D-433E-85E9-15D428F2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00BA-BC5F-4A0D-A411-C286A388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8782-AD47-4BE9-960C-5628DB42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6CF65-03E5-4041-BD77-1EB2B884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AA88-39CA-40E7-864C-48062DF2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7B374-D388-4D6A-AEF5-FE2726622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DE6F6-3AA4-4E08-9FF8-FEBE02425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22AF-A583-47F4-BAF7-38C8ED96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57F4-F396-4AA7-91C7-F15BF862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4367B-54E7-452A-8009-0679945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98A09-3797-4086-9DF1-DB0B10B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60EF-EB28-4C52-BDC0-516091E1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426E-E19D-446B-AB40-6CF5330BB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0BDF-FA68-41E9-8E40-475F1EF4596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C909-0489-4C58-8902-3922432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6F33-D9A5-4DB6-A576-52813C0D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4454-2ED0-4B00-AE97-E0B3AC96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agi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sonarclou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aspnetmoderniz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White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yam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Seleniu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extend/releasegat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launchdark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azuredevops/appinsight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g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github.io/PartsUnlimited/iac/200.2x-IaC-AZ-400T05AppInfra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extend/docker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extend/kubernetes/#access-the-kubernetes-web-dashboard-in-azure-kubernetes-service-ak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github.io/PartsUnlimitedMRP/iac/200.2x-IaC-DeployappwithChefonAzur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icrosoft.github.io/PartsUnlimitedMRP/iac/200.2x-IaC-AnsiblewithAzure.html" TargetMode="External"/><Relationship Id="rId5" Type="http://schemas.openxmlformats.org/officeDocument/2006/relationships/hyperlink" Target="http://microsoft.github.io/PartsUnlimitedMRP/iac/200.2x-IaC-DeployappwithPuppetonAzure.html" TargetMode="External"/><Relationship Id="rId4" Type="http://schemas.openxmlformats.org/officeDocument/2006/relationships/hyperlink" Target="http://microsoft.github.io/PartsUnlimited/iac/200.2x-IaCDeployApptoAK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extend/terrafor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soft.github.io/PartsUnlimited/iac/200.2x-IaC-SecurityandComplianceinpipelin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devopslabs.com/labs/vsts/team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g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packagemanag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azuredevops/github-integr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jenki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kubernet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redevopslabs.com/labs/vstsextend/azurekeyvaul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Agile Planning and Portfolio Management with Azure 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865193"/>
            <a:ext cx="11018520" cy="4727448"/>
          </a:xfrm>
        </p:spPr>
        <p:txBody>
          <a:bodyPr/>
          <a:lstStyle/>
          <a:p>
            <a:r>
              <a:rPr lang="en-US" dirty="0"/>
              <a:t>In this lab, </a:t>
            </a:r>
            <a:r>
              <a:rPr lang="en-US" dirty="0">
                <a:hlinkClick r:id="rId3"/>
              </a:rPr>
              <a:t>Agile Planning and Portfolio Management with Azure Boards</a:t>
            </a:r>
            <a:r>
              <a:rPr lang="en-US" dirty="0"/>
              <a:t>, you will learn about Azure Boards and how they can help you quickly plan, manage, and track work across your entire team. Tasks include: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Working with teams, areas, and iterations.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Working with work items.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Managing sprints and capacity.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Customizing Kanban Boards.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Defining dashboards.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/>
              <a:t>Customizing team processes.</a:t>
            </a:r>
          </a:p>
          <a:p>
            <a:pPr marL="569913" indent="-569913"/>
            <a:r>
              <a:rPr lang="en-US" sz="1800" dirty="0"/>
              <a:t> </a:t>
            </a: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554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1A3-EB52-43AA-B291-78D4B51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Managing Technical Debt with Azure DevOps and </a:t>
            </a:r>
            <a:r>
              <a:rPr lang="en-US" dirty="0" err="1"/>
              <a:t>SonarCloud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6E39-5B65-4130-9226-18B3A8FD8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754410"/>
            <a:ext cx="11018520" cy="3508653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In this hands-on lab, </a:t>
            </a:r>
            <a:r>
              <a:rPr lang="en-US" b="0" i="0" u="none" strike="noStrike" dirty="0">
                <a:effectLst/>
                <a:latin typeface="&amp;quot"/>
                <a:hlinkClick r:id="rId3"/>
              </a:rPr>
              <a:t>Managing Technical Debt with Azure DevOps and </a:t>
            </a:r>
            <a:r>
              <a:rPr lang="en-US" b="0" i="0" u="none" strike="noStrike" dirty="0" err="1">
                <a:effectLst/>
                <a:latin typeface="&amp;quot"/>
                <a:hlinkClick r:id="rId3"/>
              </a:rPr>
              <a:t>SonarCloud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, you will learn how to manage and report on technical debt using 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</a:rPr>
              <a:t>SonarCloud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integration with Azure DevOps.</a:t>
            </a:r>
          </a:p>
          <a:p>
            <a:r>
              <a:rPr lang="en-US" dirty="0">
                <a:latin typeface="Segoe UI" panose="020B0502040204020203" pitchFamily="34" charset="0"/>
              </a:rPr>
              <a:t>You will perform the following tasks: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Integrate </a:t>
            </a:r>
            <a:r>
              <a:rPr lang="en-US" sz="2400" dirty="0" err="1"/>
              <a:t>SonarCloud</a:t>
            </a:r>
            <a:r>
              <a:rPr lang="en-US" sz="2400" dirty="0"/>
              <a:t> with Azure DevOps and run an analysis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Analyze the results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Configure a quality profile to control the rule set used for analyzing your project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18F46-55DC-499C-9C78-57CAD51C78C1}"/>
              </a:ext>
            </a:extLst>
          </p:cNvPr>
          <p:cNvSpPr/>
          <p:nvPr/>
        </p:nvSpPr>
        <p:spPr>
          <a:xfrm>
            <a:off x="514349" y="5429060"/>
            <a:ext cx="1069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333"/>
              </a:spcAft>
              <a:defRPr/>
            </a:pPr>
            <a:r>
              <a:rPr lang="en-US" sz="1400" dirty="0">
                <a:solidFill>
                  <a:srgbClr val="00B050"/>
                </a:solidFill>
                <a:latin typeface="Segoe UI Light" pitchFamily="34" charset="0"/>
              </a:rPr>
              <a:t>✔️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Note that you must have already completed the prerequisite labs in the Welcome section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1343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1A3-EB52-43AA-B291-78D4B51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Modernizing Your Existing ASP.NET Apps with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6E39-5B65-4130-9226-18B3A8FD8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754410"/>
            <a:ext cx="11018520" cy="3951851"/>
          </a:xfrm>
        </p:spPr>
        <p:txBody>
          <a:bodyPr/>
          <a:lstStyle/>
          <a:p>
            <a:r>
              <a:rPr lang="en-US" dirty="0"/>
              <a:t>In this hands-on lab, </a:t>
            </a:r>
            <a:r>
              <a:rPr lang="en-US" b="0" i="0" u="none" strike="noStrike" dirty="0">
                <a:effectLst/>
                <a:latin typeface="&amp;quot"/>
                <a:hlinkClick r:id="rId3"/>
              </a:rPr>
              <a:t>Modernizing your existing ASP.NET Apps with Azure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, </a:t>
            </a:r>
            <a:r>
              <a:rPr lang="en-US" dirty="0"/>
              <a:t>you will learn how to modernize an existing ASP.NET application with migration to Docker images managed by the Azure Container Registry. </a:t>
            </a:r>
          </a:p>
          <a:p>
            <a:r>
              <a:rPr lang="en-US" dirty="0"/>
              <a:t>You will perform the following tasks: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Migrate the </a:t>
            </a:r>
            <a:r>
              <a:rPr lang="en-US" sz="2400" dirty="0" err="1"/>
              <a:t>LocalDB</a:t>
            </a:r>
            <a:r>
              <a:rPr lang="en-US" sz="2400" dirty="0"/>
              <a:t> to SQL Server in Azure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Using the Docker tools in Visual Studio 2017, add Docker support for the application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Publish Docker Images to Azure Container Registry (ACR)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Push the new Docker images from ACR to Azure Container Instances (ACI)</a:t>
            </a:r>
          </a:p>
        </p:txBody>
      </p:sp>
    </p:spTree>
    <p:extLst>
      <p:ext uri="{BB962C8B-B14F-4D97-AF65-F5344CB8AC3E}">
        <p14:creationId xmlns:p14="http://schemas.microsoft.com/office/powerpoint/2010/main" val="17214890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Manage Open Source Security and License with </a:t>
            </a:r>
            <a:r>
              <a:rPr lang="en-US" dirty="0" err="1"/>
              <a:t>Whitesource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1565196"/>
            <a:ext cx="11018520" cy="4062651"/>
          </a:xfrm>
        </p:spPr>
        <p:txBody>
          <a:bodyPr/>
          <a:lstStyle/>
          <a:p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Managing Open-Source Security and License with </a:t>
            </a:r>
            <a:r>
              <a:rPr lang="en-US" sz="2400" dirty="0" err="1">
                <a:hlinkClick r:id="rId3"/>
              </a:rPr>
              <a:t>Whitesource</a:t>
            </a:r>
            <a:r>
              <a:rPr lang="en-US" sz="2400" dirty="0"/>
              <a:t>, you will use </a:t>
            </a:r>
            <a:r>
              <a:rPr lang="en-US" sz="2400" dirty="0" err="1"/>
              <a:t>WhiteSource</a:t>
            </a:r>
            <a:r>
              <a:rPr lang="en-US" sz="2400" dirty="0"/>
              <a:t> Bolt with Azure DevOps to automatically detect alerts on vulnerable open source components, outdated libraries, and license compliance issues in your code. You will be using </a:t>
            </a:r>
            <a:r>
              <a:rPr lang="en-US" sz="2400" dirty="0" err="1"/>
              <a:t>WebGoat</a:t>
            </a:r>
            <a:r>
              <a:rPr lang="en-US" sz="2400" dirty="0"/>
              <a:t>, a deliberately insecure web application, maintained by OWASP designed to teach web application security lessons. You will learn how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Detect and remedy vulnerable open source 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Generate comprehensive open source inventory reports per project or build.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Enforce open source license compliance, including dependencies’ licenses.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Identify outdated open source libraries with recommendations to update. </a:t>
            </a:r>
          </a:p>
          <a:p>
            <a:pPr marL="569913" indent="-569913"/>
            <a:r>
              <a:rPr lang="en-US" sz="2000" dirty="0">
                <a:solidFill>
                  <a:srgbClr val="00B050"/>
                </a:solidFill>
              </a:rPr>
              <a:t>✔️</a:t>
            </a:r>
            <a:r>
              <a:rPr lang="en-US" sz="2000" dirty="0"/>
              <a:t> Note that you must have already completed the prerequisite labs in the Welcome section.</a:t>
            </a:r>
          </a:p>
        </p:txBody>
      </p:sp>
    </p:spTree>
    <p:extLst>
      <p:ext uri="{BB962C8B-B14F-4D97-AF65-F5344CB8AC3E}">
        <p14:creationId xmlns:p14="http://schemas.microsoft.com/office/powerpoint/2010/main" val="1120583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Configuring Pipelines as Code with YAML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865193"/>
            <a:ext cx="11018520" cy="3730252"/>
          </a:xfrm>
        </p:spPr>
        <p:txBody>
          <a:bodyPr/>
          <a:lstStyle/>
          <a:p>
            <a:pPr algn="l"/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Configuring CI/CD Pipelines as Code with YAML in Azure DevOps </a:t>
            </a:r>
            <a:r>
              <a:rPr lang="en-US" sz="2400" dirty="0"/>
              <a:t>, we'll learn how to create build and deployment pipelines using YAML.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In this lab, you will see: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Adding a YAML build definition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Adding continuous delivery to the YAML definition</a:t>
            </a:r>
          </a:p>
          <a:p>
            <a:pPr marL="569913" indent="-569913"/>
            <a:r>
              <a:rPr lang="en-US" sz="1800" dirty="0"/>
              <a:t> </a:t>
            </a: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52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Setting Up Secrets in the Pipeline with Azure Key Vault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865193"/>
            <a:ext cx="11018520" cy="3323987"/>
          </a:xfrm>
        </p:spPr>
        <p:txBody>
          <a:bodyPr/>
          <a:lstStyle/>
          <a:p>
            <a:r>
              <a:rPr lang="en-US" sz="2400" dirty="0"/>
              <a:t>This lab covers the configuration of the Azure </a:t>
            </a:r>
            <a:r>
              <a:rPr lang="en-US" sz="2400" dirty="0" err="1"/>
              <a:t>Keyvault</a:t>
            </a:r>
            <a:r>
              <a:rPr lang="en-US" sz="2400" dirty="0"/>
              <a:t> and the use of the secrets in the Azure Key vault in your release pipeline. We will show two different methods:</a:t>
            </a:r>
          </a:p>
          <a:p>
            <a:br>
              <a:rPr lang="en-US" sz="2400" dirty="0"/>
            </a:br>
            <a:r>
              <a:rPr lang="en-US" sz="2400" dirty="0"/>
              <a:t>* Using the Azure </a:t>
            </a:r>
            <a:r>
              <a:rPr lang="en-US" sz="2400" dirty="0" err="1"/>
              <a:t>KeyVault</a:t>
            </a:r>
            <a:r>
              <a:rPr lang="en-US" sz="2400" dirty="0"/>
              <a:t> Build/Release task</a:t>
            </a:r>
          </a:p>
          <a:p>
            <a:r>
              <a:rPr lang="en-US" sz="2400" dirty="0"/>
              <a:t>* Using the Variable Group linked to an Azure Key vault.</a:t>
            </a:r>
          </a:p>
          <a:p>
            <a:pPr marL="569913" indent="-569913"/>
            <a:r>
              <a:rPr lang="en-US" sz="2400" dirty="0"/>
              <a:t> </a:t>
            </a:r>
          </a:p>
          <a:p>
            <a:pPr marL="569913" indent="-569913"/>
            <a:r>
              <a:rPr lang="en-US" sz="2400" dirty="0"/>
              <a:t>Exercise 1: Configure Release pipeline with Azure Key vault build/release task</a:t>
            </a:r>
          </a:p>
          <a:p>
            <a:r>
              <a:rPr lang="en-US" sz="2400" dirty="0"/>
              <a:t>Exercise 2: Configure Release pipeline with variable group</a:t>
            </a:r>
          </a:p>
        </p:txBody>
      </p:sp>
    </p:spTree>
    <p:extLst>
      <p:ext uri="{BB962C8B-B14F-4D97-AF65-F5344CB8AC3E}">
        <p14:creationId xmlns:p14="http://schemas.microsoft.com/office/powerpoint/2010/main" val="41726344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Lab: Setting up and Running Functional Tests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19200"/>
            <a:ext cx="11018520" cy="4838248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In this lab, </a:t>
            </a:r>
            <a:r>
              <a:rPr lang="en-US" b="0" i="0" u="none" strike="noStrike" dirty="0">
                <a:effectLst/>
                <a:latin typeface="&amp;quot"/>
                <a:hlinkClick r:id="rId3"/>
              </a:rPr>
              <a:t>Automating Selenium Tests in Azure Pipelines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 , you will learn how to execute selenium testcases on a C# web application, as part of the Azure DevOps Release pipeline.</a:t>
            </a:r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1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Using Azure Monitor as Release 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3393"/>
            <a:ext cx="11018520" cy="4308872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Follow the instructions at </a:t>
            </a:r>
            <a:r>
              <a:rPr lang="en-US" b="0" i="0" u="none" strike="noStrike" dirty="0">
                <a:effectLst/>
                <a:latin typeface="&amp;quot"/>
                <a:hlinkClick r:id="rId3"/>
              </a:rPr>
              <a:t>Controlling Deployments using Release Gates</a:t>
            </a:r>
            <a:endParaRPr lang="en-US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</a:endParaRPr>
          </a:p>
          <a:p>
            <a:r>
              <a:rPr lang="en-US" sz="1800" dirty="0"/>
              <a:t> </a:t>
            </a: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893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Creating a Release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57301"/>
            <a:ext cx="11018520" cy="3102388"/>
          </a:xfrm>
        </p:spPr>
        <p:txBody>
          <a:bodyPr/>
          <a:lstStyle/>
          <a:p>
            <a:r>
              <a:rPr lang="en-US" sz="2400" dirty="0"/>
              <a:t>In this lab, we will cover the creation of a dashboard and some of the widgets you can use to gain insights. We will also take a look at the REST API to get information from Azure DevOps releases to use in your own applications or dashboards. </a:t>
            </a:r>
          </a:p>
          <a:p>
            <a:endParaRPr lang="en-US" sz="2400" dirty="0"/>
          </a:p>
          <a:p>
            <a:r>
              <a:rPr lang="en-US" sz="2400" dirty="0"/>
              <a:t>Exercise 1: Create a Release Dashboard</a:t>
            </a:r>
          </a:p>
          <a:p>
            <a:r>
              <a:rPr lang="en-US" sz="2400" dirty="0"/>
              <a:t>Exercise 2: Use the REST API to get Release Information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97922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Feature Flag Management with </a:t>
            </a:r>
            <a:r>
              <a:rPr lang="en-US" dirty="0" err="1"/>
              <a:t>LaunchDarkly</a:t>
            </a:r>
            <a:r>
              <a:rPr lang="en-US" dirty="0"/>
              <a:t> and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865193"/>
            <a:ext cx="11018520" cy="3914918"/>
          </a:xfrm>
        </p:spPr>
        <p:txBody>
          <a:bodyPr/>
          <a:lstStyle/>
          <a:p>
            <a:r>
              <a:rPr lang="en-US" sz="2400" dirty="0"/>
              <a:t>In this lab, </a:t>
            </a:r>
            <a:r>
              <a:rPr lang="en-US" sz="2400" dirty="0">
                <a:hlinkClick r:id="rId3"/>
              </a:rPr>
              <a:t>Feature Flag Management with </a:t>
            </a:r>
            <a:r>
              <a:rPr lang="en-US" sz="2400" dirty="0" err="1">
                <a:hlinkClick r:id="rId3"/>
              </a:rPr>
              <a:t>LaunchDarkly</a:t>
            </a:r>
            <a:r>
              <a:rPr lang="en-US" sz="2400" dirty="0">
                <a:hlinkClick r:id="rId3"/>
              </a:rPr>
              <a:t> and </a:t>
            </a:r>
            <a:r>
              <a:rPr lang="en-US" sz="2400" dirty="0" err="1">
                <a:hlinkClick r:id="rId3"/>
              </a:rPr>
              <a:t>AzureDevOps</a:t>
            </a:r>
            <a:r>
              <a:rPr lang="en-US" sz="2400" dirty="0"/>
              <a:t>,  you will investigate the use of feature flags and learn how 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 a very simple feature flag for an ASP.NET MVC 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 </a:t>
            </a:r>
            <a:r>
              <a:rPr lang="en-US" sz="2400" dirty="0" err="1"/>
              <a:t>LaunchDarkly</a:t>
            </a:r>
            <a:r>
              <a:rPr lang="en-US" sz="2400" dirty="0"/>
              <a:t> with Azure DevOps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Roll out </a:t>
            </a:r>
            <a:r>
              <a:rPr lang="en-US" sz="2400" dirty="0" err="1"/>
              <a:t>LaunchDarkly</a:t>
            </a:r>
            <a:r>
              <a:rPr lang="en-US" sz="2400" dirty="0"/>
              <a:t> feature flags in Azure DevOps release pipelines</a:t>
            </a:r>
          </a:p>
          <a:p>
            <a:pPr marL="569913" indent="-569913"/>
            <a:endParaRPr lang="en-US" dirty="0">
              <a:solidFill>
                <a:srgbClr val="00B050"/>
              </a:solidFill>
            </a:endParaRP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86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Lab: Monitoring Application Performance with Application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865193"/>
            <a:ext cx="10627710" cy="4271939"/>
          </a:xfrm>
        </p:spPr>
        <p:txBody>
          <a:bodyPr/>
          <a:lstStyle/>
          <a:p>
            <a:r>
              <a:rPr lang="en-US" sz="2400" dirty="0"/>
              <a:t>In this lab, 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 Application Performance with Application Insights</a:t>
            </a:r>
            <a:r>
              <a:rPr lang="en-US" sz="2400" dirty="0"/>
              <a:t>, you will learn how to:</a:t>
            </a:r>
          </a:p>
          <a:p>
            <a:br>
              <a:rPr lang="en-US" sz="2400" dirty="0"/>
            </a:br>
            <a:r>
              <a:rPr lang="en-US" sz="2400" dirty="0"/>
              <a:t>- Implement application insights</a:t>
            </a:r>
          </a:p>
          <a:p>
            <a:r>
              <a:rPr lang="en-US" sz="2400" dirty="0"/>
              <a:t>- Track application usage </a:t>
            </a:r>
          </a:p>
          <a:p>
            <a:r>
              <a:rPr lang="en-US" sz="2400" dirty="0"/>
              <a:t>- Create application alerts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08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Version Controlling with Git in Azure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82" y="1165397"/>
            <a:ext cx="10703651" cy="5318379"/>
          </a:xfrm>
        </p:spPr>
        <p:txBody>
          <a:bodyPr/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Version Controlling with Git in Azure Repos</a:t>
            </a:r>
            <a:r>
              <a:rPr lang="en-US" sz="2400" dirty="0"/>
              <a:t>, you will establish and work with a local Git repository.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/>
              <a:t>You will learn how to: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Exercise 1: Cloning an existing repository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Exercise 2: Save work with commits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Exercise 3: Review history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Exercise 4: Manage branches from Visual Studio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Exercise 5: Managing branches from Azure DevOps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✔️</a:t>
            </a:r>
            <a:r>
              <a:rPr lang="en-US" sz="2000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70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6619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Azure Deployments using Resource Manager Templates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EE698-D037-48DE-B502-5EB65EA67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1633837"/>
            <a:ext cx="11018520" cy="2671501"/>
          </a:xfrm>
        </p:spPr>
        <p:txBody>
          <a:bodyPr/>
          <a:lstStyle/>
          <a:p>
            <a:r>
              <a:rPr lang="en-US" dirty="0"/>
              <a:t>In this lab, </a:t>
            </a:r>
            <a:r>
              <a:rPr lang="en-IE" dirty="0">
                <a:hlinkClick r:id="rId3"/>
              </a:rPr>
              <a:t>Azure Deployments using Resource Manager templates</a:t>
            </a:r>
            <a:r>
              <a:rPr lang="en-US" sz="2000" dirty="0"/>
              <a:t>, </a:t>
            </a:r>
            <a:r>
              <a:rPr lang="en-US" dirty="0"/>
              <a:t>we will </a:t>
            </a:r>
            <a:r>
              <a:rPr lang="en-IE" dirty="0"/>
              <a:t>customize an Azure Resource Manager template, by modularizing the resource definitions, then create a custom script extension as part of our template definition. Then we will deploy the defined resources into Azure and validate those resources have deployed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716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6619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Deploying a </a:t>
            </a:r>
            <a:r>
              <a:rPr lang="en-US" dirty="0" err="1"/>
              <a:t>Dockerized</a:t>
            </a:r>
            <a:r>
              <a:rPr lang="en-US" dirty="0"/>
              <a:t> Java app to Azure Web App for Containers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8" y="2119193"/>
            <a:ext cx="10806174" cy="2412968"/>
          </a:xfrm>
        </p:spPr>
        <p:txBody>
          <a:bodyPr/>
          <a:lstStyle/>
          <a:p>
            <a:r>
              <a:rPr lang="en-US" dirty="0"/>
              <a:t>In this lab, </a:t>
            </a:r>
            <a:r>
              <a:rPr lang="en-US" dirty="0">
                <a:hlinkClick r:id="rId3"/>
              </a:rPr>
              <a:t>Deploying a </a:t>
            </a:r>
            <a:r>
              <a:rPr lang="en-US" dirty="0" err="1">
                <a:hlinkClick r:id="rId3"/>
              </a:rPr>
              <a:t>Dockerized</a:t>
            </a:r>
            <a:r>
              <a:rPr lang="en-US" dirty="0">
                <a:hlinkClick r:id="rId3"/>
              </a:rPr>
              <a:t> Java app to Azure Web App for Containers</a:t>
            </a:r>
            <a:r>
              <a:rPr lang="en-US" dirty="0"/>
              <a:t>, you will learn: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Configuring a CI pipeline to build and publish Docker 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Deploying to an Azure Web App for 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Configuring MySQL connection strings in the Web App</a:t>
            </a:r>
          </a:p>
        </p:txBody>
      </p:sp>
    </p:spTree>
    <p:extLst>
      <p:ext uri="{BB962C8B-B14F-4D97-AF65-F5344CB8AC3E}">
        <p14:creationId xmlns:p14="http://schemas.microsoft.com/office/powerpoint/2010/main" val="167569460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6619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Deploying a multi-container application to Azure Kubernetes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596324"/>
            <a:ext cx="10590783" cy="3791807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In this lab, 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hlinkClick r:id="rId3"/>
              </a:rPr>
              <a:t>Deploying a multi-container application to Azure Kubernetes Services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 you will learn: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Setting up an AKS Cluster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CI/CD Pipeline for building artifacts and deploying to Kubernetes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Access the Kubernetes web dashboard in Azure Kubernetes Service (AKS)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28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Infrastructure as Code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806EE1-64B5-409A-AE7B-7765D2B76A99}"/>
              </a:ext>
            </a:extLst>
          </p:cNvPr>
          <p:cNvSpPr txBox="1">
            <a:spLocks/>
          </p:cNvSpPr>
          <p:nvPr/>
        </p:nvSpPr>
        <p:spPr>
          <a:xfrm>
            <a:off x="585217" y="1402137"/>
            <a:ext cx="10803128" cy="42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en-IE" dirty="0">
                <a:hlinkClick r:id="rId3"/>
              </a:rPr>
              <a:t>Deploy app with Chef on Azure </a:t>
            </a:r>
            <a:endParaRPr lang="en-IE" dirty="0"/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dirty="0"/>
              <a:t>In this lab we will deploy an application to Azure using Chef</a:t>
            </a:r>
          </a:p>
          <a:p>
            <a:pPr marL="514350" indent="-514350">
              <a:buFont typeface="+mj-lt"/>
              <a:buAutoNum type="arabicParenR"/>
            </a:pPr>
            <a:endParaRPr lang="en-IE" dirty="0">
              <a:hlinkClick r:id="rId4"/>
            </a:endParaRPr>
          </a:p>
          <a:p>
            <a:pPr marL="514350" indent="-514350">
              <a:buFont typeface="+mj-lt"/>
              <a:buAutoNum type="arabicParenR"/>
            </a:pPr>
            <a:r>
              <a:rPr lang="en-IE" dirty="0">
                <a:hlinkClick r:id="rId5"/>
              </a:rPr>
              <a:t>Deploy app with Puppet on Azure</a:t>
            </a:r>
            <a:endParaRPr lang="en-IE" dirty="0"/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dirty="0"/>
              <a:t>In this lab we </a:t>
            </a:r>
            <a:r>
              <a:rPr lang="en-IE" dirty="0"/>
              <a:t>will deploy a java based application to Azure using Puppet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hlinkClick r:id="rId6"/>
              </a:rPr>
              <a:t>Ansible with Azure</a:t>
            </a:r>
            <a:endParaRPr lang="en-US" dirty="0"/>
          </a:p>
          <a:p>
            <a:pPr marL="742950" lvl="1" indent="-514350">
              <a:buFont typeface="Wingdings" panose="05000000000000000000" pitchFamily="2" charset="2"/>
              <a:buChar char="Ø"/>
            </a:pPr>
            <a:r>
              <a:rPr lang="en-US" dirty="0"/>
              <a:t>In this lab we </a:t>
            </a:r>
            <a:r>
              <a:rPr lang="en-IE" dirty="0"/>
              <a:t>deploy a basic environment in Azure that allows to test some of the functionality of the integration between Azure and Ansible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70507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Automating your Infrastructure Deployments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806EE1-64B5-409A-AE7B-7765D2B76A99}"/>
              </a:ext>
            </a:extLst>
          </p:cNvPr>
          <p:cNvSpPr txBox="1">
            <a:spLocks/>
          </p:cNvSpPr>
          <p:nvPr/>
        </p:nvSpPr>
        <p:spPr>
          <a:xfrm>
            <a:off x="585216" y="1402137"/>
            <a:ext cx="10887455" cy="3274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In the lab, 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  <a:hlinkClick r:id="rId3"/>
              </a:rPr>
              <a:t>Automating infrastructure deployments in the Cloud with Terraform and Azure Pipelines</a:t>
            </a:r>
            <a:r>
              <a:rPr lang="en-US" dirty="0">
                <a:solidFill>
                  <a:srgbClr val="A31515"/>
                </a:solidFill>
                <a:latin typeface="+mn-lt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 you will see: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ow open source tools, such as Terraform can be leveraged to implement Infrastructure as Code (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IaC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How to automate your infrastructure deployments in the Cloud with Terraform and Azure Pipelines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443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22159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</a:t>
            </a:r>
            <a:r>
              <a:rPr lang="en-US" dirty="0"/>
              <a:t>: </a:t>
            </a:r>
            <a:r>
              <a:rPr lang="en-IE" dirty="0"/>
              <a:t>Implement Security and Compliance in Azure DevOps pipelines </a:t>
            </a:r>
            <a:br>
              <a:rPr lang="en-IE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7" y="1745673"/>
            <a:ext cx="11018520" cy="2326791"/>
          </a:xfrm>
        </p:spPr>
        <p:txBody>
          <a:bodyPr/>
          <a:lstStyle/>
          <a:p>
            <a:r>
              <a:rPr lang="en-IE" dirty="0"/>
              <a:t>In this lab, </a:t>
            </a:r>
            <a:r>
              <a:rPr lang="en-IE" dirty="0">
                <a:hlinkClick r:id="rId3"/>
              </a:rPr>
              <a:t>Implement Security and Compliance in Azure DevOps pipelines</a:t>
            </a:r>
            <a:r>
              <a:rPr lang="en-IE" dirty="0"/>
              <a:t>, we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Implement various security techniques and solutions into an Azure DevOps 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79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Integration between Azure DevOps and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161826"/>
            <a:ext cx="11018520" cy="3804118"/>
          </a:xfrm>
        </p:spPr>
        <p:txBody>
          <a:bodyPr/>
          <a:lstStyle/>
          <a:p>
            <a:r>
              <a:rPr lang="en-US" dirty="0"/>
              <a:t>In this lab, </a:t>
            </a:r>
            <a:r>
              <a:rPr lang="en-US" dirty="0">
                <a:hlinkClick r:id="rId3"/>
              </a:rPr>
              <a:t>Microsoft Teams with Azure DevOps Services (Collaborate, Communicate and Celebrate</a:t>
            </a:r>
            <a:r>
              <a:rPr lang="en-US" dirty="0"/>
              <a:t>, learn about how Azure DevOps integrates with Microsoft Teams to provide a comprehensive chat and collaboration experience, across your Agile and development work.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69913" indent="-569913"/>
            <a:r>
              <a:rPr lang="en-US" sz="1800" dirty="0"/>
              <a:t> </a:t>
            </a: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62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Code Review with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82" y="1165397"/>
            <a:ext cx="10703651" cy="5022914"/>
          </a:xfrm>
        </p:spPr>
        <p:txBody>
          <a:bodyPr/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Version Controlling with Git in Azure Repos</a:t>
            </a:r>
            <a:r>
              <a:rPr lang="en-US" sz="2400" dirty="0"/>
              <a:t>, you will work branching and merging. You will learn how to: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Exercise 6: Working with pull requests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Exercise 7: Managing repositories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✔️</a:t>
            </a:r>
            <a:r>
              <a:rPr lang="en-US" sz="2000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304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Package Management with Azure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270283"/>
            <a:ext cx="11018520" cy="4752070"/>
          </a:xfrm>
        </p:spPr>
        <p:txBody>
          <a:bodyPr/>
          <a:lstStyle/>
          <a:p>
            <a:r>
              <a:rPr lang="en-US" dirty="0"/>
              <a:t>In this lab, </a:t>
            </a:r>
            <a:r>
              <a:rPr lang="en-US" dirty="0">
                <a:hlinkClick r:id="rId3"/>
              </a:rPr>
              <a:t>Package Management with Azure Artifacts</a:t>
            </a:r>
            <a:r>
              <a:rPr lang="en-US" dirty="0"/>
              <a:t>, you will: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 Create a package 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 to the 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 a NuGet package and publish it to the feed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 the new NuGet package into an existing 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 a NuGet package in the feed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69913" indent="-569913"/>
            <a:r>
              <a:rPr lang="en-US" sz="1800" dirty="0"/>
              <a:t> </a:t>
            </a:r>
          </a:p>
          <a:p>
            <a:pPr marL="569913" indent="-569913"/>
            <a:r>
              <a:rPr lang="en-US" dirty="0">
                <a:solidFill>
                  <a:srgbClr val="00B050"/>
                </a:solidFill>
              </a:rPr>
              <a:t>✔️</a:t>
            </a:r>
            <a:r>
              <a:rPr lang="en-US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964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61A3-EB52-43AA-B291-78D4B516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661993"/>
          </a:xfrm>
        </p:spPr>
        <p:txBody>
          <a:bodyPr>
            <a:normAutofit fontScale="90000"/>
          </a:bodyPr>
          <a:lstStyle/>
          <a:p>
            <a:r>
              <a:rPr lang="en-US" dirty="0"/>
              <a:t>Lab: Enabling Continuous Integration with Azure Pipelines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6E39-5B65-4130-9226-18B3A8FD8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754410"/>
            <a:ext cx="11018520" cy="2708434"/>
          </a:xfrm>
        </p:spPr>
        <p:txBody>
          <a:bodyPr/>
          <a:lstStyle/>
          <a:p>
            <a:r>
              <a:rPr lang="en-US" dirty="0"/>
              <a:t>In this hands-on lab, you will learn how to configure continuous integration with Azure Pipelines. You will perform the following tasks: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Creating a basic build pipeline from a template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Tracking and reviewing a build</a:t>
            </a:r>
          </a:p>
          <a:p>
            <a:pPr marL="512763" lvl="1" indent="-284163">
              <a:buFont typeface="Arial" panose="020B0604020202020204" pitchFamily="34" charset="0"/>
              <a:buChar char="•"/>
            </a:pPr>
            <a:r>
              <a:rPr lang="en-US" sz="2400" dirty="0"/>
              <a:t>Invoking a continuous integration build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51C65-9D06-4A35-AEBC-20E9CADD5030}"/>
              </a:ext>
            </a:extLst>
          </p:cNvPr>
          <p:cNvSpPr/>
          <p:nvPr/>
        </p:nvSpPr>
        <p:spPr>
          <a:xfrm>
            <a:off x="514349" y="5429060"/>
            <a:ext cx="106965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lnSpc>
                <a:spcPct val="90000"/>
              </a:lnSpc>
              <a:spcAft>
                <a:spcPts val="333"/>
              </a:spcAft>
              <a:defRPr/>
            </a:pPr>
            <a:r>
              <a:rPr lang="en-US" sz="1800" dirty="0">
                <a:solidFill>
                  <a:srgbClr val="00B050"/>
                </a:solidFill>
                <a:latin typeface="Segoe UI Light" pitchFamily="34" charset="0"/>
              </a:rPr>
              <a:t>✔️</a:t>
            </a:r>
            <a:r>
              <a:rPr lang="en-US" sz="1400" dirty="0">
                <a:solidFill>
                  <a:srgbClr val="00B050"/>
                </a:solidFill>
                <a:latin typeface="Segoe UI Light" pitchFamily="34" charset="0"/>
              </a:rPr>
              <a:t>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rPr>
              <a:t>Note that you must have already completed the prerequisite labs in the Welcome section</a:t>
            </a:r>
            <a:r>
              <a:rPr lang="en-US" sz="24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67012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Integrating External Source Control with Azure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82" y="1165397"/>
            <a:ext cx="10703651" cy="4912114"/>
          </a:xfrm>
        </p:spPr>
        <p:txBody>
          <a:bodyPr/>
          <a:lstStyle/>
          <a:p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Integrate Your GitHub Projects With Azure Pipelines</a:t>
            </a:r>
            <a:r>
              <a:rPr lang="en-US" sz="2400" dirty="0"/>
              <a:t>, you will see how easy it is to set up Azure Pipelines with your GitHub projects and how you can start seeing benefits immediately. You will learn how to: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Azure Pipelines from the GitHub Marketplace.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a GitHub project with an Azure DevOps pipeline.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 pull requests through the pipeline.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✔️</a:t>
            </a:r>
            <a:r>
              <a:rPr lang="en-US" sz="2000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7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Integrate Jenkins with Azure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82" y="1165397"/>
            <a:ext cx="10703651" cy="5059847"/>
          </a:xfrm>
        </p:spPr>
        <p:txBody>
          <a:bodyPr/>
          <a:lstStyle/>
          <a:p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Configuring a CD pipeline for your Jenkins CI</a:t>
            </a:r>
            <a:r>
              <a:rPr lang="en-US" sz="2400" dirty="0"/>
              <a:t>, you will examine two methods for integrating Jenkins: run CI jobs in Jenkins separately, and  wrap a Jenkins CI job inside an Azure pipeline. You will learn how to: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Provision Jenkins on Azure VM using the Jenkins template available on the Azure Marketplace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Jenkins to work with Maven and Azure DevOps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build job in Jenkins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Azure Pipeline to integrate with Jenkins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 CD pipeline in Azure Pipelines to deploy the build artifacts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✔️</a:t>
            </a:r>
            <a:r>
              <a:rPr lang="en-US" sz="2000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803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Deploying a Multi-container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82" y="1165397"/>
            <a:ext cx="10703651" cy="4936736"/>
          </a:xfrm>
        </p:spPr>
        <p:txBody>
          <a:bodyPr/>
          <a:lstStyle/>
          <a:p>
            <a:r>
              <a:rPr lang="en-US" sz="2400" dirty="0"/>
              <a:t>In this lab, </a:t>
            </a:r>
            <a:r>
              <a:rPr lang="en-US" sz="2400" dirty="0">
                <a:hlinkClick r:id="rId3"/>
              </a:rPr>
              <a:t>Deploying a multi-container application to Azure Kubernetes Services</a:t>
            </a:r>
            <a:r>
              <a:rPr lang="en-US" sz="2400" dirty="0"/>
              <a:t>, you will deploy and manage Docker containers using Kubernetes.</a:t>
            </a:r>
          </a:p>
          <a:p>
            <a:r>
              <a:rPr lang="en-US" sz="2400" dirty="0"/>
              <a:t>You will learn how to: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 Azure Container Registry (ACR), AKS and Azure SQL server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Provision the Azure DevOps Team Project with a .NET Core application using the Azure DevOps Demo Generator tool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application and database deployment, using Continuous Deployment (CD) in the Azure DevOps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Initiate the build to automatically deploy the application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✔️</a:t>
            </a:r>
            <a:r>
              <a:rPr lang="en-US" sz="2000" dirty="0"/>
              <a:t> </a:t>
            </a:r>
            <a:r>
              <a:rPr lang="en-US" sz="2400" dirty="0"/>
              <a:t>Note that you must have already completed the prerequisite labs in the Welcome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491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457200"/>
            <a:ext cx="11270945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Lab: Integrating Azure Key Vault with Azure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C3F3-1C03-40AA-A1FF-C685CB71C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775" y="1165397"/>
            <a:ext cx="10703651" cy="4284250"/>
          </a:xfrm>
        </p:spPr>
        <p:txBody>
          <a:bodyPr/>
          <a:lstStyle/>
          <a:p>
            <a:r>
              <a:rPr lang="en-US" sz="2400" dirty="0"/>
              <a:t>Complete the </a:t>
            </a:r>
            <a:r>
              <a:rPr lang="en-US" sz="2400" dirty="0">
                <a:hlinkClick r:id="rId3"/>
              </a:rPr>
              <a:t>Integrating Azure </a:t>
            </a:r>
            <a:r>
              <a:rPr lang="en-US" sz="2400" dirty="0" err="1">
                <a:hlinkClick r:id="rId3"/>
              </a:rPr>
              <a:t>KeyVault</a:t>
            </a:r>
            <a:r>
              <a:rPr lang="en-US" sz="2400" dirty="0">
                <a:hlinkClick r:id="rId3"/>
              </a:rPr>
              <a:t> with Azure DevOps</a:t>
            </a:r>
            <a:r>
              <a:rPr lang="en-US" sz="2400" dirty="0"/>
              <a:t>. You will learn how to: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key vault, from the Azure portal, to store a MySQL server password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permissions to let a service principal to read the value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Retrieve the password in an Azure pipeline and passed on to subsequent tasks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545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3374</Words>
  <Application>Microsoft Office PowerPoint</Application>
  <PresentationFormat>Widescreen</PresentationFormat>
  <Paragraphs>310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&amp;quot</vt:lpstr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Lab: Agile Planning and Portfolio Management with Azure Boards</vt:lpstr>
      <vt:lpstr>Lab: Version Controlling with Git in Azure Repos</vt:lpstr>
      <vt:lpstr>Lab: Code Review with Pull Requests</vt:lpstr>
      <vt:lpstr>Lab: Package Management with Azure Artifacts</vt:lpstr>
      <vt:lpstr>Lab: Enabling Continuous Integration with Azure Pipelines </vt:lpstr>
      <vt:lpstr>Lab: Integrating External Source Control with Azure Pipelines</vt:lpstr>
      <vt:lpstr>Lab: Integrate Jenkins with Azure Pipelines</vt:lpstr>
      <vt:lpstr>Lab: Deploying a Multi-container Application</vt:lpstr>
      <vt:lpstr>Lab: Integrating Azure Key Vault with Azure DevOps</vt:lpstr>
      <vt:lpstr>Lab: Managing Technical Debt with Azure DevOps and SonarCloud</vt:lpstr>
      <vt:lpstr>Lab: Modernizing Your Existing ASP.NET Apps with Azure</vt:lpstr>
      <vt:lpstr>Lab: Manage Open Source Security and License with Whitesource</vt:lpstr>
      <vt:lpstr>Lab: Configuring Pipelines as Code with YAML</vt:lpstr>
      <vt:lpstr>Lab: Setting Up Secrets in the Pipeline with Azure Key Vault</vt:lpstr>
      <vt:lpstr>Lab: Setting up and Running Functional Tests </vt:lpstr>
      <vt:lpstr>Lab: Using Azure Monitor as Release Gate</vt:lpstr>
      <vt:lpstr>Lab: Creating a Release Dashboard</vt:lpstr>
      <vt:lpstr>Lab: Feature Flag Management with LaunchDarkly and Azure DevOps</vt:lpstr>
      <vt:lpstr>Lab: Monitoring Application Performance with Application Insights</vt:lpstr>
      <vt:lpstr>Lab: Azure Deployments using Resource Manager Templates </vt:lpstr>
      <vt:lpstr>Lab: Deploying a Dockerized Java app to Azure Web App for Containers </vt:lpstr>
      <vt:lpstr>Lab: Deploying a multi-container application to Azure Kubernetes Services </vt:lpstr>
      <vt:lpstr>Lab: Infrastructure as Code </vt:lpstr>
      <vt:lpstr>Lab: Automating your Infrastructure Deployments</vt:lpstr>
      <vt:lpstr>Lab: Implement Security and Compliance in Azure DevOps pipelines   </vt:lpstr>
      <vt:lpstr>Lab: Integration between Azure DevOps and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 Agile Planning and Portfolio Management with Azure Boards</dc:title>
  <dc:creator>Alex Mang</dc:creator>
  <cp:lastModifiedBy>Alex Mang</cp:lastModifiedBy>
  <cp:revision>1</cp:revision>
  <dcterms:created xsi:type="dcterms:W3CDTF">2020-05-08T11:47:02Z</dcterms:created>
  <dcterms:modified xsi:type="dcterms:W3CDTF">2020-05-08T11:53:53Z</dcterms:modified>
</cp:coreProperties>
</file>