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50"/>
  </p:notesMasterIdLst>
  <p:sldIdLst>
    <p:sldId id="1957" r:id="rId4"/>
    <p:sldId id="1956" r:id="rId5"/>
    <p:sldId id="1955" r:id="rId6"/>
    <p:sldId id="1940" r:id="rId7"/>
    <p:sldId id="1924" r:id="rId8"/>
    <p:sldId id="1954" r:id="rId9"/>
    <p:sldId id="1935" r:id="rId10"/>
    <p:sldId id="1904" r:id="rId11"/>
    <p:sldId id="1891" r:id="rId12"/>
    <p:sldId id="1892" r:id="rId13"/>
    <p:sldId id="1894" r:id="rId14"/>
    <p:sldId id="1895" r:id="rId15"/>
    <p:sldId id="1898" r:id="rId16"/>
    <p:sldId id="1899" r:id="rId17"/>
    <p:sldId id="1900" r:id="rId18"/>
    <p:sldId id="1958" r:id="rId19"/>
    <p:sldId id="1859" r:id="rId20"/>
    <p:sldId id="1907" r:id="rId21"/>
    <p:sldId id="1908" r:id="rId22"/>
    <p:sldId id="1959" r:id="rId23"/>
    <p:sldId id="1897" r:id="rId24"/>
    <p:sldId id="1960" r:id="rId25"/>
    <p:sldId id="1961" r:id="rId26"/>
    <p:sldId id="1962" r:id="rId27"/>
    <p:sldId id="1963" r:id="rId28"/>
    <p:sldId id="1916" r:id="rId29"/>
    <p:sldId id="1917" r:id="rId30"/>
    <p:sldId id="1964" r:id="rId31"/>
    <p:sldId id="1478" r:id="rId32"/>
    <p:sldId id="1479" r:id="rId33"/>
    <p:sldId id="1484" r:id="rId34"/>
    <p:sldId id="1494" r:id="rId35"/>
    <p:sldId id="1493" r:id="rId36"/>
    <p:sldId id="1485" r:id="rId37"/>
    <p:sldId id="1487" r:id="rId38"/>
    <p:sldId id="1476" r:id="rId39"/>
    <p:sldId id="1483" r:id="rId40"/>
    <p:sldId id="1965" r:id="rId41"/>
    <p:sldId id="1952" r:id="rId42"/>
    <p:sldId id="1989" r:id="rId43"/>
    <p:sldId id="1990" r:id="rId44"/>
    <p:sldId id="2013" r:id="rId45"/>
    <p:sldId id="2014" r:id="rId46"/>
    <p:sldId id="2015" r:id="rId47"/>
    <p:sldId id="2016" r:id="rId48"/>
    <p:sldId id="201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1" id="{4F120109-5BDF-4F9A-8600-38C362E35FAB}">
          <p14:sldIdLst>
            <p14:sldId id="1957"/>
            <p14:sldId id="1956"/>
            <p14:sldId id="1955"/>
            <p14:sldId id="1940"/>
            <p14:sldId id="1924"/>
            <p14:sldId id="1954"/>
            <p14:sldId id="1935"/>
            <p14:sldId id="1904"/>
          </p14:sldIdLst>
        </p14:section>
        <p14:section name="Section 2" id="{9B848881-BA5A-4DB5-B94A-95C74505268C}">
          <p14:sldIdLst>
            <p14:sldId id="1891"/>
            <p14:sldId id="1892"/>
            <p14:sldId id="1894"/>
            <p14:sldId id="1895"/>
            <p14:sldId id="1898"/>
            <p14:sldId id="1899"/>
            <p14:sldId id="1900"/>
            <p14:sldId id="1958"/>
            <p14:sldId id="1859"/>
            <p14:sldId id="1907"/>
            <p14:sldId id="1908"/>
            <p14:sldId id="1959"/>
            <p14:sldId id="1897"/>
            <p14:sldId id="1960"/>
            <p14:sldId id="1961"/>
            <p14:sldId id="1962"/>
            <p14:sldId id="1963"/>
            <p14:sldId id="1916"/>
            <p14:sldId id="1917"/>
            <p14:sldId id="1964"/>
          </p14:sldIdLst>
        </p14:section>
        <p14:section name="Section 3" id="{7E34B426-3A35-4FCC-A4BE-930AC0F052BA}">
          <p14:sldIdLst>
            <p14:sldId id="1478"/>
            <p14:sldId id="1479"/>
            <p14:sldId id="1484"/>
            <p14:sldId id="1494"/>
            <p14:sldId id="1493"/>
            <p14:sldId id="1485"/>
            <p14:sldId id="1487"/>
            <p14:sldId id="1476"/>
            <p14:sldId id="1483"/>
          </p14:sldIdLst>
        </p14:section>
        <p14:section name="Section 4" id="{55A936F8-4E3B-4EF4-B77D-FD1193969327}">
          <p14:sldIdLst>
            <p14:sldId id="1965"/>
          </p14:sldIdLst>
        </p14:section>
        <p14:section name="Section 5" id="{CD0404BF-9A3A-41D8-A34B-2550BDCD4714}">
          <p14:sldIdLst>
            <p14:sldId id="1952"/>
            <p14:sldId id="1989"/>
            <p14:sldId id="1990"/>
            <p14:sldId id="2013"/>
            <p14:sldId id="2014"/>
          </p14:sldIdLst>
        </p14:section>
        <p14:section name="Section 7" id="{A560FDAB-5ACE-4281-A793-D1E5A6A2FDC1}">
          <p14:sldIdLst>
            <p14:sldId id="2015"/>
            <p14:sldId id="2016"/>
            <p14:sldId id="20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6970C-2DFC-4608-AD50-9A8898846695}" v="1" dt="2020-05-08T12:14:02.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71197" autoAdjust="0"/>
  </p:normalViewPr>
  <p:slideViewPr>
    <p:cSldViewPr snapToGrid="0" showGuides="1">
      <p:cViewPr varScale="1">
        <p:scale>
          <a:sx n="94" d="100"/>
          <a:sy n="94" d="100"/>
        </p:scale>
        <p:origin x="94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Mang" userId="019a964b5253fa21" providerId="LiveId" clId="{A716970C-2DFC-4608-AD50-9A8898846695}"/>
    <pc:docChg chg="undo custSel modSld">
      <pc:chgData name="Alex Mang" userId="019a964b5253fa21" providerId="LiveId" clId="{A716970C-2DFC-4608-AD50-9A8898846695}" dt="2020-05-08T12:14:02.393" v="11" actId="27636"/>
      <pc:docMkLst>
        <pc:docMk/>
      </pc:docMkLst>
      <pc:sldChg chg="addSp delSp modSp mod modClrScheme chgLayout">
        <pc:chgData name="Alex Mang" userId="019a964b5253fa21" providerId="LiveId" clId="{A716970C-2DFC-4608-AD50-9A8898846695}" dt="2020-05-08T11:54:40.505" v="3" actId="700"/>
        <pc:sldMkLst>
          <pc:docMk/>
          <pc:sldMk cId="2417111294" sldId="1476"/>
        </pc:sldMkLst>
        <pc:spChg chg="mod ord">
          <ac:chgData name="Alex Mang" userId="019a964b5253fa21" providerId="LiveId" clId="{A716970C-2DFC-4608-AD50-9A8898846695}" dt="2020-05-08T11:54:40.505" v="3" actId="700"/>
          <ac:spMkLst>
            <pc:docMk/>
            <pc:sldMk cId="2417111294" sldId="1476"/>
            <ac:spMk id="2" creationId="{4698797F-673D-4AEF-A8E3-EAC00060FB8A}"/>
          </ac:spMkLst>
        </pc:spChg>
        <pc:spChg chg="mod ord">
          <ac:chgData name="Alex Mang" userId="019a964b5253fa21" providerId="LiveId" clId="{A716970C-2DFC-4608-AD50-9A8898846695}" dt="2020-05-08T11:54:40.505" v="3" actId="700"/>
          <ac:spMkLst>
            <pc:docMk/>
            <pc:sldMk cId="2417111294" sldId="1476"/>
            <ac:spMk id="3" creationId="{617E7798-E7D6-4F27-B906-AFDC73B013C9}"/>
          </ac:spMkLst>
        </pc:spChg>
        <pc:spChg chg="mod ord">
          <ac:chgData name="Alex Mang" userId="019a964b5253fa21" providerId="LiveId" clId="{A716970C-2DFC-4608-AD50-9A8898846695}" dt="2020-05-08T11:54:40.505" v="3" actId="700"/>
          <ac:spMkLst>
            <pc:docMk/>
            <pc:sldMk cId="2417111294" sldId="1476"/>
            <ac:spMk id="4" creationId="{6F5BE5C7-2223-492B-AA1C-5409B6FF5CA7}"/>
          </ac:spMkLst>
        </pc:spChg>
        <pc:spChg chg="mod ord">
          <ac:chgData name="Alex Mang" userId="019a964b5253fa21" providerId="LiveId" clId="{A716970C-2DFC-4608-AD50-9A8898846695}" dt="2020-05-08T11:54:40.505" v="3" actId="700"/>
          <ac:spMkLst>
            <pc:docMk/>
            <pc:sldMk cId="2417111294" sldId="1476"/>
            <ac:spMk id="5" creationId="{F8D6D7E2-18E3-40C3-8C21-C059F07C5289}"/>
          </ac:spMkLst>
        </pc:spChg>
        <pc:spChg chg="add del">
          <ac:chgData name="Alex Mang" userId="019a964b5253fa21" providerId="LiveId" clId="{A716970C-2DFC-4608-AD50-9A8898846695}" dt="2020-05-08T11:54:40.505" v="3" actId="700"/>
          <ac:spMkLst>
            <pc:docMk/>
            <pc:sldMk cId="2417111294" sldId="1476"/>
            <ac:spMk id="6" creationId="{F7046E19-C741-4B79-9922-B7BD00DB2356}"/>
          </ac:spMkLst>
        </pc:spChg>
      </pc:sldChg>
      <pc:sldChg chg="modSp">
        <pc:chgData name="Alex Mang" userId="019a964b5253fa21" providerId="LiveId" clId="{A716970C-2DFC-4608-AD50-9A8898846695}" dt="2020-05-08T12:14:02.278" v="10" actId="207"/>
        <pc:sldMkLst>
          <pc:docMk/>
          <pc:sldMk cId="1803503914" sldId="1478"/>
        </pc:sldMkLst>
        <pc:spChg chg="mod">
          <ac:chgData name="Alex Mang" userId="019a964b5253fa21" providerId="LiveId" clId="{A716970C-2DFC-4608-AD50-9A8898846695}" dt="2020-05-08T12:14:02.278" v="10" actId="207"/>
          <ac:spMkLst>
            <pc:docMk/>
            <pc:sldMk cId="1803503914" sldId="1478"/>
            <ac:spMk id="2" creationId="{4698797F-673D-4AEF-A8E3-EAC00060FB8A}"/>
          </ac:spMkLst>
        </pc:spChg>
      </pc:sldChg>
      <pc:sldChg chg="addSp delSp modSp mod modClrScheme chgLayout">
        <pc:chgData name="Alex Mang" userId="019a964b5253fa21" providerId="LiveId" clId="{A716970C-2DFC-4608-AD50-9A8898846695}" dt="2020-05-08T11:54:58.386" v="9" actId="700"/>
        <pc:sldMkLst>
          <pc:docMk/>
          <pc:sldMk cId="3493776075" sldId="1483"/>
        </pc:sldMkLst>
        <pc:spChg chg="mod ord">
          <ac:chgData name="Alex Mang" userId="019a964b5253fa21" providerId="LiveId" clId="{A716970C-2DFC-4608-AD50-9A8898846695}" dt="2020-05-08T11:54:58.386" v="9" actId="700"/>
          <ac:spMkLst>
            <pc:docMk/>
            <pc:sldMk cId="3493776075" sldId="1483"/>
            <ac:spMk id="2" creationId="{4698797F-673D-4AEF-A8E3-EAC00060FB8A}"/>
          </ac:spMkLst>
        </pc:spChg>
        <pc:spChg chg="mod ord">
          <ac:chgData name="Alex Mang" userId="019a964b5253fa21" providerId="LiveId" clId="{A716970C-2DFC-4608-AD50-9A8898846695}" dt="2020-05-08T11:54:58.386" v="9" actId="700"/>
          <ac:spMkLst>
            <pc:docMk/>
            <pc:sldMk cId="3493776075" sldId="1483"/>
            <ac:spMk id="3" creationId="{617E7798-E7D6-4F27-B906-AFDC73B013C9}"/>
          </ac:spMkLst>
        </pc:spChg>
        <pc:spChg chg="mod ord">
          <ac:chgData name="Alex Mang" userId="019a964b5253fa21" providerId="LiveId" clId="{A716970C-2DFC-4608-AD50-9A8898846695}" dt="2020-05-08T11:54:58.386" v="9" actId="700"/>
          <ac:spMkLst>
            <pc:docMk/>
            <pc:sldMk cId="3493776075" sldId="1483"/>
            <ac:spMk id="4" creationId="{6F5BE5C7-2223-492B-AA1C-5409B6FF5CA7}"/>
          </ac:spMkLst>
        </pc:spChg>
        <pc:spChg chg="mod ord">
          <ac:chgData name="Alex Mang" userId="019a964b5253fa21" providerId="LiveId" clId="{A716970C-2DFC-4608-AD50-9A8898846695}" dt="2020-05-08T11:54:58.386" v="9" actId="700"/>
          <ac:spMkLst>
            <pc:docMk/>
            <pc:sldMk cId="3493776075" sldId="1483"/>
            <ac:spMk id="5" creationId="{F8D6D7E2-18E3-40C3-8C21-C059F07C5289}"/>
          </ac:spMkLst>
        </pc:spChg>
        <pc:spChg chg="add del">
          <ac:chgData name="Alex Mang" userId="019a964b5253fa21" providerId="LiveId" clId="{A716970C-2DFC-4608-AD50-9A8898846695}" dt="2020-05-08T11:54:58.386" v="9" actId="700"/>
          <ac:spMkLst>
            <pc:docMk/>
            <pc:sldMk cId="3493776075" sldId="1483"/>
            <ac:spMk id="6" creationId="{F7046E19-C741-4B79-9922-B7BD00DB2356}"/>
          </ac:spMkLst>
        </pc:spChg>
      </pc:sldChg>
      <pc:sldChg chg="addSp delSp modSp mod modClrScheme chgLayout">
        <pc:chgData name="Alex Mang" userId="019a964b5253fa21" providerId="LiveId" clId="{A716970C-2DFC-4608-AD50-9A8898846695}" dt="2020-05-08T12:14:02.393" v="11" actId="27636"/>
        <pc:sldMkLst>
          <pc:docMk/>
          <pc:sldMk cId="332472666" sldId="1487"/>
        </pc:sldMkLst>
        <pc:spChg chg="mod ord">
          <ac:chgData name="Alex Mang" userId="019a964b5253fa21" providerId="LiveId" clId="{A716970C-2DFC-4608-AD50-9A8898846695}" dt="2020-05-08T12:14:02.393" v="11" actId="27636"/>
          <ac:spMkLst>
            <pc:docMk/>
            <pc:sldMk cId="332472666" sldId="1487"/>
            <ac:spMk id="2" creationId="{4698797F-673D-4AEF-A8E3-EAC00060FB8A}"/>
          </ac:spMkLst>
        </pc:spChg>
        <pc:spChg chg="add del mod ord">
          <ac:chgData name="Alex Mang" userId="019a964b5253fa21" providerId="LiveId" clId="{A716970C-2DFC-4608-AD50-9A8898846695}" dt="2020-05-08T11:54:40.505" v="3" actId="700"/>
          <ac:spMkLst>
            <pc:docMk/>
            <pc:sldMk cId="332472666" sldId="1487"/>
            <ac:spMk id="3" creationId="{EC1695E4-1D4B-40CD-B783-7A09B313622A}"/>
          </ac:spMkLst>
        </pc:spChg>
        <pc:spChg chg="mod ord">
          <ac:chgData name="Alex Mang" userId="019a964b5253fa21" providerId="LiveId" clId="{A716970C-2DFC-4608-AD50-9A8898846695}" dt="2020-05-08T11:54:40.505" v="3" actId="700"/>
          <ac:spMkLst>
            <pc:docMk/>
            <pc:sldMk cId="332472666" sldId="1487"/>
            <ac:spMk id="5" creationId="{F8D6D7E2-18E3-40C3-8C21-C059F07C5289}"/>
          </ac:spMkLst>
        </pc:spChg>
        <pc:spChg chg="add del mod ord">
          <ac:chgData name="Alex Mang" userId="019a964b5253fa21" providerId="LiveId" clId="{A716970C-2DFC-4608-AD50-9A8898846695}" dt="2020-05-08T11:54:40.505" v="3" actId="700"/>
          <ac:spMkLst>
            <pc:docMk/>
            <pc:sldMk cId="332472666" sldId="1487"/>
            <ac:spMk id="9" creationId="{FF923B1B-9096-4C57-8A23-D7D95BF1C68C}"/>
          </ac:spMkLst>
        </pc:spChg>
      </pc:sldChg>
    </pc:docChg>
  </pc:docChgLst>
  <pc:docChgLst>
    <pc:chgData name="Alex Mang" userId="019a964b5253fa21" providerId="LiveId" clId="{E08CC8A0-3902-4C9A-B7D4-FF9465A7488D}"/>
    <pc:docChg chg="addSld modSld modSection">
      <pc:chgData name="Alex Mang" userId="019a964b5253fa21" providerId="LiveId" clId="{E08CC8A0-3902-4C9A-B7D4-FF9465A7488D}" dt="2020-01-31T15:09:35.902" v="2"/>
      <pc:docMkLst>
        <pc:docMk/>
      </pc:docMkLst>
      <pc:sldChg chg="add">
        <pc:chgData name="Alex Mang" userId="019a964b5253fa21" providerId="LiveId" clId="{E08CC8A0-3902-4C9A-B7D4-FF9465A7488D}" dt="2020-01-31T15:09:24.872" v="1"/>
        <pc:sldMkLst>
          <pc:docMk/>
          <pc:sldMk cId="3657065615" sldId="2016"/>
        </pc:sldMkLst>
      </pc:sldChg>
      <pc:sldChg chg="add">
        <pc:chgData name="Alex Mang" userId="019a964b5253fa21" providerId="LiveId" clId="{E08CC8A0-3902-4C9A-B7D4-FF9465A7488D}" dt="2020-01-31T15:09:35.902" v="2"/>
        <pc:sldMkLst>
          <pc:docMk/>
          <pc:sldMk cId="1248100277" sldId="20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D9C39-A70A-43FE-BB05-DF67A1A1D465}"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0AF0F-0961-4ADF-A18B-701AE71747D1}" type="slidenum">
              <a:rPr lang="en-US" smtClean="0"/>
              <a:t>‹#›</a:t>
            </a:fld>
            <a:endParaRPr lang="en-US"/>
          </a:p>
        </p:txBody>
      </p:sp>
    </p:spTree>
    <p:extLst>
      <p:ext uri="{BB962C8B-B14F-4D97-AF65-F5344CB8AC3E}">
        <p14:creationId xmlns:p14="http://schemas.microsoft.com/office/powerpoint/2010/main" val="37618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azuredevopslabs.com/labs/vstsextend/terrafor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azuredevopslabs.com/labs/vstsextend/deploymentgroup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azuredevopslabs.com/labs/vstsextend/azurekeyvault/"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azuredevopslabs.com/labs/azuredevops/load/"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zuredevopslabs.com/labs/vstsextend/releasegat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microsoft.github.io/PartsUnlimited"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microsoft.github.io/PartsUnlimitedMRP"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microsoft.github.io/PartsUnlimited"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microsoft.github.io/PartsUnlimitedMRP"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microsoft.github.io/PartsUnlimited"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microsoft.github.io/PartsUnlimitedMRP"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microsoft.github.io/PartsUnlimited"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microsoft.github.io/PartsUnlimitedMR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microsoft.github.io/PartsUnlimited"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microsoft.github.io/PartsUnlimitedMRP"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Exercise 6 and 7 will be completed in Module 2.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Version Controlling with Git in Azure Repos </a:t>
            </a:r>
            <a:r>
              <a:rPr lang="en-US" sz="882" b="0" kern="1200" dirty="0">
                <a:solidFill>
                  <a:schemeClr val="tx1"/>
                </a:solidFill>
                <a:effectLst/>
                <a:latin typeface="Segoe UI Light" pitchFamily="34" charset="0"/>
                <a:ea typeface="+mn-ea"/>
                <a:cs typeface="+mn-cs"/>
              </a:rPr>
              <a:t>- https://www.azuredevopslabs.com/labs/azuredevops/git/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Predefined Build Variables - https://docs.microsoft.com/en-us/azure/devops/pipelines/build/variables?view=vsts</a:t>
            </a:r>
          </a:p>
          <a:p>
            <a:r>
              <a:rPr lang="en-US" sz="882" b="0" kern="1200" dirty="0">
                <a:solidFill>
                  <a:schemeClr val="tx1"/>
                </a:solidFill>
                <a:effectLst/>
                <a:latin typeface="Segoe UI Light" pitchFamily="34" charset="0"/>
                <a:ea typeface="+mn-ea"/>
                <a:cs typeface="+mn-cs"/>
              </a:rPr>
              <a:t>Using Variables to Avoid Hard-coded Values - </a:t>
            </a:r>
            <a:r>
              <a:rPr lang="en-US" dirty="0"/>
              <a:t>https://www.youtube.com/watch?v=dRFgqaJDTlw</a:t>
            </a:r>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0879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Configuring Build Retention - https://www.youtube.com/watch?v=q-HMPLwu8-0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58632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Enabling Continuous Integration with Azure Pipelines - https://www.azuredevopslabs.com/labs/azuredevops/continuousintegration/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27404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Build Triggers -https://www.youtube.com/watch?v=3Bu7CLePL3E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43605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Hosted Agents - https://www.youtube.com/watch?v=yjZWPExCjE8</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33781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a Hybrid Build Process - https://www.youtube.com/watch?v=DDcc7dpWMw8</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99414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Integrating Jenkins CI with Azure Pipelines -https://www.azuredevopslabs.com/labs/vstsextend/jenkins/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Quality Defined -  https://www.youtube.com/watch?v=PwF09SwNk90</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5/8/2020 3:10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44739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Configuring </a:t>
            </a:r>
            <a:r>
              <a:rPr lang="en-US" dirty="0" err="1"/>
              <a:t>SonarCloud</a:t>
            </a:r>
            <a:r>
              <a:rPr lang="en-US" dirty="0"/>
              <a:t> in a Build Pipeline - https://www.youtube.com/watch?v=XhgNyF-TwDQ</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686643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Reviewing </a:t>
            </a:r>
            <a:r>
              <a:rPr lang="en-US" dirty="0" err="1"/>
              <a:t>SonarCloud</a:t>
            </a:r>
            <a:r>
              <a:rPr lang="en-US" dirty="0"/>
              <a:t> Results and Resolving Issues - https://www.youtube.com/watch?v=uOkCl3GzSOw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071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Deploying a Multi-container application to Azure Kubernetes Service - </a:t>
            </a:r>
            <a:r>
              <a:rPr lang="en-US" sz="882" b="0" kern="1200" dirty="0">
                <a:solidFill>
                  <a:schemeClr val="tx1"/>
                </a:solidFill>
                <a:effectLst/>
                <a:latin typeface="Segoe UI Light" pitchFamily="34" charset="0"/>
                <a:ea typeface="+mn-ea"/>
                <a:cs typeface="+mn-cs"/>
              </a:rPr>
              <a:t>https://www.azuredevopslabs.com/labs/vstsextend/kubernetes/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79104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a:t>
            </a:r>
          </a:p>
          <a:p>
            <a:r>
              <a:rPr lang="en-US" sz="882" b="0" kern="1200" dirty="0">
                <a:solidFill>
                  <a:schemeClr val="tx1"/>
                </a:solidFill>
                <a:effectLst/>
                <a:latin typeface="Segoe UI Light" pitchFamily="34" charset="0"/>
                <a:ea typeface="+mn-ea"/>
                <a:cs typeface="+mn-cs"/>
              </a:rPr>
              <a:t>Managing Technical Debt with Azure DevOps and </a:t>
            </a:r>
            <a:r>
              <a:rPr lang="en-US" sz="882" b="0" kern="1200" dirty="0" err="1">
                <a:solidFill>
                  <a:schemeClr val="tx1"/>
                </a:solidFill>
                <a:effectLst/>
                <a:latin typeface="Segoe UI Light" pitchFamily="34" charset="0"/>
                <a:ea typeface="+mn-ea"/>
                <a:cs typeface="+mn-cs"/>
              </a:rPr>
              <a:t>SonarCloud</a:t>
            </a:r>
            <a:r>
              <a:rPr lang="en-US" sz="882" b="0" kern="1200" dirty="0">
                <a:solidFill>
                  <a:schemeClr val="tx1"/>
                </a:solidFill>
                <a:effectLst/>
                <a:latin typeface="Segoe UI Light" pitchFamily="34" charset="0"/>
                <a:ea typeface="+mn-ea"/>
                <a:cs typeface="+mn-cs"/>
              </a:rPr>
              <a:t> -https://www.azuredevopslabs.com/labs/azuredevops/sonarcloud/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027404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Open Source Licensing Challenges – https://www.youtube.com/watch?v=XLrPryCen6U</a:t>
            </a:r>
          </a:p>
          <a:p>
            <a:r>
              <a:rPr lang="en-US" sz="882" b="0" kern="1200" dirty="0">
                <a:solidFill>
                  <a:schemeClr val="tx1"/>
                </a:solidFill>
                <a:effectLst/>
                <a:latin typeface="Segoe UI Light" pitchFamily="34" charset="0"/>
                <a:ea typeface="+mn-ea"/>
                <a:cs typeface="+mn-cs"/>
              </a:rPr>
              <a:t>For more information, you can see:</a:t>
            </a:r>
          </a:p>
          <a:p>
            <a:r>
              <a:rPr lang="en-US" sz="882" b="0" kern="1200" dirty="0">
                <a:solidFill>
                  <a:schemeClr val="tx1"/>
                </a:solidFill>
                <a:effectLst/>
                <a:latin typeface="Segoe UI Light" pitchFamily="34" charset="0"/>
                <a:ea typeface="+mn-ea"/>
                <a:cs typeface="+mn-cs"/>
              </a:rPr>
              <a:t>Common Vulnerabilities and Exposures - https://cve.mitre.org/about/</a:t>
            </a:r>
          </a:p>
          <a:p>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90310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Avoiding OWASP Top Ten </a:t>
            </a:r>
            <a:r>
              <a:rPr lang="en-US" dirty="0"/>
              <a:t>– https://www.youtube.com/watch?v=x_Z4_ap2BfY</a:t>
            </a:r>
          </a:p>
          <a:p>
            <a:r>
              <a:rPr lang="en-US" sz="882" b="0" kern="1200" dirty="0">
                <a:solidFill>
                  <a:schemeClr val="tx1"/>
                </a:solidFill>
                <a:effectLst/>
                <a:latin typeface="Segoe UI Light" pitchFamily="34" charset="0"/>
                <a:ea typeface="+mn-ea"/>
                <a:cs typeface="+mn-cs"/>
              </a:rPr>
              <a:t>For more information, you can see:</a:t>
            </a:r>
          </a:p>
          <a:p>
            <a:r>
              <a:rPr lang="en-US" sz="882" b="0" kern="1200" dirty="0">
                <a:solidFill>
                  <a:schemeClr val="tx1"/>
                </a:solidFill>
                <a:effectLst/>
                <a:latin typeface="Segoe UI Light" pitchFamily="34" charset="0"/>
                <a:ea typeface="+mn-ea"/>
                <a:cs typeface="+mn-cs"/>
              </a:rPr>
              <a:t>OWASP Top Ten - https://www.owasp.org/index.php/Category:OWASP_Top_Ten_Project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43605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Detecting Open Source Issues with </a:t>
            </a:r>
            <a:r>
              <a:rPr lang="en-US" sz="882" b="0" kern="1200" dirty="0" err="1">
                <a:solidFill>
                  <a:schemeClr val="tx1"/>
                </a:solidFill>
                <a:effectLst/>
                <a:latin typeface="Segoe UI Light" pitchFamily="34" charset="0"/>
                <a:ea typeface="+mn-ea"/>
                <a:cs typeface="+mn-cs"/>
              </a:rPr>
              <a:t>WhiteSource</a:t>
            </a:r>
            <a:r>
              <a:rPr lang="en-US" sz="882" b="0" kern="1200" dirty="0">
                <a:solidFill>
                  <a:schemeClr val="tx1"/>
                </a:solidFill>
                <a:effectLst/>
                <a:latin typeface="Segoe UI Light" pitchFamily="34" charset="0"/>
                <a:ea typeface="+mn-ea"/>
                <a:cs typeface="+mn-cs"/>
              </a:rPr>
              <a:t> Bolt </a:t>
            </a:r>
            <a:r>
              <a:rPr lang="en-US" dirty="0"/>
              <a:t>- https://www.youtube.com/watch?v=OhxCgZHPY_U</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33781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Checking Vulnerabilities using </a:t>
            </a:r>
            <a:r>
              <a:rPr lang="en-US" sz="882" b="0" kern="1200" dirty="0" err="1">
                <a:solidFill>
                  <a:schemeClr val="tx1"/>
                </a:solidFill>
                <a:effectLst/>
                <a:latin typeface="Segoe UI Light" pitchFamily="34" charset="0"/>
                <a:ea typeface="+mn-ea"/>
                <a:cs typeface="+mn-cs"/>
              </a:rPr>
              <a:t>WhiteSource</a:t>
            </a:r>
            <a:r>
              <a:rPr lang="en-US" sz="882" b="0" kern="1200" dirty="0">
                <a:solidFill>
                  <a:schemeClr val="tx1"/>
                </a:solidFill>
                <a:effectLst/>
                <a:latin typeface="Segoe UI Light" pitchFamily="34" charset="0"/>
                <a:ea typeface="+mn-ea"/>
                <a:cs typeface="+mn-cs"/>
              </a:rPr>
              <a:t> Bolt with Visual Studio Team Services - https://www.azuredevopslabs.com/labs/vstsextend/WhiteSource/</a:t>
            </a:r>
          </a:p>
          <a:p>
            <a:r>
              <a:rPr lang="en-US" sz="882" b="0" kern="1200" dirty="0">
                <a:solidFill>
                  <a:schemeClr val="tx1"/>
                </a:solidFill>
                <a:effectLst/>
                <a:latin typeface="Segoe UI Light" pitchFamily="34" charset="0"/>
                <a:ea typeface="+mn-ea"/>
                <a:cs typeface="+mn-cs"/>
              </a:rPr>
              <a:t>✔️ Note that you must have already completed the prerequisite labs in the Welcome section. Also, that at the time of writing, this lab refers to VSTS instead of Azure DevOps.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Containers - https://www.youtube.com/watch?v=-0J3-gISFMY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5/8/2020 3:10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644739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Azure Container Registry - https://www.youtube.com/watch?v=IWbDG9cXa6s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051929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Docker Support to an Existing Application - https://www.youtube.com/watch?v=pYkQjmUsA-8</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68479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Follow the instructions at this location:</a:t>
            </a:r>
          </a:p>
          <a:p>
            <a:r>
              <a:rPr lang="en-US" sz="882" b="0" kern="1200" dirty="0">
                <a:solidFill>
                  <a:schemeClr val="tx1"/>
                </a:solidFill>
                <a:effectLst/>
                <a:latin typeface="Segoe UI Light" pitchFamily="34" charset="0"/>
                <a:ea typeface="+mn-ea"/>
                <a:cs typeface="+mn-cs"/>
              </a:rPr>
              <a:t>Modernizing your existing ASP.NET Apps with Azure -https://www.azuredevopslabs.com/labs/vstsextend/aspnetmodernize/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027404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https://azuredevopslabs.com/labs/vstsextend/terraform/</a:t>
            </a:r>
            <a:endParaRPr lang="en-US" dirty="0"/>
          </a:p>
        </p:txBody>
      </p:sp>
      <p:sp>
        <p:nvSpPr>
          <p:cNvPr id="4" name="Slide Number Placeholder 3"/>
          <p:cNvSpPr>
            <a:spLocks noGrp="1"/>
          </p:cNvSpPr>
          <p:nvPr>
            <p:ph type="sldNum" sz="quarter" idx="5"/>
          </p:nvPr>
        </p:nvSpPr>
        <p:spPr/>
        <p:txBody>
          <a:bodyPr/>
          <a:lstStyle/>
          <a:p>
            <a:fld id="{E1234E77-A9B7-4E08-94CE-2EBEF68CD23B}" type="slidenum">
              <a:rPr lang="en-US" smtClean="0"/>
              <a:t>29</a:t>
            </a:fld>
            <a:endParaRPr lang="en-US"/>
          </a:p>
        </p:txBody>
      </p:sp>
    </p:spTree>
    <p:extLst>
      <p:ext uri="{BB962C8B-B14F-4D97-AF65-F5344CB8AC3E}">
        <p14:creationId xmlns:p14="http://schemas.microsoft.com/office/powerpoint/2010/main" val="3131743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Configuring a CD pipeline for your Jenkins CI</a:t>
            </a:r>
            <a:r>
              <a:rPr lang="en-US" sz="882" b="0" kern="1200" dirty="0">
                <a:solidFill>
                  <a:schemeClr val="tx1"/>
                </a:solidFill>
                <a:effectLst/>
                <a:latin typeface="Segoe UI Light" pitchFamily="34" charset="0"/>
                <a:ea typeface="+mn-ea"/>
                <a:cs typeface="+mn-cs"/>
              </a:rPr>
              <a:t>- https://www.azuredevopslabs.com/labs/vstsextend/jenkins/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Be sure to complete the </a:t>
            </a:r>
            <a:r>
              <a:rPr lang="en-US" sz="882" b="0" i="1" kern="1200" dirty="0">
                <a:solidFill>
                  <a:schemeClr val="tx1"/>
                </a:solidFill>
                <a:effectLst/>
                <a:latin typeface="Segoe UI Light" pitchFamily="34" charset="0"/>
                <a:ea typeface="+mn-ea"/>
                <a:cs typeface="+mn-cs"/>
              </a:rPr>
              <a:t>Before you begin </a:t>
            </a:r>
            <a:r>
              <a:rPr lang="en-US" sz="882" b="0" i="0" kern="1200" dirty="0">
                <a:solidFill>
                  <a:schemeClr val="tx1"/>
                </a:solidFill>
                <a:effectLst/>
                <a:latin typeface="Segoe UI Light" pitchFamily="34" charset="0"/>
                <a:ea typeface="+mn-ea"/>
                <a:cs typeface="+mn-cs"/>
              </a:rPr>
              <a:t>steps. </a:t>
            </a: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https://azuredevopslabs.com/labs/vstsextend/deploymentgroups/</a:t>
            </a:r>
            <a:endParaRPr lang="en-US" dirty="0"/>
          </a:p>
        </p:txBody>
      </p:sp>
      <p:sp>
        <p:nvSpPr>
          <p:cNvPr id="4" name="Slide Number Placeholder 3"/>
          <p:cNvSpPr>
            <a:spLocks noGrp="1"/>
          </p:cNvSpPr>
          <p:nvPr>
            <p:ph type="sldNum" sz="quarter" idx="5"/>
          </p:nvPr>
        </p:nvSpPr>
        <p:spPr/>
        <p:txBody>
          <a:bodyPr/>
          <a:lstStyle/>
          <a:p>
            <a:fld id="{E1234E77-A9B7-4E08-94CE-2EBEF68CD23B}" type="slidenum">
              <a:rPr lang="en-US" smtClean="0"/>
              <a:t>30</a:t>
            </a:fld>
            <a:endParaRPr lang="en-US"/>
          </a:p>
        </p:txBody>
      </p:sp>
    </p:spTree>
    <p:extLst>
      <p:ext uri="{BB962C8B-B14F-4D97-AF65-F5344CB8AC3E}">
        <p14:creationId xmlns:p14="http://schemas.microsoft.com/office/powerpoint/2010/main" val="2578645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https://azuredevopslabs.com/labs/vstsextend/azurekeyvault/</a:t>
            </a:r>
            <a:endParaRPr lang="en-US" dirty="0"/>
          </a:p>
        </p:txBody>
      </p:sp>
      <p:sp>
        <p:nvSpPr>
          <p:cNvPr id="4" name="Slide Number Placeholder 3"/>
          <p:cNvSpPr>
            <a:spLocks noGrp="1"/>
          </p:cNvSpPr>
          <p:nvPr>
            <p:ph type="sldNum" sz="quarter" idx="5"/>
          </p:nvPr>
        </p:nvSpPr>
        <p:spPr/>
        <p:txBody>
          <a:bodyPr/>
          <a:lstStyle/>
          <a:p>
            <a:fld id="{E1234E77-A9B7-4E08-94CE-2EBEF68CD23B}" type="slidenum">
              <a:rPr lang="en-US" smtClean="0"/>
              <a:t>31</a:t>
            </a:fld>
            <a:endParaRPr lang="en-US"/>
          </a:p>
        </p:txBody>
      </p:sp>
    </p:spTree>
    <p:extLst>
      <p:ext uri="{BB962C8B-B14F-4D97-AF65-F5344CB8AC3E}">
        <p14:creationId xmlns:p14="http://schemas.microsoft.com/office/powerpoint/2010/main" val="4086042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https://azuredevopslabs.com/labs/azuredevops/load/</a:t>
            </a:r>
            <a:endParaRPr lang="en-US" dirty="0"/>
          </a:p>
        </p:txBody>
      </p:sp>
      <p:sp>
        <p:nvSpPr>
          <p:cNvPr id="4" name="Slide Number Placeholder 3"/>
          <p:cNvSpPr>
            <a:spLocks noGrp="1"/>
          </p:cNvSpPr>
          <p:nvPr>
            <p:ph type="sldNum" sz="quarter" idx="5"/>
          </p:nvPr>
        </p:nvSpPr>
        <p:spPr/>
        <p:txBody>
          <a:bodyPr/>
          <a:lstStyle/>
          <a:p>
            <a:fld id="{E1234E77-A9B7-4E08-94CE-2EBEF68CD23B}" type="slidenum">
              <a:rPr lang="en-US" smtClean="0"/>
              <a:t>32</a:t>
            </a:fld>
            <a:endParaRPr lang="en-US"/>
          </a:p>
        </p:txBody>
      </p:sp>
    </p:spTree>
    <p:extLst>
      <p:ext uri="{BB962C8B-B14F-4D97-AF65-F5344CB8AC3E}">
        <p14:creationId xmlns:p14="http://schemas.microsoft.com/office/powerpoint/2010/main" val="779141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https://azuredevopslabs.com/labs/vstsextend/releasegates/</a:t>
            </a:r>
            <a:endParaRPr lang="en-US" dirty="0"/>
          </a:p>
        </p:txBody>
      </p:sp>
      <p:sp>
        <p:nvSpPr>
          <p:cNvPr id="4" name="Slide Number Placeholder 3"/>
          <p:cNvSpPr>
            <a:spLocks noGrp="1"/>
          </p:cNvSpPr>
          <p:nvPr>
            <p:ph type="sldNum" sz="quarter" idx="5"/>
          </p:nvPr>
        </p:nvSpPr>
        <p:spPr/>
        <p:txBody>
          <a:bodyPr/>
          <a:lstStyle/>
          <a:p>
            <a:fld id="{E1234E77-A9B7-4E08-94CE-2EBEF68CD23B}" type="slidenum">
              <a:rPr lang="en-US" smtClean="0"/>
              <a:t>34</a:t>
            </a:fld>
            <a:endParaRPr lang="en-US"/>
          </a:p>
        </p:txBody>
      </p:sp>
    </p:spTree>
    <p:extLst>
      <p:ext uri="{BB962C8B-B14F-4D97-AF65-F5344CB8AC3E}">
        <p14:creationId xmlns:p14="http://schemas.microsoft.com/office/powerpoint/2010/main" val="10694361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234E77-A9B7-4E08-94CE-2EBEF68CD23B}" type="slidenum">
              <a:rPr lang="en-US" smtClean="0"/>
              <a:t>35</a:t>
            </a:fld>
            <a:endParaRPr lang="en-US"/>
          </a:p>
        </p:txBody>
      </p:sp>
    </p:spTree>
    <p:extLst>
      <p:ext uri="{BB962C8B-B14F-4D97-AF65-F5344CB8AC3E}">
        <p14:creationId xmlns:p14="http://schemas.microsoft.com/office/powerpoint/2010/main" val="4156673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34E77-A9B7-4E08-94CE-2EBEF68CD2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575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Lab Steps in this course are available on </a:t>
            </a:r>
            <a:r>
              <a:rPr lang="en-IE" b="1" dirty="0"/>
              <a:t>GitHub</a:t>
            </a:r>
            <a:r>
              <a:rPr lang="en-IE" dirty="0"/>
              <a:t> at the below, under the </a:t>
            </a:r>
            <a:r>
              <a:rPr lang="en-IE" b="1" dirty="0"/>
              <a:t>Infrastructure as Code</a:t>
            </a:r>
            <a:r>
              <a:rPr lang="en-IE" dirty="0"/>
              <a:t> sections. </a:t>
            </a:r>
          </a:p>
          <a:p>
            <a:pPr marL="457200" indent="-457200">
              <a:buFont typeface="Arial" panose="020B0604020202020204" pitchFamily="34" charset="0"/>
              <a:buChar char="•"/>
            </a:pPr>
            <a:r>
              <a:rPr lang="en-IE" dirty="0">
                <a:hlinkClick r:id="rId3"/>
              </a:rPr>
              <a:t>https://microsoft.github.io/PartsUnlimited</a:t>
            </a:r>
            <a:endParaRPr lang="en-IE" dirty="0"/>
          </a:p>
          <a:p>
            <a:pPr marL="457200" indent="-457200">
              <a:buFont typeface="Arial" panose="020B0604020202020204" pitchFamily="34" charset="0"/>
              <a:buChar char="•"/>
            </a:pPr>
            <a:r>
              <a:rPr lang="en-IE" dirty="0">
                <a:hlinkClick r:id="rId4"/>
              </a:rPr>
              <a:t>https://microsoft.github.io/PartsUnlimitedMRP</a:t>
            </a:r>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Lab Steps in this course are available on </a:t>
            </a:r>
            <a:r>
              <a:rPr lang="en-IE" b="1" dirty="0"/>
              <a:t>GitHub</a:t>
            </a:r>
            <a:r>
              <a:rPr lang="en-IE" dirty="0"/>
              <a:t> at the below, under the </a:t>
            </a:r>
            <a:r>
              <a:rPr lang="en-IE" b="1" dirty="0"/>
              <a:t>Infrastructure as Code</a:t>
            </a:r>
            <a:r>
              <a:rPr lang="en-IE" dirty="0"/>
              <a:t> sections. </a:t>
            </a:r>
          </a:p>
          <a:p>
            <a:pPr marL="457200" indent="-457200">
              <a:buFont typeface="Arial" panose="020B0604020202020204" pitchFamily="34" charset="0"/>
              <a:buChar char="•"/>
            </a:pPr>
            <a:r>
              <a:rPr lang="en-IE" dirty="0">
                <a:hlinkClick r:id="rId3"/>
              </a:rPr>
              <a:t>https://microsoft.github.io/PartsUnlimited</a:t>
            </a:r>
            <a:endParaRPr lang="en-IE" dirty="0"/>
          </a:p>
          <a:p>
            <a:pPr marL="457200" indent="-457200">
              <a:buFont typeface="Arial" panose="020B0604020202020204" pitchFamily="34" charset="0"/>
              <a:buChar char="•"/>
            </a:pPr>
            <a:r>
              <a:rPr lang="en-IE" dirty="0">
                <a:hlinkClick r:id="rId4"/>
              </a:rPr>
              <a:t>https://microsoft.github.io/PartsUnlimitedMRP</a:t>
            </a:r>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Lab Steps in this course are available on </a:t>
            </a:r>
            <a:r>
              <a:rPr lang="en-IE" b="1" dirty="0"/>
              <a:t>GitHub</a:t>
            </a:r>
            <a:r>
              <a:rPr lang="en-IE" dirty="0"/>
              <a:t> at the below, under the </a:t>
            </a:r>
            <a:r>
              <a:rPr lang="en-IE" b="1" dirty="0"/>
              <a:t>Infrastructure as Code</a:t>
            </a:r>
            <a:r>
              <a:rPr lang="en-IE" dirty="0"/>
              <a:t> sections. </a:t>
            </a:r>
          </a:p>
          <a:p>
            <a:pPr marL="457200" indent="-457200">
              <a:buFont typeface="Arial" panose="020B0604020202020204" pitchFamily="34" charset="0"/>
              <a:buChar char="•"/>
            </a:pPr>
            <a:r>
              <a:rPr lang="en-IE" dirty="0">
                <a:hlinkClick r:id="rId3"/>
              </a:rPr>
              <a:t>https://microsoft.github.io/PartsUnlimited</a:t>
            </a:r>
            <a:endParaRPr lang="en-IE" dirty="0"/>
          </a:p>
          <a:p>
            <a:pPr marL="457200" indent="-457200">
              <a:buFont typeface="Arial" panose="020B0604020202020204" pitchFamily="34" charset="0"/>
              <a:buChar char="•"/>
            </a:pPr>
            <a:r>
              <a:rPr lang="en-IE" dirty="0">
                <a:hlinkClick r:id="rId4"/>
              </a:rPr>
              <a:t>https://microsoft.github.io/PartsUnlimitedMRP</a:t>
            </a:r>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Lab Steps in this course are available on </a:t>
            </a:r>
            <a:r>
              <a:rPr lang="en-IE" b="1" dirty="0"/>
              <a:t>GitHub</a:t>
            </a:r>
            <a:r>
              <a:rPr lang="en-IE" dirty="0"/>
              <a:t> at the below, under the </a:t>
            </a:r>
            <a:r>
              <a:rPr lang="en-IE" b="1" dirty="0"/>
              <a:t>Infrastructure as Code</a:t>
            </a:r>
            <a:r>
              <a:rPr lang="en-IE" dirty="0"/>
              <a:t> sections. </a:t>
            </a:r>
          </a:p>
          <a:p>
            <a:pPr marL="457200" indent="-457200">
              <a:buFont typeface="Arial" panose="020B0604020202020204" pitchFamily="34" charset="0"/>
              <a:buChar char="•"/>
            </a:pPr>
            <a:r>
              <a:rPr lang="en-IE" dirty="0">
                <a:hlinkClick r:id="rId3"/>
              </a:rPr>
              <a:t>https://microsoft.github.io/PartsUnlimited</a:t>
            </a:r>
            <a:endParaRPr lang="en-IE" dirty="0"/>
          </a:p>
          <a:p>
            <a:pPr marL="457200" indent="-457200">
              <a:buFont typeface="Arial" panose="020B0604020202020204" pitchFamily="34" charset="0"/>
              <a:buChar char="•"/>
            </a:pPr>
            <a:r>
              <a:rPr lang="en-IE" dirty="0">
                <a:hlinkClick r:id="rId4"/>
              </a:rPr>
              <a:t>https://microsoft.github.io/PartsUnlimitedMRP</a:t>
            </a:r>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Integrate Your GitHub Projects With Azure Pipelines - </a:t>
            </a:r>
            <a:r>
              <a:rPr lang="en-US" sz="882" b="0" kern="1200" dirty="0">
                <a:solidFill>
                  <a:schemeClr val="tx1"/>
                </a:solidFill>
                <a:effectLst/>
                <a:latin typeface="Segoe UI Light" pitchFamily="34" charset="0"/>
                <a:ea typeface="+mn-ea"/>
                <a:cs typeface="+mn-cs"/>
              </a:rPr>
              <a:t>https://www.azuredevopslabs.com/labs/azuredevops/github-integration/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34439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Lab Steps in this course are available on </a:t>
            </a:r>
            <a:r>
              <a:rPr lang="en-IE" b="1" dirty="0"/>
              <a:t>GitHub</a:t>
            </a:r>
            <a:r>
              <a:rPr lang="en-IE" dirty="0"/>
              <a:t> at the below, under the </a:t>
            </a:r>
            <a:r>
              <a:rPr lang="en-IE" b="1" dirty="0"/>
              <a:t>Infrastructure as Code</a:t>
            </a:r>
            <a:r>
              <a:rPr lang="en-IE" dirty="0"/>
              <a:t> sections. </a:t>
            </a:r>
          </a:p>
          <a:p>
            <a:pPr marL="457200" indent="-457200">
              <a:buFont typeface="Arial" panose="020B0604020202020204" pitchFamily="34" charset="0"/>
              <a:buChar char="•"/>
            </a:pPr>
            <a:r>
              <a:rPr lang="en-IE" dirty="0">
                <a:hlinkClick r:id="rId3"/>
              </a:rPr>
              <a:t>https://microsoft.github.io/PartsUnlimited</a:t>
            </a:r>
            <a:endParaRPr lang="en-IE" dirty="0"/>
          </a:p>
          <a:p>
            <a:pPr marL="457200" indent="-457200">
              <a:buFont typeface="Arial" panose="020B0604020202020204" pitchFamily="34" charset="0"/>
              <a:buChar char="•"/>
            </a:pPr>
            <a:r>
              <a:rPr lang="en-IE" dirty="0">
                <a:hlinkClick r:id="rId4"/>
              </a:rPr>
              <a:t>https://microsoft.github.io/PartsUnlimitedMRP</a:t>
            </a:r>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Planning and Portfolio Management with Azure Boards - https://www.azuredevopslabs.com/labs/azuredevops/agile/ </a:t>
            </a: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5/8/2020 3:10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172155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Feature Flag Management with </a:t>
            </a:r>
            <a:r>
              <a:rPr lang="en-US" sz="882" b="0" kern="1200" dirty="0" err="1">
                <a:solidFill>
                  <a:schemeClr val="tx1"/>
                </a:solidFill>
                <a:effectLst/>
                <a:latin typeface="Segoe UI Light" pitchFamily="34" charset="0"/>
                <a:ea typeface="+mn-ea"/>
                <a:cs typeface="+mn-cs"/>
              </a:rPr>
              <a:t>LaunchDarkly</a:t>
            </a:r>
            <a:r>
              <a:rPr lang="en-US" sz="882" b="0" kern="1200" dirty="0">
                <a:solidFill>
                  <a:schemeClr val="tx1"/>
                </a:solidFill>
                <a:effectLst/>
                <a:latin typeface="Segoe UI Light" pitchFamily="34" charset="0"/>
                <a:ea typeface="+mn-ea"/>
                <a:cs typeface="+mn-cs"/>
              </a:rPr>
              <a:t> and </a:t>
            </a:r>
            <a:r>
              <a:rPr lang="en-US" sz="882" b="0" kern="1200" dirty="0" err="1">
                <a:solidFill>
                  <a:schemeClr val="tx1"/>
                </a:solidFill>
                <a:effectLst/>
                <a:latin typeface="Segoe UI Light" pitchFamily="34" charset="0"/>
                <a:ea typeface="+mn-ea"/>
                <a:cs typeface="+mn-cs"/>
              </a:rPr>
              <a:t>AzureDevOps</a:t>
            </a:r>
            <a:r>
              <a:rPr lang="en-US" sz="882" b="0" kern="1200" dirty="0">
                <a:solidFill>
                  <a:schemeClr val="tx1"/>
                </a:solidFill>
                <a:effectLst/>
                <a:latin typeface="Segoe UI Light" pitchFamily="34" charset="0"/>
                <a:ea typeface="+mn-ea"/>
                <a:cs typeface="+mn-cs"/>
              </a:rPr>
              <a:t> - https://www.azuredevopslabs.com/labs/vstsextend/launchdarkly/</a:t>
            </a:r>
          </a:p>
          <a:p>
            <a:r>
              <a:rPr lang="en-US" sz="882" b="0" kern="1200" dirty="0">
                <a:solidFill>
                  <a:schemeClr val="tx1"/>
                </a:solidFill>
                <a:effectLst/>
                <a:latin typeface="Segoe UI Light" pitchFamily="34" charset="0"/>
                <a:ea typeface="+mn-ea"/>
                <a:cs typeface="+mn-cs"/>
              </a:rPr>
              <a:t>✔️ Note that you must have already completed the prerequisite labs in the Welcome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Integrating Azure Repos and Azure Pipelines with Eclipse  - https://www.azuredevopslabs.com/labs/vstsextend/eclipse/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Deploying a Multi-container application to Azure Kubernetes Service - </a:t>
            </a:r>
            <a:r>
              <a:rPr lang="en-US" sz="882" b="0" kern="1200" dirty="0">
                <a:solidFill>
                  <a:schemeClr val="tx1"/>
                </a:solidFill>
                <a:effectLst/>
                <a:latin typeface="Segoe UI Light" pitchFamily="34" charset="0"/>
                <a:ea typeface="+mn-ea"/>
                <a:cs typeface="+mn-cs"/>
              </a:rPr>
              <a:t>https://www.azuredevopslabs.com/labs/vstsextend/kubernetes/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7910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Integrating Azure </a:t>
            </a:r>
            <a:r>
              <a:rPr lang="en-US" sz="882" b="0" i="0" u="none" strike="noStrike" kern="1200" dirty="0" err="1">
                <a:solidFill>
                  <a:schemeClr val="tx1"/>
                </a:solidFill>
                <a:effectLst/>
                <a:latin typeface="Segoe UI Light" pitchFamily="34" charset="0"/>
                <a:ea typeface="+mn-ea"/>
                <a:cs typeface="+mn-cs"/>
              </a:rPr>
              <a:t>KeyVault</a:t>
            </a:r>
            <a:r>
              <a:rPr lang="en-US" sz="882" b="0" i="0" u="none" strike="noStrike" kern="1200" dirty="0">
                <a:solidFill>
                  <a:schemeClr val="tx1"/>
                </a:solidFill>
                <a:effectLst/>
                <a:latin typeface="Segoe UI Light" pitchFamily="34" charset="0"/>
                <a:ea typeface="+mn-ea"/>
                <a:cs typeface="+mn-cs"/>
              </a:rPr>
              <a:t> with Azure DevOps - </a:t>
            </a:r>
            <a:r>
              <a:rPr lang="en-US" sz="882" b="0" kern="1200" dirty="0">
                <a:solidFill>
                  <a:schemeClr val="tx1"/>
                </a:solidFill>
                <a:effectLst/>
                <a:latin typeface="Segoe UI Light" pitchFamily="34" charset="0"/>
                <a:ea typeface="+mn-ea"/>
                <a:cs typeface="+mn-cs"/>
              </a:rPr>
              <a:t>https://www.azuredevopslabs.com/labs/vstsextend/azurekeyvault/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56808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Driving continuous quality of your code with </a:t>
            </a:r>
            <a:r>
              <a:rPr lang="en-US" sz="882" b="0" i="0" u="none" strike="noStrike" kern="1200" dirty="0" err="1">
                <a:solidFill>
                  <a:schemeClr val="tx1"/>
                </a:solidFill>
                <a:effectLst/>
                <a:latin typeface="Segoe UI Light" pitchFamily="34" charset="0"/>
                <a:ea typeface="+mn-ea"/>
                <a:cs typeface="+mn-cs"/>
              </a:rPr>
              <a:t>SonarCloud</a:t>
            </a:r>
            <a:r>
              <a:rPr lang="en-US" sz="882" b="0" i="0" u="none" strike="noStrike" kern="1200" dirty="0">
                <a:solidFill>
                  <a:schemeClr val="tx1"/>
                </a:solidFill>
                <a:effectLst/>
                <a:latin typeface="Segoe UI Light" pitchFamily="34" charset="0"/>
                <a:ea typeface="+mn-ea"/>
                <a:cs typeface="+mn-cs"/>
              </a:rPr>
              <a:t> - </a:t>
            </a:r>
            <a:r>
              <a:rPr lang="en-US" sz="882" b="0" kern="1200" dirty="0">
                <a:solidFill>
                  <a:schemeClr val="tx1"/>
                </a:solidFill>
                <a:effectLst/>
                <a:latin typeface="Segoe UI Light" pitchFamily="34" charset="0"/>
                <a:ea typeface="+mn-ea"/>
                <a:cs typeface="+mn-cs"/>
              </a:rPr>
              <a:t>https://www.azuredevopslabs.com/labs/vstsextend/sonarcloud/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79850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Managing Open-source security and license with </a:t>
            </a:r>
            <a:r>
              <a:rPr lang="en-US" sz="882" b="0" i="0" u="none" strike="noStrike" kern="1200" dirty="0" err="1">
                <a:solidFill>
                  <a:schemeClr val="tx1"/>
                </a:solidFill>
                <a:effectLst/>
                <a:latin typeface="Segoe UI Light" pitchFamily="34" charset="0"/>
                <a:ea typeface="+mn-ea"/>
                <a:cs typeface="+mn-cs"/>
              </a:rPr>
              <a:t>WhiteSource</a:t>
            </a:r>
            <a:r>
              <a:rPr lang="en-US" sz="882" b="0" i="0" u="none" strike="noStrike" kern="1200" dirty="0">
                <a:solidFill>
                  <a:schemeClr val="tx1"/>
                </a:solidFill>
                <a:effectLst/>
                <a:latin typeface="Segoe UI Light" pitchFamily="34" charset="0"/>
                <a:ea typeface="+mn-ea"/>
                <a:cs typeface="+mn-cs"/>
              </a:rPr>
              <a:t> - </a:t>
            </a:r>
            <a:r>
              <a:rPr lang="en-US" sz="882" b="0" kern="1200" dirty="0">
                <a:solidFill>
                  <a:schemeClr val="tx1"/>
                </a:solidFill>
                <a:effectLst/>
                <a:latin typeface="Segoe UI Light" pitchFamily="34" charset="0"/>
                <a:ea typeface="+mn-ea"/>
                <a:cs typeface="+mn-cs"/>
              </a:rPr>
              <a:t>https://www.azuredevopslabs.com/labs/vstsextend/WhiteSource/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Continuous Integration in Azure DevOps - https://www.youtube.com/watch?v=swd_0burbhI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5/8/2020 3:10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78749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AA62-CDDF-4D92-A006-5DE758FE1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CED0F7-7C01-43C9-91DA-2D2BA17A2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3D92A3-513D-4F27-817E-C2C4F6CF9B03}"/>
              </a:ext>
            </a:extLst>
          </p:cNvPr>
          <p:cNvSpPr>
            <a:spLocks noGrp="1"/>
          </p:cNvSpPr>
          <p:nvPr>
            <p:ph type="dt" sz="half" idx="10"/>
          </p:nvPr>
        </p:nvSpPr>
        <p:spPr/>
        <p:txBody>
          <a:bodyPr/>
          <a:lstStyle/>
          <a:p>
            <a:fld id="{D9F6DDB8-B61F-4FD4-A3FC-AAA4C4410EAA}" type="datetimeFigureOut">
              <a:rPr lang="en-US" smtClean="0"/>
              <a:t>5/8/2020</a:t>
            </a:fld>
            <a:endParaRPr lang="en-US"/>
          </a:p>
        </p:txBody>
      </p:sp>
      <p:sp>
        <p:nvSpPr>
          <p:cNvPr id="5" name="Footer Placeholder 4">
            <a:extLst>
              <a:ext uri="{FF2B5EF4-FFF2-40B4-BE49-F238E27FC236}">
                <a16:creationId xmlns:a16="http://schemas.microsoft.com/office/drawing/2014/main" id="{CC57F0A4-31C6-4A6E-AEB5-FA38A4694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D066D-A2B9-4071-A351-915169C11F95}"/>
              </a:ext>
            </a:extLst>
          </p:cNvPr>
          <p:cNvSpPr>
            <a:spLocks noGrp="1"/>
          </p:cNvSpPr>
          <p:nvPr>
            <p:ph type="sldNum" sz="quarter" idx="12"/>
          </p:nvPr>
        </p:nvSpPr>
        <p:spPr/>
        <p:txBody>
          <a:bodyPr/>
          <a:lstStyle/>
          <a:p>
            <a:fld id="{A41D3E46-2404-488F-8183-C336519F0599}" type="slidenum">
              <a:rPr lang="en-US" smtClean="0"/>
              <a:t>‹#›</a:t>
            </a:fld>
            <a:endParaRPr lang="en-US"/>
          </a:p>
        </p:txBody>
      </p:sp>
    </p:spTree>
    <p:extLst>
      <p:ext uri="{BB962C8B-B14F-4D97-AF65-F5344CB8AC3E}">
        <p14:creationId xmlns:p14="http://schemas.microsoft.com/office/powerpoint/2010/main" val="277309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D42B-99CF-4DB7-B81F-626551DDC6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44B030-3B54-4E37-97BC-155FF47DCD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AE383-A32A-4106-8ADB-9229C518E2B6}"/>
              </a:ext>
            </a:extLst>
          </p:cNvPr>
          <p:cNvSpPr>
            <a:spLocks noGrp="1"/>
          </p:cNvSpPr>
          <p:nvPr>
            <p:ph type="dt" sz="half" idx="10"/>
          </p:nvPr>
        </p:nvSpPr>
        <p:spPr/>
        <p:txBody>
          <a:bodyPr/>
          <a:lstStyle/>
          <a:p>
            <a:fld id="{D9F6DDB8-B61F-4FD4-A3FC-AAA4C4410EAA}" type="datetimeFigureOut">
              <a:rPr lang="en-US" smtClean="0"/>
              <a:t>5/8/2020</a:t>
            </a:fld>
            <a:endParaRPr lang="en-US"/>
          </a:p>
        </p:txBody>
      </p:sp>
      <p:sp>
        <p:nvSpPr>
          <p:cNvPr id="5" name="Footer Placeholder 4">
            <a:extLst>
              <a:ext uri="{FF2B5EF4-FFF2-40B4-BE49-F238E27FC236}">
                <a16:creationId xmlns:a16="http://schemas.microsoft.com/office/drawing/2014/main" id="{0FF13BBC-5C4E-4369-99C9-7E0C8BEF2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C98BA-DA8E-4AC9-BF45-D16528FE0D77}"/>
              </a:ext>
            </a:extLst>
          </p:cNvPr>
          <p:cNvSpPr>
            <a:spLocks noGrp="1"/>
          </p:cNvSpPr>
          <p:nvPr>
            <p:ph type="sldNum" sz="quarter" idx="12"/>
          </p:nvPr>
        </p:nvSpPr>
        <p:spPr/>
        <p:txBody>
          <a:bodyPr/>
          <a:lstStyle/>
          <a:p>
            <a:fld id="{A41D3E46-2404-488F-8183-C336519F0599}" type="slidenum">
              <a:rPr lang="en-US" smtClean="0"/>
              <a:t>‹#›</a:t>
            </a:fld>
            <a:endParaRPr lang="en-US"/>
          </a:p>
        </p:txBody>
      </p:sp>
    </p:spTree>
    <p:extLst>
      <p:ext uri="{BB962C8B-B14F-4D97-AF65-F5344CB8AC3E}">
        <p14:creationId xmlns:p14="http://schemas.microsoft.com/office/powerpoint/2010/main" val="257300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850E3-AAD9-44D5-8D26-6D901523BE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0B3E31-053E-4A90-8E7E-70B0A525D1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D46BD-222E-4075-92B3-3CD9962A30F1}"/>
              </a:ext>
            </a:extLst>
          </p:cNvPr>
          <p:cNvSpPr>
            <a:spLocks noGrp="1"/>
          </p:cNvSpPr>
          <p:nvPr>
            <p:ph type="dt" sz="half" idx="10"/>
          </p:nvPr>
        </p:nvSpPr>
        <p:spPr/>
        <p:txBody>
          <a:bodyPr/>
          <a:lstStyle/>
          <a:p>
            <a:fld id="{D9F6DDB8-B61F-4FD4-A3FC-AAA4C4410EAA}" type="datetimeFigureOut">
              <a:rPr lang="en-US" smtClean="0"/>
              <a:t>5/8/2020</a:t>
            </a:fld>
            <a:endParaRPr lang="en-US"/>
          </a:p>
        </p:txBody>
      </p:sp>
      <p:sp>
        <p:nvSpPr>
          <p:cNvPr id="5" name="Footer Placeholder 4">
            <a:extLst>
              <a:ext uri="{FF2B5EF4-FFF2-40B4-BE49-F238E27FC236}">
                <a16:creationId xmlns:a16="http://schemas.microsoft.com/office/drawing/2014/main" id="{BD583359-0C20-4167-A06B-51C9A1F57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E1D6E-34DA-4FA8-B517-AF13B55CE78B}"/>
              </a:ext>
            </a:extLst>
          </p:cNvPr>
          <p:cNvSpPr>
            <a:spLocks noGrp="1"/>
          </p:cNvSpPr>
          <p:nvPr>
            <p:ph type="sldNum" sz="quarter" idx="12"/>
          </p:nvPr>
        </p:nvSpPr>
        <p:spPr/>
        <p:txBody>
          <a:bodyPr/>
          <a:lstStyle/>
          <a:p>
            <a:fld id="{A41D3E46-2404-488F-8183-C336519F0599}" type="slidenum">
              <a:rPr lang="en-US" smtClean="0"/>
              <a:t>‹#›</a:t>
            </a:fld>
            <a:endParaRPr lang="en-US"/>
          </a:p>
        </p:txBody>
      </p:sp>
    </p:spTree>
    <p:extLst>
      <p:ext uri="{BB962C8B-B14F-4D97-AF65-F5344CB8AC3E}">
        <p14:creationId xmlns:p14="http://schemas.microsoft.com/office/powerpoint/2010/main" val="146273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65880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5536749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00240D"/>
              </a:solidFill>
              <a:effectLst/>
              <a:uLnTx/>
              <a:uFillTx/>
              <a:latin typeface="Segoe UI"/>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18043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941400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52842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740114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8" name="Rectangle 7"/>
          <p:cNvSpPr/>
          <p:nvPr/>
        </p:nvSpPr>
        <p:spPr>
          <a:xfrm>
            <a:off x="16" y="0"/>
            <a:ext cx="6991334"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65512" y="1074420"/>
            <a:ext cx="6163888" cy="5257800"/>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DD6FDB-8DF0-418F-8936-23A5898E2C5D}" type="datetimeFigureOut">
              <a:rPr lang="en-US" smtClean="0"/>
              <a:t>5/8/2020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9955B6-869D-4048-947D-3F8B714FA4AE}" type="slidenum">
              <a:rPr lang="en-US" smtClean="0"/>
              <a:t>‹#›</a:t>
            </a:fld>
            <a:endParaRPr lang="en-US"/>
          </a:p>
        </p:txBody>
      </p:sp>
      <p:pic>
        <p:nvPicPr>
          <p:cNvPr id="13" name="Graphic 12" descr="Laptop">
            <a:extLst>
              <a:ext uri="{FF2B5EF4-FFF2-40B4-BE49-F238E27FC236}">
                <a16:creationId xmlns:a16="http://schemas.microsoft.com/office/drawing/2014/main" id="{B197BBDE-161D-4673-976E-48A4741BF95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982" y="1770977"/>
            <a:ext cx="3294253" cy="3294253"/>
          </a:xfrm>
          <a:prstGeom prst="rect">
            <a:avLst/>
          </a:prstGeom>
        </p:spPr>
      </p:pic>
      <p:sp>
        <p:nvSpPr>
          <p:cNvPr id="16" name="TextBox 15">
            <a:extLst>
              <a:ext uri="{FF2B5EF4-FFF2-40B4-BE49-F238E27FC236}">
                <a16:creationId xmlns:a16="http://schemas.microsoft.com/office/drawing/2014/main" id="{31FBE623-E7DC-418F-90E0-B97A24BEA1A1}"/>
              </a:ext>
            </a:extLst>
          </p:cNvPr>
          <p:cNvSpPr txBox="1"/>
          <p:nvPr userDrawn="1"/>
        </p:nvSpPr>
        <p:spPr>
          <a:xfrm>
            <a:off x="9206450" y="2759818"/>
            <a:ext cx="1385316" cy="1077218"/>
          </a:xfrm>
          <a:prstGeom prst="rect">
            <a:avLst/>
          </a:prstGeom>
          <a:noFill/>
        </p:spPr>
        <p:txBody>
          <a:bodyPr wrap="none" rtlCol="0">
            <a:spAutoFit/>
          </a:bodyPr>
          <a:lstStyle/>
          <a:p>
            <a:pPr algn="ctr"/>
            <a:r>
              <a:rPr lang="en-US" sz="3200" dirty="0">
                <a:solidFill>
                  <a:srgbClr val="0D64AE"/>
                </a:solidFill>
              </a:rPr>
              <a:t>HANDS</a:t>
            </a:r>
          </a:p>
          <a:p>
            <a:pPr algn="ctr"/>
            <a:r>
              <a:rPr lang="en-US" sz="3200" dirty="0">
                <a:solidFill>
                  <a:srgbClr val="0D64AE"/>
                </a:solidFill>
              </a:rPr>
              <a:t>ON</a:t>
            </a:r>
            <a:endParaRPr lang="en-US" dirty="0">
              <a:solidFill>
                <a:srgbClr val="0D64AE"/>
              </a:solidFill>
            </a:endParaRPr>
          </a:p>
        </p:txBody>
      </p:sp>
    </p:spTree>
    <p:extLst>
      <p:ext uri="{BB962C8B-B14F-4D97-AF65-F5344CB8AC3E}">
        <p14:creationId xmlns:p14="http://schemas.microsoft.com/office/powerpoint/2010/main" val="2889237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DD6FDB-8DF0-418F-8936-23A5898E2C5D}" type="datetimeFigureOut">
              <a:rPr lang="en-US" smtClean="0"/>
              <a:t>5/8/2020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9955B6-869D-4048-947D-3F8B714FA4AE}" type="slidenum">
              <a:rPr lang="en-US" smtClean="0"/>
              <a:t>‹#›</a:t>
            </a:fld>
            <a:endParaRPr lang="en-US"/>
          </a:p>
        </p:txBody>
      </p:sp>
      <p:pic>
        <p:nvPicPr>
          <p:cNvPr id="10" name="Picture 9">
            <a:extLst>
              <a:ext uri="{FF2B5EF4-FFF2-40B4-BE49-F238E27FC236}">
                <a16:creationId xmlns:a16="http://schemas.microsoft.com/office/drawing/2014/main" id="{93CF7AD3-B775-4527-BDEB-B29A9D35D83F}"/>
              </a:ext>
            </a:extLst>
          </p:cNvPr>
          <p:cNvPicPr>
            <a:picLocks noChangeAspect="1"/>
          </p:cNvPicPr>
          <p:nvPr userDrawn="1"/>
        </p:nvPicPr>
        <p:blipFill>
          <a:blip r:embed="rId2"/>
          <a:stretch>
            <a:fillRect/>
          </a:stretch>
        </p:blipFill>
        <p:spPr>
          <a:xfrm>
            <a:off x="770464" y="3552825"/>
            <a:ext cx="2419069" cy="2531400"/>
          </a:xfrm>
          <a:prstGeom prst="rect">
            <a:avLst/>
          </a:prstGeom>
        </p:spPr>
      </p:pic>
    </p:spTree>
    <p:extLst>
      <p:ext uri="{BB962C8B-B14F-4D97-AF65-F5344CB8AC3E}">
        <p14:creationId xmlns:p14="http://schemas.microsoft.com/office/powerpoint/2010/main" val="34316487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38DC-292D-41D4-AE42-D9C0CADE7C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4DFF99-9411-4373-85E2-F25357C034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D8BED-EF9E-45ED-AFD5-AEBD07827676}"/>
              </a:ext>
            </a:extLst>
          </p:cNvPr>
          <p:cNvSpPr>
            <a:spLocks noGrp="1"/>
          </p:cNvSpPr>
          <p:nvPr>
            <p:ph type="dt" sz="half" idx="10"/>
          </p:nvPr>
        </p:nvSpPr>
        <p:spPr/>
        <p:txBody>
          <a:bodyPr/>
          <a:lstStyle/>
          <a:p>
            <a:fld id="{D9F6DDB8-B61F-4FD4-A3FC-AAA4C4410EAA}" type="datetimeFigureOut">
              <a:rPr lang="en-US" smtClean="0"/>
              <a:t>5/8/2020</a:t>
            </a:fld>
            <a:endParaRPr lang="en-US"/>
          </a:p>
        </p:txBody>
      </p:sp>
      <p:sp>
        <p:nvSpPr>
          <p:cNvPr id="5" name="Footer Placeholder 4">
            <a:extLst>
              <a:ext uri="{FF2B5EF4-FFF2-40B4-BE49-F238E27FC236}">
                <a16:creationId xmlns:a16="http://schemas.microsoft.com/office/drawing/2014/main" id="{F3675B22-DF42-4DD5-826C-BB26924CF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BB47D-888B-4FE5-BA29-D280B8C1446D}"/>
              </a:ext>
            </a:extLst>
          </p:cNvPr>
          <p:cNvSpPr>
            <a:spLocks noGrp="1"/>
          </p:cNvSpPr>
          <p:nvPr>
            <p:ph type="sldNum" sz="quarter" idx="12"/>
          </p:nvPr>
        </p:nvSpPr>
        <p:spPr/>
        <p:txBody>
          <a:bodyPr/>
          <a:lstStyle/>
          <a:p>
            <a:fld id="{A41D3E46-2404-488F-8183-C336519F0599}" type="slidenum">
              <a:rPr lang="en-US" smtClean="0"/>
              <a:t>‹#›</a:t>
            </a:fld>
            <a:endParaRPr lang="en-US"/>
          </a:p>
        </p:txBody>
      </p:sp>
    </p:spTree>
    <p:extLst>
      <p:ext uri="{BB962C8B-B14F-4D97-AF65-F5344CB8AC3E}">
        <p14:creationId xmlns:p14="http://schemas.microsoft.com/office/powerpoint/2010/main" val="486677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723039" y="2314386"/>
            <a:ext cx="3200400" cy="613409"/>
          </a:xfrm>
        </p:spPr>
        <p:txBody>
          <a:bodyPr anchor="b">
            <a:normAutofit/>
          </a:bodyPr>
          <a:lstStyle>
            <a:lvl1pPr>
              <a:defRPr sz="3600" b="0">
                <a:solidFill>
                  <a:srgbClr val="FFFFFF"/>
                </a:solidFill>
                <a:latin typeface="Segoe UI Semibold" panose="020B0702040204020203" pitchFamily="34" charset="0"/>
                <a:cs typeface="Segoe UI Semibold" panose="020B0702040204020203" pitchFamily="34" charset="0"/>
              </a:defRPr>
            </a:lvl1pPr>
          </a:lstStyle>
          <a:p>
            <a:r>
              <a:rPr lang="en-US" dirty="0"/>
              <a:t>Discussion</a:t>
            </a:r>
          </a:p>
        </p:txBody>
      </p:sp>
      <p:sp>
        <p:nvSpPr>
          <p:cNvPr id="3" name="Content Placeholder 2"/>
          <p:cNvSpPr>
            <a:spLocks noGrp="1"/>
          </p:cNvSpPr>
          <p:nvPr>
            <p:ph idx="1"/>
          </p:nvPr>
        </p:nvSpPr>
        <p:spPr>
          <a:xfrm>
            <a:off x="4800600" y="731520"/>
            <a:ext cx="6492240" cy="5257800"/>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DD6FDB-8DF0-418F-8936-23A5898E2C5D}" type="datetimeFigureOut">
              <a:rPr lang="en-US" smtClean="0"/>
              <a:t>5/8/2020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9955B6-869D-4048-947D-3F8B714FA4AE}" type="slidenum">
              <a:rPr lang="en-US" smtClean="0"/>
              <a:t>‹#›</a:t>
            </a:fld>
            <a:endParaRPr lang="en-US"/>
          </a:p>
        </p:txBody>
      </p:sp>
      <p:pic>
        <p:nvPicPr>
          <p:cNvPr id="12" name="Graphic 11" descr="Chat">
            <a:extLst>
              <a:ext uri="{FF2B5EF4-FFF2-40B4-BE49-F238E27FC236}">
                <a16:creationId xmlns:a16="http://schemas.microsoft.com/office/drawing/2014/main" id="{B8821E57-C7BE-4AD5-A18D-A44C0FA07B1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039" y="187381"/>
            <a:ext cx="2246329" cy="2246329"/>
          </a:xfrm>
          <a:prstGeom prst="rect">
            <a:avLst/>
          </a:prstGeom>
        </p:spPr>
      </p:pic>
    </p:spTree>
    <p:extLst>
      <p:ext uri="{BB962C8B-B14F-4D97-AF65-F5344CB8AC3E}">
        <p14:creationId xmlns:p14="http://schemas.microsoft.com/office/powerpoint/2010/main" val="348068961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723039" y="2314386"/>
            <a:ext cx="3200400" cy="613409"/>
          </a:xfrm>
        </p:spPr>
        <p:txBody>
          <a:bodyPr anchor="b">
            <a:normAutofit/>
          </a:bodyPr>
          <a:lstStyle>
            <a:lvl1pPr>
              <a:defRPr sz="3600" b="0">
                <a:solidFill>
                  <a:srgbClr val="FFFFFF"/>
                </a:solidFill>
                <a:latin typeface="Segoe UI Semibold" panose="020B0702040204020203" pitchFamily="34" charset="0"/>
                <a:cs typeface="Segoe UI Semibold" panose="020B0702040204020203" pitchFamily="34" charset="0"/>
              </a:defRPr>
            </a:lvl1pPr>
          </a:lstStyle>
          <a:p>
            <a:r>
              <a:rPr lang="en-US" dirty="0"/>
              <a:t>Discussion</a:t>
            </a:r>
          </a:p>
        </p:txBody>
      </p:sp>
      <p:sp>
        <p:nvSpPr>
          <p:cNvPr id="3" name="Content Placeholder 2"/>
          <p:cNvSpPr>
            <a:spLocks noGrp="1"/>
          </p:cNvSpPr>
          <p:nvPr>
            <p:ph idx="1"/>
          </p:nvPr>
        </p:nvSpPr>
        <p:spPr>
          <a:xfrm>
            <a:off x="4800600" y="731520"/>
            <a:ext cx="6492240" cy="5257800"/>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6DDD6FDB-8DF0-418F-8936-23A5898E2C5D}" type="datetimeFigureOut">
              <a:rPr lang="en-US" smtClean="0"/>
              <a:t>5/8/2020</a:t>
            </a:fld>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669955B6-869D-4048-947D-3F8B714FA4AE}" type="slidenum">
              <a:rPr lang="en-US" smtClean="0"/>
              <a:t>‹#›</a:t>
            </a:fld>
            <a:endParaRPr lang="en-US"/>
          </a:p>
        </p:txBody>
      </p:sp>
      <p:pic>
        <p:nvPicPr>
          <p:cNvPr id="12" name="Graphic 11" descr="Chat">
            <a:extLst>
              <a:ext uri="{FF2B5EF4-FFF2-40B4-BE49-F238E27FC236}">
                <a16:creationId xmlns:a16="http://schemas.microsoft.com/office/drawing/2014/main" id="{B8821E57-C7BE-4AD5-A18D-A44C0FA07B1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039" y="187381"/>
            <a:ext cx="2246329" cy="2246329"/>
          </a:xfrm>
          <a:prstGeom prst="rect">
            <a:avLst/>
          </a:prstGeom>
        </p:spPr>
      </p:pic>
    </p:spTree>
    <p:extLst>
      <p:ext uri="{BB962C8B-B14F-4D97-AF65-F5344CB8AC3E}">
        <p14:creationId xmlns:p14="http://schemas.microsoft.com/office/powerpoint/2010/main" val="17142053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8" name="Rectangle 7"/>
          <p:cNvSpPr/>
          <p:nvPr/>
        </p:nvSpPr>
        <p:spPr>
          <a:xfrm>
            <a:off x="16" y="0"/>
            <a:ext cx="6991334"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65512" y="1074420"/>
            <a:ext cx="6163888" cy="5257800"/>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6DDD6FDB-8DF0-418F-8936-23A5898E2C5D}" type="datetimeFigureOut">
              <a:rPr lang="en-US" smtClean="0"/>
              <a:t>5/8/2020</a:t>
            </a:fld>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669955B6-869D-4048-947D-3F8B714FA4AE}" type="slidenum">
              <a:rPr lang="en-US" smtClean="0"/>
              <a:t>‹#›</a:t>
            </a:fld>
            <a:endParaRPr lang="en-US"/>
          </a:p>
        </p:txBody>
      </p:sp>
      <p:pic>
        <p:nvPicPr>
          <p:cNvPr id="13" name="Graphic 12" descr="Laptop">
            <a:extLst>
              <a:ext uri="{FF2B5EF4-FFF2-40B4-BE49-F238E27FC236}">
                <a16:creationId xmlns:a16="http://schemas.microsoft.com/office/drawing/2014/main" id="{B197BBDE-161D-4673-976E-48A4741BF95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982" y="1770977"/>
            <a:ext cx="3294253" cy="3294253"/>
          </a:xfrm>
          <a:prstGeom prst="rect">
            <a:avLst/>
          </a:prstGeom>
        </p:spPr>
      </p:pic>
      <p:sp>
        <p:nvSpPr>
          <p:cNvPr id="16" name="TextBox 15">
            <a:extLst>
              <a:ext uri="{FF2B5EF4-FFF2-40B4-BE49-F238E27FC236}">
                <a16:creationId xmlns:a16="http://schemas.microsoft.com/office/drawing/2014/main" id="{31FBE623-E7DC-418F-90E0-B97A24BEA1A1}"/>
              </a:ext>
            </a:extLst>
          </p:cNvPr>
          <p:cNvSpPr txBox="1"/>
          <p:nvPr userDrawn="1"/>
        </p:nvSpPr>
        <p:spPr>
          <a:xfrm>
            <a:off x="9206450" y="2759818"/>
            <a:ext cx="1385316" cy="1077218"/>
          </a:xfrm>
          <a:prstGeom prst="rect">
            <a:avLst/>
          </a:prstGeom>
          <a:noFill/>
        </p:spPr>
        <p:txBody>
          <a:bodyPr wrap="none" rtlCol="0">
            <a:spAutoFit/>
          </a:bodyPr>
          <a:lstStyle/>
          <a:p>
            <a:pPr algn="ctr"/>
            <a:r>
              <a:rPr lang="en-US" sz="3200" dirty="0">
                <a:solidFill>
                  <a:srgbClr val="0D64AE"/>
                </a:solidFill>
              </a:rPr>
              <a:t>HANDS</a:t>
            </a:r>
          </a:p>
          <a:p>
            <a:pPr algn="ctr"/>
            <a:r>
              <a:rPr lang="en-US" sz="3200" dirty="0">
                <a:solidFill>
                  <a:srgbClr val="0D64AE"/>
                </a:solidFill>
              </a:rPr>
              <a:t>ON</a:t>
            </a:r>
            <a:endParaRPr lang="en-US" dirty="0">
              <a:solidFill>
                <a:srgbClr val="0D64AE"/>
              </a:solidFill>
            </a:endParaRPr>
          </a:p>
        </p:txBody>
      </p:sp>
    </p:spTree>
    <p:extLst>
      <p:ext uri="{BB962C8B-B14F-4D97-AF65-F5344CB8AC3E}">
        <p14:creationId xmlns:p14="http://schemas.microsoft.com/office/powerpoint/2010/main" val="350518032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Bullets Poi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sz="4267"/>
            </a:lvl1pPr>
          </a:lstStyle>
          <a:p>
            <a:r>
              <a:rPr lang="en-US" dirty="0"/>
              <a:t>CLICK TO EDIT MASTER TITLE STYLE</a:t>
            </a:r>
          </a:p>
        </p:txBody>
      </p:sp>
      <p:sp>
        <p:nvSpPr>
          <p:cNvPr id="6" name="Text Placeholder 5"/>
          <p:cNvSpPr>
            <a:spLocks noGrp="1"/>
          </p:cNvSpPr>
          <p:nvPr>
            <p:ph type="body" sz="quarter" idx="10"/>
          </p:nvPr>
        </p:nvSpPr>
        <p:spPr>
          <a:xfrm>
            <a:off x="609600" y="1498600"/>
            <a:ext cx="10972800" cy="4267200"/>
          </a:xfrm>
        </p:spPr>
        <p:txBody>
          <a:bodyPr/>
          <a:lstStyle>
            <a:lvl1pPr>
              <a:defRPr sz="3200"/>
            </a:lvl1pPr>
            <a:lvl2pPr marL="914377" indent="-365751">
              <a:buFont typeface="Wingdings" charset="2"/>
              <a:buChar char="§"/>
              <a:defRPr/>
            </a:lvl2pPr>
            <a:lvl3pPr marL="1219170" indent="-243834">
              <a:buFont typeface="Wingdings" charset="2"/>
              <a:buChar char="§"/>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3336159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390835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699276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53140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1875374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61466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765273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E6AA-F54E-46EB-8196-860F65FA4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165B51-3286-403C-8905-B737BC6F6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E491BA-20C2-4C83-91A1-8A92ED843701}"/>
              </a:ext>
            </a:extLst>
          </p:cNvPr>
          <p:cNvSpPr>
            <a:spLocks noGrp="1"/>
          </p:cNvSpPr>
          <p:nvPr>
            <p:ph type="dt" sz="half" idx="10"/>
          </p:nvPr>
        </p:nvSpPr>
        <p:spPr/>
        <p:txBody>
          <a:bodyPr/>
          <a:lstStyle/>
          <a:p>
            <a:fld id="{D9F6DDB8-B61F-4FD4-A3FC-AAA4C4410EAA}" type="datetimeFigureOut">
              <a:rPr lang="en-US" smtClean="0"/>
              <a:t>5/8/2020</a:t>
            </a:fld>
            <a:endParaRPr lang="en-US"/>
          </a:p>
        </p:txBody>
      </p:sp>
      <p:sp>
        <p:nvSpPr>
          <p:cNvPr id="5" name="Footer Placeholder 4">
            <a:extLst>
              <a:ext uri="{FF2B5EF4-FFF2-40B4-BE49-F238E27FC236}">
                <a16:creationId xmlns:a16="http://schemas.microsoft.com/office/drawing/2014/main" id="{F11A783C-D16A-447E-B03C-611F63E62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D0276-FF2A-4415-A164-7CD7720E7DCE}"/>
              </a:ext>
            </a:extLst>
          </p:cNvPr>
          <p:cNvSpPr>
            <a:spLocks noGrp="1"/>
          </p:cNvSpPr>
          <p:nvPr>
            <p:ph type="sldNum" sz="quarter" idx="12"/>
          </p:nvPr>
        </p:nvSpPr>
        <p:spPr/>
        <p:txBody>
          <a:bodyPr/>
          <a:lstStyle/>
          <a:p>
            <a:fld id="{A41D3E46-2404-488F-8183-C336519F0599}" type="slidenum">
              <a:rPr lang="en-US" smtClean="0"/>
              <a:t>‹#›</a:t>
            </a:fld>
            <a:endParaRPr lang="en-US"/>
          </a:p>
        </p:txBody>
      </p:sp>
    </p:spTree>
    <p:extLst>
      <p:ext uri="{BB962C8B-B14F-4D97-AF65-F5344CB8AC3E}">
        <p14:creationId xmlns:p14="http://schemas.microsoft.com/office/powerpoint/2010/main" val="29508081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8952314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38FF-EFE7-400B-8077-FBD56EE5D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3A4AA-6342-411D-8C1F-03333994D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B4002-1982-4C03-9FBE-C25FA38079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A2DF6A-5CF6-4C61-9B02-6F050408D13D}"/>
              </a:ext>
            </a:extLst>
          </p:cNvPr>
          <p:cNvSpPr>
            <a:spLocks noGrp="1"/>
          </p:cNvSpPr>
          <p:nvPr>
            <p:ph type="dt" sz="half" idx="10"/>
          </p:nvPr>
        </p:nvSpPr>
        <p:spPr/>
        <p:txBody>
          <a:bodyPr/>
          <a:lstStyle/>
          <a:p>
            <a:fld id="{D9F6DDB8-B61F-4FD4-A3FC-AAA4C4410EAA}" type="datetimeFigureOut">
              <a:rPr lang="en-US" smtClean="0"/>
              <a:t>5/8/2020</a:t>
            </a:fld>
            <a:endParaRPr lang="en-US"/>
          </a:p>
        </p:txBody>
      </p:sp>
      <p:sp>
        <p:nvSpPr>
          <p:cNvPr id="6" name="Footer Placeholder 5">
            <a:extLst>
              <a:ext uri="{FF2B5EF4-FFF2-40B4-BE49-F238E27FC236}">
                <a16:creationId xmlns:a16="http://schemas.microsoft.com/office/drawing/2014/main" id="{51047947-9B2A-4A0A-9946-40197BB9B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89724-FAD9-4F7C-B6F9-7638A594AD51}"/>
              </a:ext>
            </a:extLst>
          </p:cNvPr>
          <p:cNvSpPr>
            <a:spLocks noGrp="1"/>
          </p:cNvSpPr>
          <p:nvPr>
            <p:ph type="sldNum" sz="quarter" idx="12"/>
          </p:nvPr>
        </p:nvSpPr>
        <p:spPr/>
        <p:txBody>
          <a:bodyPr/>
          <a:lstStyle/>
          <a:p>
            <a:fld id="{A41D3E46-2404-488F-8183-C336519F0599}" type="slidenum">
              <a:rPr lang="en-US" smtClean="0"/>
              <a:t>‹#›</a:t>
            </a:fld>
            <a:endParaRPr lang="en-US"/>
          </a:p>
        </p:txBody>
      </p:sp>
    </p:spTree>
    <p:extLst>
      <p:ext uri="{BB962C8B-B14F-4D97-AF65-F5344CB8AC3E}">
        <p14:creationId xmlns:p14="http://schemas.microsoft.com/office/powerpoint/2010/main" val="398471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291A-2B57-4D63-B54F-2F1368B4E3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8D2E28-F6B0-4FAF-8BD9-7A0544CF70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523EAE-26D4-4633-AD3A-834BA105A0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F3E12-EA41-485F-A18E-DCDE0FE6F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36DEA1-705D-4AB1-BF91-59FA848A3F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DD43A1-3652-41D8-A8C0-F1A52C3FD3DE}"/>
              </a:ext>
            </a:extLst>
          </p:cNvPr>
          <p:cNvSpPr>
            <a:spLocks noGrp="1"/>
          </p:cNvSpPr>
          <p:nvPr>
            <p:ph type="dt" sz="half" idx="10"/>
          </p:nvPr>
        </p:nvSpPr>
        <p:spPr/>
        <p:txBody>
          <a:bodyPr/>
          <a:lstStyle/>
          <a:p>
            <a:fld id="{D9F6DDB8-B61F-4FD4-A3FC-AAA4C4410EAA}" type="datetimeFigureOut">
              <a:rPr lang="en-US" smtClean="0"/>
              <a:t>5/8/2020</a:t>
            </a:fld>
            <a:endParaRPr lang="en-US"/>
          </a:p>
        </p:txBody>
      </p:sp>
      <p:sp>
        <p:nvSpPr>
          <p:cNvPr id="8" name="Footer Placeholder 7">
            <a:extLst>
              <a:ext uri="{FF2B5EF4-FFF2-40B4-BE49-F238E27FC236}">
                <a16:creationId xmlns:a16="http://schemas.microsoft.com/office/drawing/2014/main" id="{1A1CD192-708D-43D4-A4E1-75A04398C0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698683-19E1-41A6-8F60-DEA0B4418CA5}"/>
              </a:ext>
            </a:extLst>
          </p:cNvPr>
          <p:cNvSpPr>
            <a:spLocks noGrp="1"/>
          </p:cNvSpPr>
          <p:nvPr>
            <p:ph type="sldNum" sz="quarter" idx="12"/>
          </p:nvPr>
        </p:nvSpPr>
        <p:spPr/>
        <p:txBody>
          <a:bodyPr/>
          <a:lstStyle/>
          <a:p>
            <a:fld id="{A41D3E46-2404-488F-8183-C336519F0599}" type="slidenum">
              <a:rPr lang="en-US" smtClean="0"/>
              <a:t>‹#›</a:t>
            </a:fld>
            <a:endParaRPr lang="en-US"/>
          </a:p>
        </p:txBody>
      </p:sp>
    </p:spTree>
    <p:extLst>
      <p:ext uri="{BB962C8B-B14F-4D97-AF65-F5344CB8AC3E}">
        <p14:creationId xmlns:p14="http://schemas.microsoft.com/office/powerpoint/2010/main" val="232980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D358-9E1E-4CC3-A0D0-FF0417812D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D15AAD-59A0-4553-8605-DA758D56D26D}"/>
              </a:ext>
            </a:extLst>
          </p:cNvPr>
          <p:cNvSpPr>
            <a:spLocks noGrp="1"/>
          </p:cNvSpPr>
          <p:nvPr>
            <p:ph type="dt" sz="half" idx="10"/>
          </p:nvPr>
        </p:nvSpPr>
        <p:spPr/>
        <p:txBody>
          <a:bodyPr/>
          <a:lstStyle/>
          <a:p>
            <a:fld id="{D9F6DDB8-B61F-4FD4-A3FC-AAA4C4410EAA}" type="datetimeFigureOut">
              <a:rPr lang="en-US" smtClean="0"/>
              <a:t>5/8/2020</a:t>
            </a:fld>
            <a:endParaRPr lang="en-US"/>
          </a:p>
        </p:txBody>
      </p:sp>
      <p:sp>
        <p:nvSpPr>
          <p:cNvPr id="4" name="Footer Placeholder 3">
            <a:extLst>
              <a:ext uri="{FF2B5EF4-FFF2-40B4-BE49-F238E27FC236}">
                <a16:creationId xmlns:a16="http://schemas.microsoft.com/office/drawing/2014/main" id="{3A7AB2CD-CB78-410F-9C3D-0B13A7DDD4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58D33F-564C-4522-947F-634F5B10D1FF}"/>
              </a:ext>
            </a:extLst>
          </p:cNvPr>
          <p:cNvSpPr>
            <a:spLocks noGrp="1"/>
          </p:cNvSpPr>
          <p:nvPr>
            <p:ph type="sldNum" sz="quarter" idx="12"/>
          </p:nvPr>
        </p:nvSpPr>
        <p:spPr/>
        <p:txBody>
          <a:bodyPr/>
          <a:lstStyle/>
          <a:p>
            <a:fld id="{A41D3E46-2404-488F-8183-C336519F0599}" type="slidenum">
              <a:rPr lang="en-US" smtClean="0"/>
              <a:t>‹#›</a:t>
            </a:fld>
            <a:endParaRPr lang="en-US"/>
          </a:p>
        </p:txBody>
      </p:sp>
    </p:spTree>
    <p:extLst>
      <p:ext uri="{BB962C8B-B14F-4D97-AF65-F5344CB8AC3E}">
        <p14:creationId xmlns:p14="http://schemas.microsoft.com/office/powerpoint/2010/main" val="136077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3A258-B6E3-4E41-8BDB-304A4711963B}"/>
              </a:ext>
            </a:extLst>
          </p:cNvPr>
          <p:cNvSpPr>
            <a:spLocks noGrp="1"/>
          </p:cNvSpPr>
          <p:nvPr>
            <p:ph type="dt" sz="half" idx="10"/>
          </p:nvPr>
        </p:nvSpPr>
        <p:spPr/>
        <p:txBody>
          <a:bodyPr/>
          <a:lstStyle/>
          <a:p>
            <a:fld id="{D9F6DDB8-B61F-4FD4-A3FC-AAA4C4410EAA}" type="datetimeFigureOut">
              <a:rPr lang="en-US" smtClean="0"/>
              <a:t>5/8/2020</a:t>
            </a:fld>
            <a:endParaRPr lang="en-US"/>
          </a:p>
        </p:txBody>
      </p:sp>
      <p:sp>
        <p:nvSpPr>
          <p:cNvPr id="3" name="Footer Placeholder 2">
            <a:extLst>
              <a:ext uri="{FF2B5EF4-FFF2-40B4-BE49-F238E27FC236}">
                <a16:creationId xmlns:a16="http://schemas.microsoft.com/office/drawing/2014/main" id="{5AF94C05-32F0-4A03-A228-4CA74B938B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78617A-45F8-4DAE-ACC3-F8A2F9922A8D}"/>
              </a:ext>
            </a:extLst>
          </p:cNvPr>
          <p:cNvSpPr>
            <a:spLocks noGrp="1"/>
          </p:cNvSpPr>
          <p:nvPr>
            <p:ph type="sldNum" sz="quarter" idx="12"/>
          </p:nvPr>
        </p:nvSpPr>
        <p:spPr/>
        <p:txBody>
          <a:bodyPr/>
          <a:lstStyle/>
          <a:p>
            <a:fld id="{A41D3E46-2404-488F-8183-C336519F0599}" type="slidenum">
              <a:rPr lang="en-US" smtClean="0"/>
              <a:t>‹#›</a:t>
            </a:fld>
            <a:endParaRPr lang="en-US"/>
          </a:p>
        </p:txBody>
      </p:sp>
    </p:spTree>
    <p:extLst>
      <p:ext uri="{BB962C8B-B14F-4D97-AF65-F5344CB8AC3E}">
        <p14:creationId xmlns:p14="http://schemas.microsoft.com/office/powerpoint/2010/main" val="390039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BE50-2783-414B-B518-DC189D1FD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45617-2AB4-4654-8807-C8ADFFA03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22B49-D24A-407D-A3CF-E14893DDC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FFE61-F0AF-43A2-B56C-F9CC4BFDBA8E}"/>
              </a:ext>
            </a:extLst>
          </p:cNvPr>
          <p:cNvSpPr>
            <a:spLocks noGrp="1"/>
          </p:cNvSpPr>
          <p:nvPr>
            <p:ph type="dt" sz="half" idx="10"/>
          </p:nvPr>
        </p:nvSpPr>
        <p:spPr/>
        <p:txBody>
          <a:bodyPr/>
          <a:lstStyle/>
          <a:p>
            <a:fld id="{D9F6DDB8-B61F-4FD4-A3FC-AAA4C4410EAA}" type="datetimeFigureOut">
              <a:rPr lang="en-US" smtClean="0"/>
              <a:t>5/8/2020</a:t>
            </a:fld>
            <a:endParaRPr lang="en-US"/>
          </a:p>
        </p:txBody>
      </p:sp>
      <p:sp>
        <p:nvSpPr>
          <p:cNvPr id="6" name="Footer Placeholder 5">
            <a:extLst>
              <a:ext uri="{FF2B5EF4-FFF2-40B4-BE49-F238E27FC236}">
                <a16:creationId xmlns:a16="http://schemas.microsoft.com/office/drawing/2014/main" id="{30DB298F-30CD-4DB8-BAAB-FB775A474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CFFC9-E808-40B6-9309-631AFED03EA1}"/>
              </a:ext>
            </a:extLst>
          </p:cNvPr>
          <p:cNvSpPr>
            <a:spLocks noGrp="1"/>
          </p:cNvSpPr>
          <p:nvPr>
            <p:ph type="sldNum" sz="quarter" idx="12"/>
          </p:nvPr>
        </p:nvSpPr>
        <p:spPr/>
        <p:txBody>
          <a:bodyPr/>
          <a:lstStyle/>
          <a:p>
            <a:fld id="{A41D3E46-2404-488F-8183-C336519F0599}" type="slidenum">
              <a:rPr lang="en-US" smtClean="0"/>
              <a:t>‹#›</a:t>
            </a:fld>
            <a:endParaRPr lang="en-US"/>
          </a:p>
        </p:txBody>
      </p:sp>
    </p:spTree>
    <p:extLst>
      <p:ext uri="{BB962C8B-B14F-4D97-AF65-F5344CB8AC3E}">
        <p14:creationId xmlns:p14="http://schemas.microsoft.com/office/powerpoint/2010/main" val="298793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875D-6B8C-408E-B01E-55B388437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763F48-94ED-4F33-A50B-158F84327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CE3BD6-B5DE-4987-8C0B-C076A5FDF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1DAF3-7680-4D24-96AE-377F02E113E0}"/>
              </a:ext>
            </a:extLst>
          </p:cNvPr>
          <p:cNvSpPr>
            <a:spLocks noGrp="1"/>
          </p:cNvSpPr>
          <p:nvPr>
            <p:ph type="dt" sz="half" idx="10"/>
          </p:nvPr>
        </p:nvSpPr>
        <p:spPr/>
        <p:txBody>
          <a:bodyPr/>
          <a:lstStyle/>
          <a:p>
            <a:fld id="{D9F6DDB8-B61F-4FD4-A3FC-AAA4C4410EAA}" type="datetimeFigureOut">
              <a:rPr lang="en-US" smtClean="0"/>
              <a:t>5/8/2020</a:t>
            </a:fld>
            <a:endParaRPr lang="en-US"/>
          </a:p>
        </p:txBody>
      </p:sp>
      <p:sp>
        <p:nvSpPr>
          <p:cNvPr id="6" name="Footer Placeholder 5">
            <a:extLst>
              <a:ext uri="{FF2B5EF4-FFF2-40B4-BE49-F238E27FC236}">
                <a16:creationId xmlns:a16="http://schemas.microsoft.com/office/drawing/2014/main" id="{607BF193-9B18-4556-9B7C-C82AFB5B0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587A2-DE77-4899-816D-39F8DEB75614}"/>
              </a:ext>
            </a:extLst>
          </p:cNvPr>
          <p:cNvSpPr>
            <a:spLocks noGrp="1"/>
          </p:cNvSpPr>
          <p:nvPr>
            <p:ph type="sldNum" sz="quarter" idx="12"/>
          </p:nvPr>
        </p:nvSpPr>
        <p:spPr/>
        <p:txBody>
          <a:bodyPr/>
          <a:lstStyle/>
          <a:p>
            <a:fld id="{A41D3E46-2404-488F-8183-C336519F0599}" type="slidenum">
              <a:rPr lang="en-US" smtClean="0"/>
              <a:t>‹#›</a:t>
            </a:fld>
            <a:endParaRPr lang="en-US"/>
          </a:p>
        </p:txBody>
      </p:sp>
    </p:spTree>
    <p:extLst>
      <p:ext uri="{BB962C8B-B14F-4D97-AF65-F5344CB8AC3E}">
        <p14:creationId xmlns:p14="http://schemas.microsoft.com/office/powerpoint/2010/main" val="290904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FAEB5-282A-4C89-A6E7-560FD6ECD4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80144F-7772-4898-9A4D-F13B4713E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736BF-C182-49DC-9E18-4D471FBEE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6DDB8-B61F-4FD4-A3FC-AAA4C4410EAA}" type="datetimeFigureOut">
              <a:rPr lang="en-US" smtClean="0"/>
              <a:t>5/8/2020</a:t>
            </a:fld>
            <a:endParaRPr lang="en-US"/>
          </a:p>
        </p:txBody>
      </p:sp>
      <p:sp>
        <p:nvSpPr>
          <p:cNvPr id="5" name="Footer Placeholder 4">
            <a:extLst>
              <a:ext uri="{FF2B5EF4-FFF2-40B4-BE49-F238E27FC236}">
                <a16:creationId xmlns:a16="http://schemas.microsoft.com/office/drawing/2014/main" id="{137D82E3-A114-4A78-9DC6-BA0CC1F40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3BF826-D4C8-42E6-B20E-CEF84DD04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D3E46-2404-488F-8183-C336519F0599}" type="slidenum">
              <a:rPr lang="en-US" smtClean="0"/>
              <a:t>‹#›</a:t>
            </a:fld>
            <a:endParaRPr lang="en-US"/>
          </a:p>
        </p:txBody>
      </p:sp>
    </p:spTree>
    <p:extLst>
      <p:ext uri="{BB962C8B-B14F-4D97-AF65-F5344CB8AC3E}">
        <p14:creationId xmlns:p14="http://schemas.microsoft.com/office/powerpoint/2010/main" val="173108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9857312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396660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azuredevopslabs.com/labs/azuredevops/git/"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azuredevopslabs.com/labs/vstsextend/kubernete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hyperlink" Target="https://www.azuredevopslabs.com/labs/vstsextend/jenkin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openxmlformats.org/officeDocument/2006/relationships/image" Target="../media/image8.svg"/></Relationships>
</file>

<file path=ppt/slides/_rels/slide39.xml.rels><?xml version="1.0" encoding="UTF-8" standalone="yes"?>
<Relationships xmlns="http://schemas.openxmlformats.org/package/2006/relationships"><Relationship Id="rId3" Type="http://schemas.openxmlformats.org/officeDocument/2006/relationships/hyperlink" Target="http://microsoft.github.io/PartsUnlimitedMRP/iac/200.2x-IaC-DeployappwithChefonAzure.html" TargetMode="External"/><Relationship Id="rId2" Type="http://schemas.openxmlformats.org/officeDocument/2006/relationships/notesSlide" Target="../notesSlides/notesSlide36.xml"/><Relationship Id="rId1" Type="http://schemas.openxmlformats.org/officeDocument/2006/relationships/slideLayout" Target="../slideLayouts/slideLayout16.xml"/><Relationship Id="rId4" Type="http://schemas.openxmlformats.org/officeDocument/2006/relationships/hyperlink" Target="http://microsoft.github.io/PartsUnlimited/iac/200.2x-IaC-AZ-400T05AppInfra.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azuredevopslabs.com/labs/azuredevops/github-integration/"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microsoft.github.io/PartsUnlimited/iac/200.2x-IaCM01AzureAuto.html" TargetMode="External"/><Relationship Id="rId2" Type="http://schemas.openxmlformats.org/officeDocument/2006/relationships/notesSlide" Target="../notesSlides/notesSlide37.xml"/><Relationship Id="rId1" Type="http://schemas.openxmlformats.org/officeDocument/2006/relationships/slideLayout" Target="../slideLayouts/slideLayout16.xml"/><Relationship Id="rId5" Type="http://schemas.openxmlformats.org/officeDocument/2006/relationships/hyperlink" Target="http://microsoft.github.io/PartsUnlimited/iac/200.2x-IaCLabsM02DSC.html" TargetMode="External"/><Relationship Id="rId4" Type="http://schemas.openxmlformats.org/officeDocument/2006/relationships/hyperlink" Target="http://microsoft.github.io/PartsUnlimited/iac/200.2x-IaCDeployApptoAKS.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microsoft.github.io/PartsUnlimited/iac/200.2x-IaCDeployApptoAppServices.html" TargetMode="External"/><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hyperlink" Target="http://microsoft.github.io/PartsUnlimitedMRP/iac/200.2x-IaC-DeployappwithChefonAzure.html" TargetMode="External"/><Relationship Id="rId2" Type="http://schemas.openxmlformats.org/officeDocument/2006/relationships/notesSlide" Target="../notesSlides/notesSlide39.xml"/><Relationship Id="rId1" Type="http://schemas.openxmlformats.org/officeDocument/2006/relationships/slideLayout" Target="../slideLayouts/slideLayout16.xml"/><Relationship Id="rId6" Type="http://schemas.openxmlformats.org/officeDocument/2006/relationships/hyperlink" Target="http://microsoft.github.io/PartsUnlimitedMRP/iac/200.2x-IaC-AnsiblewithAzure.html" TargetMode="External"/><Relationship Id="rId5" Type="http://schemas.openxmlformats.org/officeDocument/2006/relationships/hyperlink" Target="http://microsoft.github.io/PartsUnlimitedMRP/iac/200.2x-IaC-DeployappwithPuppetonAzure.html" TargetMode="External"/><Relationship Id="rId4" Type="http://schemas.openxmlformats.org/officeDocument/2006/relationships/hyperlink" Target="http://microsoft.github.io/PartsUnlimited/iac/200.2x-IaCDeployApptoAKS.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microsoft.github.io/PartsUnlimited/iac/200.2x-IaC-AZ-400T05AppInfra.html" TargetMode="External"/><Relationship Id="rId2" Type="http://schemas.openxmlformats.org/officeDocument/2006/relationships/notesSlide" Target="../notesSlides/notesSlide40.xml"/><Relationship Id="rId1" Type="http://schemas.openxmlformats.org/officeDocument/2006/relationships/slideLayout" Target="../slideLayouts/slideLayout16.xml"/><Relationship Id="rId4" Type="http://schemas.openxmlformats.org/officeDocument/2006/relationships/hyperlink" Target="http://microsoft.github.io/PartsUnlimited/iac/200.2x-IaC-SecurityandComplianceinpipeline.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azuredevopslabs.com/labs/azuredevops/agile" TargetMode="External"/><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hyperlink" Target="https://www.azuredevopslabs.com/labs/vstsextend/launchdarkly/" TargetMode="External"/><Relationship Id="rId2" Type="http://schemas.openxmlformats.org/officeDocument/2006/relationships/notesSlide" Target="../notesSlides/notesSlide42.xml"/><Relationship Id="rId1" Type="http://schemas.openxmlformats.org/officeDocument/2006/relationships/slideLayout" Target="../slideLayouts/slideLayout28.xml"/><Relationship Id="rId4" Type="http://schemas.openxmlformats.org/officeDocument/2006/relationships/hyperlink" Target="http://asp.net/"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azuredevopslabs.com/labs/vstsextend/eclipse/" TargetMode="External"/><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www.azuredevopslabs.com/labs/vstsextend/kubernete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azuredevopslabs.com/labs/vstsextend/azurekeyvault/"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azuredevopslabs.com/labs/vstsextend/sonarclou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azuredevopslabs.com/labs/vstsextend/WhiteSource/"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2" y="457200"/>
            <a:ext cx="11270945" cy="553998"/>
          </a:xfrm>
        </p:spPr>
        <p:txBody>
          <a:bodyPr>
            <a:normAutofit fontScale="90000"/>
          </a:bodyPr>
          <a:lstStyle/>
          <a:p>
            <a:r>
              <a:rPr lang="en-US" dirty="0"/>
              <a:t>Lab: Version Controlling with Git in Azure Repos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614382" y="1165397"/>
            <a:ext cx="10703651" cy="5318379"/>
          </a:xfrm>
        </p:spPr>
        <p:txBody>
          <a:bodyPr/>
          <a:lstStyle/>
          <a:p>
            <a:pPr marL="233363" indent="-233363">
              <a:buFont typeface="Arial" panose="020B0604020202020204" pitchFamily="34" charset="0"/>
              <a:buChar char="•"/>
            </a:pPr>
            <a:r>
              <a:rPr lang="en-US" sz="2400" dirty="0"/>
              <a:t>In this lab, </a:t>
            </a:r>
            <a:r>
              <a:rPr lang="en-US" sz="2400" dirty="0">
                <a:hlinkClick r:id="rId3"/>
              </a:rPr>
              <a:t>Version Controlling with Git in Azure Repos</a:t>
            </a:r>
            <a:r>
              <a:rPr lang="en-US" sz="2400" dirty="0"/>
              <a:t>, you will establish and work with a local Git repository.</a:t>
            </a:r>
          </a:p>
          <a:p>
            <a:pPr marL="233363" indent="-233363">
              <a:buFont typeface="Arial" panose="020B0604020202020204" pitchFamily="34" charset="0"/>
              <a:buChar char="•"/>
            </a:pPr>
            <a:r>
              <a:rPr lang="en-US" sz="2400" dirty="0"/>
              <a:t>You will learn how to:</a:t>
            </a:r>
          </a:p>
          <a:p>
            <a:pPr marL="685800" lvl="1" indent="-457200">
              <a:buFont typeface="Arial" panose="020B0604020202020204" pitchFamily="34" charset="0"/>
              <a:buChar char="•"/>
            </a:pPr>
            <a:r>
              <a:rPr lang="en-US" dirty="0"/>
              <a:t>Exercise 1: Cloning an existing repository</a:t>
            </a:r>
          </a:p>
          <a:p>
            <a:pPr marL="685800" lvl="1" indent="-457200">
              <a:buFont typeface="Arial" panose="020B0604020202020204" pitchFamily="34" charset="0"/>
              <a:buChar char="•"/>
            </a:pPr>
            <a:r>
              <a:rPr lang="en-US" dirty="0"/>
              <a:t>Exercise 2: Save work with commits</a:t>
            </a:r>
          </a:p>
          <a:p>
            <a:pPr marL="685800" lvl="1" indent="-457200">
              <a:buFont typeface="Arial" panose="020B0604020202020204" pitchFamily="34" charset="0"/>
              <a:buChar char="•"/>
            </a:pPr>
            <a:r>
              <a:rPr lang="en-US" dirty="0"/>
              <a:t>Exercise 3: Review history</a:t>
            </a:r>
          </a:p>
          <a:p>
            <a:pPr marL="685800" lvl="1" indent="-457200">
              <a:buFont typeface="Arial" panose="020B0604020202020204" pitchFamily="34" charset="0"/>
              <a:buChar char="•"/>
            </a:pPr>
            <a:r>
              <a:rPr lang="en-US" dirty="0"/>
              <a:t>Exercise 4: Manage branches from Visual Studio</a:t>
            </a:r>
          </a:p>
          <a:p>
            <a:pPr marL="685800" lvl="1" indent="-457200">
              <a:buFont typeface="Arial" panose="020B0604020202020204" pitchFamily="34" charset="0"/>
              <a:buChar char="•"/>
            </a:pPr>
            <a:r>
              <a:rPr lang="en-US" dirty="0"/>
              <a:t>Exercise 5: Managing branches from Azure DevOps</a:t>
            </a:r>
          </a:p>
          <a:p>
            <a:pPr lvl="1"/>
            <a:endParaRPr lang="en-US" dirty="0">
              <a:solidFill>
                <a:srgbClr val="00B050"/>
              </a:solidFill>
            </a:endParaRPr>
          </a:p>
          <a:p>
            <a:pPr lvl="1"/>
            <a:endParaRPr lang="en-US" dirty="0">
              <a:solidFill>
                <a:srgbClr val="00B050"/>
              </a:solidFill>
            </a:endParaRPr>
          </a:p>
          <a:p>
            <a:pPr lvl="1"/>
            <a:endParaRPr lang="en-US" dirty="0">
              <a:solidFill>
                <a:srgbClr val="00B050"/>
              </a:solidFill>
            </a:endParaRPr>
          </a:p>
          <a:p>
            <a:pPr lvl="1"/>
            <a:endParaRPr lang="en-US" dirty="0">
              <a:solidFill>
                <a:srgbClr val="00B050"/>
              </a:solidFill>
            </a:endParaRPr>
          </a:p>
          <a:p>
            <a:pPr marL="457200" indent="-457200"/>
            <a:r>
              <a:rPr lang="en-US" sz="2000" dirty="0">
                <a:solidFill>
                  <a:schemeClr val="accent3">
                    <a:lumMod val="75000"/>
                  </a:schemeClr>
                </a:solidFill>
              </a:rPr>
              <a:t>✔️</a:t>
            </a:r>
            <a:r>
              <a:rPr lang="en-US" sz="2000"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34290552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51E0-D527-4C06-8B0A-A07A87E0D349}"/>
              </a:ext>
            </a:extLst>
          </p:cNvPr>
          <p:cNvSpPr>
            <a:spLocks noGrp="1"/>
          </p:cNvSpPr>
          <p:nvPr>
            <p:ph type="title"/>
          </p:nvPr>
        </p:nvSpPr>
        <p:spPr>
          <a:xfrm>
            <a:off x="588262" y="457200"/>
            <a:ext cx="11089931" cy="1107996"/>
          </a:xfrm>
        </p:spPr>
        <p:txBody>
          <a:bodyPr>
            <a:normAutofit fontScale="90000"/>
          </a:bodyPr>
          <a:lstStyle/>
          <a:p>
            <a:r>
              <a:rPr lang="en-US" dirty="0"/>
              <a:t>Demonstration: Using Variables to Avoid Hard-coded Values</a:t>
            </a:r>
          </a:p>
        </p:txBody>
      </p:sp>
      <p:pic>
        <p:nvPicPr>
          <p:cNvPr id="4" name="Picture 3" descr="Screenshot from the video of the Variables tab. Shown are Pipeline Variables, Variable groups, and predefined variables. ">
            <a:extLst>
              <a:ext uri="{FF2B5EF4-FFF2-40B4-BE49-F238E27FC236}">
                <a16:creationId xmlns:a16="http://schemas.microsoft.com/office/drawing/2014/main" id="{C258A958-DF0A-4A2E-9A3E-C2B088CA9FE7}"/>
              </a:ext>
            </a:extLst>
          </p:cNvPr>
          <p:cNvPicPr>
            <a:picLocks noChangeAspect="1"/>
          </p:cNvPicPr>
          <p:nvPr/>
        </p:nvPicPr>
        <p:blipFill>
          <a:blip r:embed="rId3"/>
          <a:stretch>
            <a:fillRect/>
          </a:stretch>
        </p:blipFill>
        <p:spPr>
          <a:xfrm>
            <a:off x="671512" y="1714500"/>
            <a:ext cx="10848975" cy="3429000"/>
          </a:xfrm>
          <a:prstGeom prst="rect">
            <a:avLst/>
          </a:prstGeom>
          <a:ln>
            <a:solidFill>
              <a:schemeClr val="tx1"/>
            </a:solidFill>
          </a:ln>
        </p:spPr>
      </p:pic>
    </p:spTree>
    <p:extLst>
      <p:ext uri="{BB962C8B-B14F-4D97-AF65-F5344CB8AC3E}">
        <p14:creationId xmlns:p14="http://schemas.microsoft.com/office/powerpoint/2010/main" val="24678028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A086-5B17-4A19-B3EE-2726A812CAC6}"/>
              </a:ext>
            </a:extLst>
          </p:cNvPr>
          <p:cNvSpPr>
            <a:spLocks noGrp="1"/>
          </p:cNvSpPr>
          <p:nvPr>
            <p:ph type="title"/>
          </p:nvPr>
        </p:nvSpPr>
        <p:spPr/>
        <p:txBody>
          <a:bodyPr/>
          <a:lstStyle/>
          <a:p>
            <a:r>
              <a:rPr lang="en-US" dirty="0"/>
              <a:t>Video: Configuring Build Retention</a:t>
            </a:r>
          </a:p>
        </p:txBody>
      </p:sp>
      <p:pic>
        <p:nvPicPr>
          <p:cNvPr id="4" name="Picture 3" descr="Screenshot from the video. The Build Retention tab is shown. ">
            <a:extLst>
              <a:ext uri="{FF2B5EF4-FFF2-40B4-BE49-F238E27FC236}">
                <a16:creationId xmlns:a16="http://schemas.microsoft.com/office/drawing/2014/main" id="{3E2817E9-9ACE-4E41-976B-2DDE3B9E65B3}"/>
              </a:ext>
            </a:extLst>
          </p:cNvPr>
          <p:cNvPicPr>
            <a:picLocks noChangeAspect="1"/>
          </p:cNvPicPr>
          <p:nvPr/>
        </p:nvPicPr>
        <p:blipFill>
          <a:blip r:embed="rId3"/>
          <a:stretch>
            <a:fillRect/>
          </a:stretch>
        </p:blipFill>
        <p:spPr>
          <a:xfrm>
            <a:off x="1033081" y="1288542"/>
            <a:ext cx="9229725" cy="5067300"/>
          </a:xfrm>
          <a:prstGeom prst="rect">
            <a:avLst/>
          </a:prstGeom>
          <a:ln>
            <a:solidFill>
              <a:schemeClr val="tx1"/>
            </a:solidFill>
          </a:ln>
        </p:spPr>
      </p:pic>
    </p:spTree>
    <p:extLst>
      <p:ext uri="{BB962C8B-B14F-4D97-AF65-F5344CB8AC3E}">
        <p14:creationId xmlns:p14="http://schemas.microsoft.com/office/powerpoint/2010/main" val="27531364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61A3-EB52-43AA-B291-78D4B5161E6C}"/>
              </a:ext>
            </a:extLst>
          </p:cNvPr>
          <p:cNvSpPr>
            <a:spLocks noGrp="1"/>
          </p:cNvSpPr>
          <p:nvPr>
            <p:ph type="title"/>
          </p:nvPr>
        </p:nvSpPr>
        <p:spPr>
          <a:xfrm>
            <a:off x="588263" y="457200"/>
            <a:ext cx="11018520" cy="1661993"/>
          </a:xfrm>
        </p:spPr>
        <p:txBody>
          <a:bodyPr>
            <a:normAutofit fontScale="90000"/>
          </a:bodyPr>
          <a:lstStyle/>
          <a:p>
            <a:r>
              <a:rPr lang="en-US" dirty="0"/>
              <a:t>Lab: Enabling Continuous Integration with Azure Pipelines</a:t>
            </a:r>
            <a:br>
              <a:rPr lang="en-US" dirty="0"/>
            </a:br>
            <a:endParaRPr lang="en-US" dirty="0"/>
          </a:p>
        </p:txBody>
      </p:sp>
      <p:sp>
        <p:nvSpPr>
          <p:cNvPr id="3" name="Text Placeholder 2">
            <a:extLst>
              <a:ext uri="{FF2B5EF4-FFF2-40B4-BE49-F238E27FC236}">
                <a16:creationId xmlns:a16="http://schemas.microsoft.com/office/drawing/2014/main" id="{15C16E39-5B65-4130-9226-18B3A8FD87F5}"/>
              </a:ext>
            </a:extLst>
          </p:cNvPr>
          <p:cNvSpPr>
            <a:spLocks noGrp="1"/>
          </p:cNvSpPr>
          <p:nvPr>
            <p:ph type="body" sz="quarter" idx="10"/>
          </p:nvPr>
        </p:nvSpPr>
        <p:spPr>
          <a:xfrm>
            <a:off x="586390" y="1754410"/>
            <a:ext cx="11018520" cy="2708434"/>
          </a:xfrm>
        </p:spPr>
        <p:txBody>
          <a:bodyPr/>
          <a:lstStyle/>
          <a:p>
            <a:r>
              <a:rPr lang="en-US" dirty="0"/>
              <a:t>In this hands-on lab, you will learn how to configure continuous integration with Azure Pipelines. You will perform the following tasks:</a:t>
            </a:r>
          </a:p>
          <a:p>
            <a:pPr marL="512763" lvl="1" indent="-284163">
              <a:buFont typeface="Arial" panose="020B0604020202020204" pitchFamily="34" charset="0"/>
              <a:buChar char="•"/>
            </a:pPr>
            <a:r>
              <a:rPr lang="en-US" sz="2400" dirty="0"/>
              <a:t>Creating a basic build pipeline from a template</a:t>
            </a:r>
          </a:p>
          <a:p>
            <a:pPr marL="512763" lvl="1" indent="-284163">
              <a:buFont typeface="Arial" panose="020B0604020202020204" pitchFamily="34" charset="0"/>
              <a:buChar char="•"/>
            </a:pPr>
            <a:r>
              <a:rPr lang="en-US" sz="2400" dirty="0"/>
              <a:t>Tracking and reviewing a build</a:t>
            </a:r>
          </a:p>
          <a:p>
            <a:pPr marL="512763" lvl="1" indent="-284163">
              <a:buFont typeface="Arial" panose="020B0604020202020204" pitchFamily="34" charset="0"/>
              <a:buChar char="•"/>
            </a:pPr>
            <a:r>
              <a:rPr lang="en-US" sz="2400" dirty="0"/>
              <a:t>Invoking a continuous integration build</a:t>
            </a:r>
          </a:p>
          <a:p>
            <a:endParaRPr lang="en-US" dirty="0"/>
          </a:p>
        </p:txBody>
      </p:sp>
      <p:sp>
        <p:nvSpPr>
          <p:cNvPr id="4" name="Rectangle 3">
            <a:extLst>
              <a:ext uri="{FF2B5EF4-FFF2-40B4-BE49-F238E27FC236}">
                <a16:creationId xmlns:a16="http://schemas.microsoft.com/office/drawing/2014/main" id="{76751C65-9D06-4A35-AEBC-20E9CADD5030}"/>
              </a:ext>
            </a:extLst>
          </p:cNvPr>
          <p:cNvSpPr/>
          <p:nvPr/>
        </p:nvSpPr>
        <p:spPr>
          <a:xfrm>
            <a:off x="514349" y="5429060"/>
            <a:ext cx="10696575" cy="757130"/>
          </a:xfrm>
          <a:prstGeom prst="rect">
            <a:avLst/>
          </a:prstGeom>
        </p:spPr>
        <p:txBody>
          <a:bodyPr wrap="square">
            <a:spAutoFit/>
          </a:bodyPr>
          <a:lstStyle/>
          <a:p>
            <a:pPr marL="400050" lvl="0" indent="-400050">
              <a:lnSpc>
                <a:spcPct val="90000"/>
              </a:lnSpc>
              <a:spcAft>
                <a:spcPts val="333"/>
              </a:spcAft>
              <a:defRPr/>
            </a:pPr>
            <a:r>
              <a:rPr lang="en-US" sz="1800" dirty="0">
                <a:solidFill>
                  <a:srgbClr val="00B050"/>
                </a:solidFill>
                <a:latin typeface="Segoe UI Light" pitchFamily="34" charset="0"/>
              </a:rPr>
              <a:t>✔️</a:t>
            </a:r>
            <a:r>
              <a:rPr lang="en-US" sz="1400" dirty="0">
                <a:solidFill>
                  <a:srgbClr val="00B050"/>
                </a:solidFill>
                <a:latin typeface="Segoe UI Light" pitchFamily="34" charset="0"/>
              </a:rPr>
              <a:t> </a:t>
            </a:r>
            <a:r>
              <a:rPr lang="en-US" sz="2400" dirty="0">
                <a:gradFill>
                  <a:gsLst>
                    <a:gs pos="1250">
                      <a:schemeClr val="tx1"/>
                    </a:gs>
                    <a:gs pos="100000">
                      <a:schemeClr val="tx1"/>
                    </a:gs>
                  </a:gsLst>
                  <a:lin ang="5400000" scaled="0"/>
                </a:gradFill>
                <a:cs typeface="Segoe UI Semilight" panose="020B0402040204020203" pitchFamily="34" charset="0"/>
              </a:rPr>
              <a:t>Note that you must have already completed the prerequisite labs in the Welcome section</a:t>
            </a:r>
            <a:r>
              <a:rPr lang="en-US" sz="2400" dirty="0"/>
              <a:t>.</a:t>
            </a:r>
            <a:endParaRPr lang="en-US" sz="1800" dirty="0"/>
          </a:p>
        </p:txBody>
      </p:sp>
    </p:spTree>
    <p:extLst>
      <p:ext uri="{BB962C8B-B14F-4D97-AF65-F5344CB8AC3E}">
        <p14:creationId xmlns:p14="http://schemas.microsoft.com/office/powerpoint/2010/main" val="12067012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p:txBody>
          <a:bodyPr/>
          <a:lstStyle/>
          <a:p>
            <a:r>
              <a:rPr lang="en-US" dirty="0"/>
              <a:t>Video: Implementing Build Triggers</a:t>
            </a:r>
          </a:p>
        </p:txBody>
      </p:sp>
      <p:pic>
        <p:nvPicPr>
          <p:cNvPr id="4" name="Picture 3" descr="Screenshot from the video. The Build Triggers tab is shown with two choices: Scheduled and Build Completion. ">
            <a:extLst>
              <a:ext uri="{FF2B5EF4-FFF2-40B4-BE49-F238E27FC236}">
                <a16:creationId xmlns:a16="http://schemas.microsoft.com/office/drawing/2014/main" id="{551AC118-89B4-4991-9A45-C496B0ED84E0}"/>
              </a:ext>
            </a:extLst>
          </p:cNvPr>
          <p:cNvPicPr>
            <a:picLocks noChangeAspect="1"/>
          </p:cNvPicPr>
          <p:nvPr/>
        </p:nvPicPr>
        <p:blipFill>
          <a:blip r:embed="rId3"/>
          <a:stretch>
            <a:fillRect/>
          </a:stretch>
        </p:blipFill>
        <p:spPr>
          <a:xfrm>
            <a:off x="840867" y="1331785"/>
            <a:ext cx="8553450" cy="4785551"/>
          </a:xfrm>
          <a:prstGeom prst="rect">
            <a:avLst/>
          </a:prstGeom>
          <a:ln>
            <a:solidFill>
              <a:schemeClr val="tx1"/>
            </a:solidFill>
          </a:ln>
        </p:spPr>
      </p:pic>
    </p:spTree>
    <p:extLst>
      <p:ext uri="{BB962C8B-B14F-4D97-AF65-F5344CB8AC3E}">
        <p14:creationId xmlns:p14="http://schemas.microsoft.com/office/powerpoint/2010/main" val="15171937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30F1-EFB7-48E1-A21F-409C972B5054}"/>
              </a:ext>
            </a:extLst>
          </p:cNvPr>
          <p:cNvSpPr>
            <a:spLocks noGrp="1"/>
          </p:cNvSpPr>
          <p:nvPr>
            <p:ph type="title"/>
          </p:nvPr>
        </p:nvSpPr>
        <p:spPr/>
        <p:txBody>
          <a:bodyPr/>
          <a:lstStyle/>
          <a:p>
            <a:r>
              <a:rPr lang="en-US" dirty="0"/>
              <a:t>Video: Working with Hosted Agents</a:t>
            </a:r>
          </a:p>
        </p:txBody>
      </p:sp>
      <p:pic>
        <p:nvPicPr>
          <p:cNvPr id="4" name="Picture 3" descr="Screenshot from the video. The Agent Pool selections are shown including Hosted, Hosted Linux Preview, Hosted macOS, Hosted Ubuntu 1604, Hosted VS2017, and Hosted Windows Container.">
            <a:extLst>
              <a:ext uri="{FF2B5EF4-FFF2-40B4-BE49-F238E27FC236}">
                <a16:creationId xmlns:a16="http://schemas.microsoft.com/office/drawing/2014/main" id="{0B16FB28-06C9-44C3-920E-29586CDC8E50}"/>
              </a:ext>
            </a:extLst>
          </p:cNvPr>
          <p:cNvPicPr>
            <a:picLocks noChangeAspect="1"/>
          </p:cNvPicPr>
          <p:nvPr/>
        </p:nvPicPr>
        <p:blipFill>
          <a:blip r:embed="rId3"/>
          <a:stretch>
            <a:fillRect/>
          </a:stretch>
        </p:blipFill>
        <p:spPr>
          <a:xfrm>
            <a:off x="950757" y="1245679"/>
            <a:ext cx="9191625" cy="5081969"/>
          </a:xfrm>
          <a:prstGeom prst="rect">
            <a:avLst/>
          </a:prstGeom>
          <a:ln>
            <a:solidFill>
              <a:schemeClr val="tx1"/>
            </a:solidFill>
          </a:ln>
        </p:spPr>
      </p:pic>
    </p:spTree>
    <p:extLst>
      <p:ext uri="{BB962C8B-B14F-4D97-AF65-F5344CB8AC3E}">
        <p14:creationId xmlns:p14="http://schemas.microsoft.com/office/powerpoint/2010/main" val="23389401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FE2F-4BF4-4FAA-9C4C-73F83BAC35EC}"/>
              </a:ext>
            </a:extLst>
          </p:cNvPr>
          <p:cNvSpPr>
            <a:spLocks noGrp="1"/>
          </p:cNvSpPr>
          <p:nvPr>
            <p:ph type="title"/>
          </p:nvPr>
        </p:nvSpPr>
        <p:spPr/>
        <p:txBody>
          <a:bodyPr/>
          <a:lstStyle/>
          <a:p>
            <a:r>
              <a:rPr lang="en-US" dirty="0"/>
              <a:t>Video: Implementing a Hybrid Build Process</a:t>
            </a:r>
          </a:p>
        </p:txBody>
      </p:sp>
      <p:pic>
        <p:nvPicPr>
          <p:cNvPr id="4" name="Picture 3" descr="Screenshot from the video showing a finished agent install for the default agent pool. ">
            <a:extLst>
              <a:ext uri="{FF2B5EF4-FFF2-40B4-BE49-F238E27FC236}">
                <a16:creationId xmlns:a16="http://schemas.microsoft.com/office/drawing/2014/main" id="{33657592-C36F-40C7-9A97-6EB67DC33E76}"/>
              </a:ext>
            </a:extLst>
          </p:cNvPr>
          <p:cNvPicPr>
            <a:picLocks noChangeAspect="1"/>
          </p:cNvPicPr>
          <p:nvPr/>
        </p:nvPicPr>
        <p:blipFill>
          <a:blip r:embed="rId3"/>
          <a:stretch>
            <a:fillRect/>
          </a:stretch>
        </p:blipFill>
        <p:spPr>
          <a:xfrm>
            <a:off x="940117" y="1415986"/>
            <a:ext cx="7477125" cy="4410075"/>
          </a:xfrm>
          <a:prstGeom prst="rect">
            <a:avLst/>
          </a:prstGeom>
          <a:ln>
            <a:solidFill>
              <a:schemeClr val="tx1"/>
            </a:solidFill>
          </a:ln>
        </p:spPr>
      </p:pic>
    </p:spTree>
    <p:extLst>
      <p:ext uri="{BB962C8B-B14F-4D97-AF65-F5344CB8AC3E}">
        <p14:creationId xmlns:p14="http://schemas.microsoft.com/office/powerpoint/2010/main" val="41249029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Creating a Jenkins Build Job and Triggering CI</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825937"/>
          </a:xfrm>
        </p:spPr>
        <p:txBody>
          <a:bodyPr/>
          <a:lstStyle/>
          <a:p>
            <a:r>
              <a:rPr lang="en-US" dirty="0"/>
              <a:t>In this hands-on lab, you will learn how to create a build job in Jenkins and to enable continuous integration. You will learn how to:</a:t>
            </a:r>
          </a:p>
          <a:p>
            <a:pPr marL="457200" indent="-457200">
              <a:buFont typeface="Arial" panose="020B0604020202020204" pitchFamily="34" charset="0"/>
              <a:buChar char="•"/>
            </a:pPr>
            <a:r>
              <a:rPr lang="en-US" dirty="0"/>
              <a:t>Provision Jenkins on Azure VM using the Jenkins template available on the Azure Marketplace</a:t>
            </a:r>
          </a:p>
          <a:p>
            <a:pPr marL="457200" indent="-457200">
              <a:buFont typeface="Arial" panose="020B0604020202020204" pitchFamily="34" charset="0"/>
              <a:buChar char="•"/>
            </a:pPr>
            <a:r>
              <a:rPr lang="en-US" dirty="0"/>
              <a:t>Configure Jenkins to work with Maven and Azure DevOps</a:t>
            </a:r>
          </a:p>
          <a:p>
            <a:pPr marL="457200" indent="-457200">
              <a:buFont typeface="Arial" panose="020B0604020202020204" pitchFamily="34" charset="0"/>
              <a:buChar char="•"/>
            </a:pPr>
            <a:r>
              <a:rPr lang="en-US" dirty="0"/>
              <a:t>Create a build job in Jenkins</a:t>
            </a:r>
          </a:p>
          <a:p>
            <a:pPr marL="457200" indent="-457200">
              <a:buFont typeface="Arial" panose="020B0604020202020204" pitchFamily="34" charset="0"/>
              <a:buChar char="•"/>
            </a:pPr>
            <a:r>
              <a:rPr lang="en-US" dirty="0"/>
              <a:t>Configure Azure Pipeline to integrate with Jenkins</a:t>
            </a:r>
          </a:p>
          <a:p>
            <a:pPr marL="457200" indent="-457200">
              <a:buFont typeface="Arial" panose="020B0604020202020204" pitchFamily="34" charset="0"/>
              <a:buChar char="•"/>
            </a:pPr>
            <a:r>
              <a:rPr lang="en-US" dirty="0"/>
              <a:t>Configure a CD pipeline in Azure Pipelines to deploy the build artifacts</a:t>
            </a:r>
          </a:p>
          <a:p>
            <a:endParaRPr lang="en-US" dirty="0"/>
          </a:p>
        </p:txBody>
      </p:sp>
      <p:sp>
        <p:nvSpPr>
          <p:cNvPr id="4" name="Rectangle 3">
            <a:extLst>
              <a:ext uri="{FF2B5EF4-FFF2-40B4-BE49-F238E27FC236}">
                <a16:creationId xmlns:a16="http://schemas.microsoft.com/office/drawing/2014/main" id="{65ED6FE4-1B0F-42A6-9DBE-92F148EA7C8D}"/>
              </a:ext>
            </a:extLst>
          </p:cNvPr>
          <p:cNvSpPr/>
          <p:nvPr/>
        </p:nvSpPr>
        <p:spPr>
          <a:xfrm>
            <a:off x="480895" y="5997772"/>
            <a:ext cx="11094071" cy="424732"/>
          </a:xfrm>
          <a:prstGeom prst="rect">
            <a:avLst/>
          </a:prstGeom>
        </p:spPr>
        <p:txBody>
          <a:bodyPr wrap="square">
            <a:spAutoFit/>
          </a:bodyPr>
          <a:lstStyle/>
          <a:p>
            <a:pPr lvl="0">
              <a:lnSpc>
                <a:spcPct val="90000"/>
              </a:lnSpc>
              <a:spcAft>
                <a:spcPts val="333"/>
              </a:spcAft>
              <a:defRPr/>
            </a:pPr>
            <a:r>
              <a:rPr lang="en-US" sz="1400" dirty="0">
                <a:solidFill>
                  <a:srgbClr val="00B050"/>
                </a:solidFill>
                <a:latin typeface="Segoe UI Light" pitchFamily="34" charset="0"/>
              </a:rPr>
              <a:t>✔️ </a:t>
            </a:r>
            <a:r>
              <a:rPr lang="en-US" sz="2400" dirty="0">
                <a:gradFill>
                  <a:gsLst>
                    <a:gs pos="1250">
                      <a:schemeClr val="tx1"/>
                    </a:gs>
                    <a:gs pos="100000">
                      <a:schemeClr val="tx1"/>
                    </a:gs>
                  </a:gsLst>
                  <a:lin ang="5400000" scaled="0"/>
                </a:gradFill>
                <a:cs typeface="Segoe UI Semilight" panose="020B0402040204020203" pitchFamily="34" charset="0"/>
              </a:rPr>
              <a:t>In this lab, you will try two approaches to triggering continuous integration</a:t>
            </a:r>
            <a:endParaRPr lang="en-US" sz="1400" dirty="0"/>
          </a:p>
        </p:txBody>
      </p:sp>
    </p:spTree>
    <p:extLst>
      <p:ext uri="{BB962C8B-B14F-4D97-AF65-F5344CB8AC3E}">
        <p14:creationId xmlns:p14="http://schemas.microsoft.com/office/powerpoint/2010/main" val="15807701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Video: Code Quality Defined</a:t>
            </a:r>
          </a:p>
        </p:txBody>
      </p:sp>
      <p:sp>
        <p:nvSpPr>
          <p:cNvPr id="2" name="Text Placeholder 1">
            <a:extLst>
              <a:ext uri="{FF2B5EF4-FFF2-40B4-BE49-F238E27FC236}">
                <a16:creationId xmlns:a16="http://schemas.microsoft.com/office/drawing/2014/main" id="{5791F95A-7A27-438C-9B6C-DFA40790DCA1}"/>
              </a:ext>
            </a:extLst>
          </p:cNvPr>
          <p:cNvSpPr>
            <a:spLocks noGrp="1"/>
          </p:cNvSpPr>
          <p:nvPr>
            <p:ph type="body" sz="quarter" idx="10"/>
          </p:nvPr>
        </p:nvSpPr>
        <p:spPr>
          <a:xfrm>
            <a:off x="586390" y="1434370"/>
            <a:ext cx="11018520" cy="3964162"/>
          </a:xfrm>
        </p:spPr>
        <p:txBody>
          <a:bodyPr/>
          <a:lstStyle/>
          <a:p>
            <a:r>
              <a:rPr lang="en-US" dirty="0"/>
              <a:t>Short deadlines, a lack of coding standards, and poor technical skills can lead to  code that is NOT:</a:t>
            </a:r>
          </a:p>
          <a:p>
            <a:pPr marL="685800" lvl="1" indent="-457200">
              <a:buFont typeface="Arial" panose="020B0604020202020204" pitchFamily="34" charset="0"/>
              <a:buChar char="•"/>
            </a:pPr>
            <a:r>
              <a:rPr lang="en-US" sz="2800" dirty="0"/>
              <a:t>Clear and readable</a:t>
            </a:r>
          </a:p>
          <a:p>
            <a:pPr marL="685800" lvl="1" indent="-457200">
              <a:buFont typeface="Arial" panose="020B0604020202020204" pitchFamily="34" charset="0"/>
              <a:buChar char="•"/>
            </a:pPr>
            <a:r>
              <a:rPr lang="en-US" sz="2800" dirty="0"/>
              <a:t>Documented</a:t>
            </a:r>
          </a:p>
          <a:p>
            <a:pPr marL="685800" lvl="1" indent="-457200">
              <a:buFont typeface="Arial" panose="020B0604020202020204" pitchFamily="34" charset="0"/>
              <a:buChar char="•"/>
            </a:pPr>
            <a:r>
              <a:rPr lang="en-US" sz="2800" dirty="0"/>
              <a:t>Efficient</a:t>
            </a:r>
          </a:p>
          <a:p>
            <a:pPr marL="685800" lvl="1" indent="-457200">
              <a:buFont typeface="Arial" panose="020B0604020202020204" pitchFamily="34" charset="0"/>
              <a:buChar char="•"/>
            </a:pPr>
            <a:r>
              <a:rPr lang="en-US" sz="2800" dirty="0"/>
              <a:t>Maintainable</a:t>
            </a:r>
          </a:p>
          <a:p>
            <a:pPr marL="685800" lvl="1" indent="-457200">
              <a:buFont typeface="Arial" panose="020B0604020202020204" pitchFamily="34" charset="0"/>
              <a:buChar char="•"/>
            </a:pPr>
            <a:r>
              <a:rPr lang="en-US" sz="2800" dirty="0"/>
              <a:t>Extensible</a:t>
            </a:r>
          </a:p>
          <a:p>
            <a:pPr marL="685800" lvl="1" indent="-457200">
              <a:buFont typeface="Arial" panose="020B0604020202020204" pitchFamily="34" charset="0"/>
              <a:buChar char="•"/>
            </a:pPr>
            <a:r>
              <a:rPr lang="en-US" sz="2800" dirty="0"/>
              <a:t>Secure</a:t>
            </a:r>
            <a:endParaRPr lang="en-US" sz="2400" dirty="0"/>
          </a:p>
        </p:txBody>
      </p:sp>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2AC7-194C-41B5-BB30-200799F1802F}"/>
              </a:ext>
            </a:extLst>
          </p:cNvPr>
          <p:cNvSpPr>
            <a:spLocks noGrp="1"/>
          </p:cNvSpPr>
          <p:nvPr>
            <p:ph type="title"/>
          </p:nvPr>
        </p:nvSpPr>
        <p:spPr>
          <a:xfrm>
            <a:off x="588263" y="457200"/>
            <a:ext cx="11018520" cy="1661993"/>
          </a:xfrm>
        </p:spPr>
        <p:txBody>
          <a:bodyPr>
            <a:normAutofit fontScale="90000"/>
          </a:bodyPr>
          <a:lstStyle/>
          <a:p>
            <a:r>
              <a:rPr lang="en-US" dirty="0"/>
              <a:t>Demonstration: Configuring SonarCloud in a Build Pipeline</a:t>
            </a:r>
            <a:br>
              <a:rPr lang="en-US" dirty="0"/>
            </a:br>
            <a:endParaRPr lang="en-US" dirty="0"/>
          </a:p>
        </p:txBody>
      </p:sp>
      <p:pic>
        <p:nvPicPr>
          <p:cNvPr id="6" name="Picture 5" descr="Screenshot from the video. SonarCloud pipeline configuration page. The Prepar analysis on SonarCloud settings are shown. The Endpoint, organization, and project key are required. ">
            <a:extLst>
              <a:ext uri="{FF2B5EF4-FFF2-40B4-BE49-F238E27FC236}">
                <a16:creationId xmlns:a16="http://schemas.microsoft.com/office/drawing/2014/main" id="{BEE1758C-2A6D-4E28-9C2D-EA0D2E4299A3}"/>
              </a:ext>
            </a:extLst>
          </p:cNvPr>
          <p:cNvPicPr>
            <a:picLocks noChangeAspect="1"/>
          </p:cNvPicPr>
          <p:nvPr/>
        </p:nvPicPr>
        <p:blipFill>
          <a:blip r:embed="rId3"/>
          <a:stretch>
            <a:fillRect/>
          </a:stretch>
        </p:blipFill>
        <p:spPr>
          <a:xfrm>
            <a:off x="1066800" y="1782921"/>
            <a:ext cx="9601200" cy="4856004"/>
          </a:xfrm>
          <a:prstGeom prst="rect">
            <a:avLst/>
          </a:prstGeom>
          <a:ln>
            <a:solidFill>
              <a:schemeClr val="tx1"/>
            </a:solidFill>
          </a:ln>
        </p:spPr>
      </p:pic>
    </p:spTree>
    <p:extLst>
      <p:ext uri="{BB962C8B-B14F-4D97-AF65-F5344CB8AC3E}">
        <p14:creationId xmlns:p14="http://schemas.microsoft.com/office/powerpoint/2010/main" val="406524985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93F-DD28-4E50-9E4B-6295314A4CB2}"/>
              </a:ext>
            </a:extLst>
          </p:cNvPr>
          <p:cNvSpPr>
            <a:spLocks noGrp="1"/>
          </p:cNvSpPr>
          <p:nvPr>
            <p:ph type="title"/>
          </p:nvPr>
        </p:nvSpPr>
        <p:spPr>
          <a:xfrm>
            <a:off x="588263" y="457200"/>
            <a:ext cx="11018520" cy="1661993"/>
          </a:xfrm>
        </p:spPr>
        <p:txBody>
          <a:bodyPr>
            <a:normAutofit fontScale="90000"/>
          </a:bodyPr>
          <a:lstStyle/>
          <a:p>
            <a:r>
              <a:rPr lang="en-US" dirty="0"/>
              <a:t>Demonstration: Reviewing SonarCloud Results and Resolving Issues</a:t>
            </a:r>
            <a:br>
              <a:rPr lang="en-US" dirty="0"/>
            </a:br>
            <a:endParaRPr lang="en-US" dirty="0"/>
          </a:p>
        </p:txBody>
      </p:sp>
      <p:pic>
        <p:nvPicPr>
          <p:cNvPr id="5" name="Picture 4" descr="Screenshot from the video. The SonarCloud Results page is shown with Bugs, Vulnerability, Code Smell, and Security Hotspot. ">
            <a:extLst>
              <a:ext uri="{FF2B5EF4-FFF2-40B4-BE49-F238E27FC236}">
                <a16:creationId xmlns:a16="http://schemas.microsoft.com/office/drawing/2014/main" id="{7D34617A-3A1F-4BDB-A3BE-61676A168C5E}"/>
              </a:ext>
            </a:extLst>
          </p:cNvPr>
          <p:cNvPicPr>
            <a:picLocks noChangeAspect="1"/>
          </p:cNvPicPr>
          <p:nvPr/>
        </p:nvPicPr>
        <p:blipFill>
          <a:blip r:embed="rId3"/>
          <a:stretch>
            <a:fillRect/>
          </a:stretch>
        </p:blipFill>
        <p:spPr>
          <a:xfrm>
            <a:off x="703385" y="1661014"/>
            <a:ext cx="10761784" cy="4839309"/>
          </a:xfrm>
          <a:prstGeom prst="rect">
            <a:avLst/>
          </a:prstGeom>
          <a:ln>
            <a:solidFill>
              <a:schemeClr val="tx1"/>
            </a:solidFill>
          </a:ln>
        </p:spPr>
      </p:pic>
    </p:spTree>
    <p:extLst>
      <p:ext uri="{BB962C8B-B14F-4D97-AF65-F5344CB8AC3E}">
        <p14:creationId xmlns:p14="http://schemas.microsoft.com/office/powerpoint/2010/main" val="31963071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2" y="457200"/>
            <a:ext cx="11270945" cy="553998"/>
          </a:xfrm>
        </p:spPr>
        <p:txBody>
          <a:bodyPr>
            <a:normAutofit fontScale="90000"/>
          </a:bodyPr>
          <a:lstStyle/>
          <a:p>
            <a:r>
              <a:rPr lang="en-US" dirty="0"/>
              <a:t>Lab: Deploying a Multi-container Application to AKS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614382" y="1165397"/>
            <a:ext cx="10703651" cy="4936736"/>
          </a:xfrm>
        </p:spPr>
        <p:txBody>
          <a:bodyPr/>
          <a:lstStyle/>
          <a:p>
            <a:r>
              <a:rPr lang="en-US" sz="2400" dirty="0"/>
              <a:t>In this lab, </a:t>
            </a:r>
            <a:r>
              <a:rPr lang="en-US" sz="2400" dirty="0">
                <a:hlinkClick r:id="rId3"/>
              </a:rPr>
              <a:t>Deploying a multi-container application to Azure Kubernetes Services</a:t>
            </a:r>
            <a:r>
              <a:rPr lang="en-US" sz="2400" dirty="0"/>
              <a:t>, you will deploy and manage Docker containers using Kubernetes.</a:t>
            </a:r>
          </a:p>
          <a:p>
            <a:r>
              <a:rPr lang="en-US" sz="2400" dirty="0"/>
              <a:t>You will learn how to:</a:t>
            </a:r>
          </a:p>
          <a:p>
            <a:pPr marL="571500" lvl="1" indent="-342900">
              <a:buFont typeface="Arial" panose="020B0604020202020204" pitchFamily="34" charset="0"/>
              <a:buChar char="•"/>
            </a:pPr>
            <a:r>
              <a:rPr lang="en-US" sz="2400" dirty="0"/>
              <a:t>Create an Azure Container Registry (ACR), AKS and Azure SQL server</a:t>
            </a:r>
          </a:p>
          <a:p>
            <a:pPr marL="571500" lvl="1" indent="-342900">
              <a:buFont typeface="Arial" panose="020B0604020202020204" pitchFamily="34" charset="0"/>
              <a:buChar char="•"/>
            </a:pPr>
            <a:r>
              <a:rPr lang="en-US" sz="2400" dirty="0"/>
              <a:t>Provision the Azure DevOps Team Project with a .NET Core application using the Azure DevOps Demo Generator tool</a:t>
            </a:r>
          </a:p>
          <a:p>
            <a:pPr marL="571500" lvl="1" indent="-342900">
              <a:buFont typeface="Arial" panose="020B0604020202020204" pitchFamily="34" charset="0"/>
              <a:buChar char="•"/>
            </a:pPr>
            <a:r>
              <a:rPr lang="en-US" sz="2400" dirty="0"/>
              <a:t>Configure application and database deployment, using Continuous Deployment (CD) in the Azure DevOps</a:t>
            </a:r>
          </a:p>
          <a:p>
            <a:pPr marL="571500" lvl="1" indent="-342900">
              <a:buFont typeface="Arial" panose="020B0604020202020204" pitchFamily="34" charset="0"/>
              <a:buChar char="•"/>
            </a:pPr>
            <a:r>
              <a:rPr lang="en-US" sz="2400" dirty="0"/>
              <a:t>Initiate the build to automatically deploy the application</a:t>
            </a:r>
          </a:p>
          <a:p>
            <a:pPr marL="571500" lvl="1" indent="-342900">
              <a:buFont typeface="Arial" panose="020B0604020202020204" pitchFamily="34" charset="0"/>
              <a:buChar char="•"/>
            </a:pPr>
            <a:endParaRPr lang="en-US" dirty="0">
              <a:solidFill>
                <a:srgbClr val="00B050"/>
              </a:solidFill>
            </a:endParaRPr>
          </a:p>
          <a:p>
            <a:pPr marL="457200" indent="-457200"/>
            <a:r>
              <a:rPr lang="en-US" sz="2000" dirty="0">
                <a:solidFill>
                  <a:schemeClr val="accent3">
                    <a:lumMod val="75000"/>
                  </a:schemeClr>
                </a:solidFill>
              </a:rPr>
              <a:t>✔️</a:t>
            </a:r>
            <a:r>
              <a:rPr lang="en-US" sz="2000"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14363070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61A3-EB52-43AA-B291-78D4B5161E6C}"/>
              </a:ext>
            </a:extLst>
          </p:cNvPr>
          <p:cNvSpPr>
            <a:spLocks noGrp="1"/>
          </p:cNvSpPr>
          <p:nvPr>
            <p:ph type="title"/>
          </p:nvPr>
        </p:nvSpPr>
        <p:spPr>
          <a:xfrm>
            <a:off x="588263" y="457200"/>
            <a:ext cx="11018520" cy="1107996"/>
          </a:xfrm>
        </p:spPr>
        <p:txBody>
          <a:bodyPr>
            <a:normAutofit fontScale="90000"/>
          </a:bodyPr>
          <a:lstStyle/>
          <a:p>
            <a:r>
              <a:rPr lang="en-US" dirty="0"/>
              <a:t>Lab: Managing Technical Debt with Azure DevOps and </a:t>
            </a:r>
            <a:r>
              <a:rPr lang="en-US" dirty="0" err="1"/>
              <a:t>SonarCloud</a:t>
            </a:r>
            <a:endParaRPr lang="en-US" dirty="0"/>
          </a:p>
        </p:txBody>
      </p:sp>
      <p:sp>
        <p:nvSpPr>
          <p:cNvPr id="3" name="Text Placeholder 2">
            <a:extLst>
              <a:ext uri="{FF2B5EF4-FFF2-40B4-BE49-F238E27FC236}">
                <a16:creationId xmlns:a16="http://schemas.microsoft.com/office/drawing/2014/main" id="{15C16E39-5B65-4130-9226-18B3A8FD87F5}"/>
              </a:ext>
            </a:extLst>
          </p:cNvPr>
          <p:cNvSpPr>
            <a:spLocks noGrp="1"/>
          </p:cNvSpPr>
          <p:nvPr>
            <p:ph type="body" sz="quarter" idx="10"/>
          </p:nvPr>
        </p:nvSpPr>
        <p:spPr>
          <a:xfrm>
            <a:off x="586390" y="1754410"/>
            <a:ext cx="11018520" cy="2991588"/>
          </a:xfrm>
        </p:spPr>
        <p:txBody>
          <a:bodyPr/>
          <a:lstStyle/>
          <a:p>
            <a:r>
              <a:rPr lang="en-US" dirty="0"/>
              <a:t>In this hands-on lab, you will learn how to manage and report on technical debt using </a:t>
            </a:r>
            <a:r>
              <a:rPr lang="en-US" dirty="0" err="1"/>
              <a:t>SonarCloud</a:t>
            </a:r>
            <a:r>
              <a:rPr lang="en-US" dirty="0"/>
              <a:t> integration with Azure DevOps. You will perform the following tasks:</a:t>
            </a:r>
          </a:p>
          <a:p>
            <a:pPr marL="512763" lvl="1" indent="-284163">
              <a:buFont typeface="Arial" panose="020B0604020202020204" pitchFamily="34" charset="0"/>
              <a:buChar char="•"/>
            </a:pPr>
            <a:r>
              <a:rPr lang="en-US" sz="2400" dirty="0"/>
              <a:t>Integrate </a:t>
            </a:r>
            <a:r>
              <a:rPr lang="en-US" sz="2400" dirty="0" err="1"/>
              <a:t>SonarCloud</a:t>
            </a:r>
            <a:r>
              <a:rPr lang="en-US" sz="2400" dirty="0"/>
              <a:t> with Azure DevOps and run an analysis</a:t>
            </a:r>
          </a:p>
          <a:p>
            <a:pPr marL="512763" lvl="1" indent="-284163">
              <a:buFont typeface="Arial" panose="020B0604020202020204" pitchFamily="34" charset="0"/>
              <a:buChar char="•"/>
            </a:pPr>
            <a:r>
              <a:rPr lang="en-US" sz="2400" dirty="0"/>
              <a:t>Analyze the results</a:t>
            </a:r>
          </a:p>
          <a:p>
            <a:pPr marL="512763" lvl="1" indent="-284163">
              <a:buFont typeface="Arial" panose="020B0604020202020204" pitchFamily="34" charset="0"/>
              <a:buChar char="•"/>
            </a:pPr>
            <a:r>
              <a:rPr lang="en-US" sz="2400" dirty="0"/>
              <a:t>Configure a quality profile to control the rule set used for analyzing your project</a:t>
            </a:r>
            <a:endParaRPr lang="en-US" dirty="0"/>
          </a:p>
        </p:txBody>
      </p:sp>
      <p:sp>
        <p:nvSpPr>
          <p:cNvPr id="4" name="Rectangle 3">
            <a:extLst>
              <a:ext uri="{FF2B5EF4-FFF2-40B4-BE49-F238E27FC236}">
                <a16:creationId xmlns:a16="http://schemas.microsoft.com/office/drawing/2014/main" id="{45518F46-55DC-499C-9C78-57CAD51C78C1}"/>
              </a:ext>
            </a:extLst>
          </p:cNvPr>
          <p:cNvSpPr/>
          <p:nvPr/>
        </p:nvSpPr>
        <p:spPr>
          <a:xfrm>
            <a:off x="514349" y="5429060"/>
            <a:ext cx="10696575" cy="369332"/>
          </a:xfrm>
          <a:prstGeom prst="rect">
            <a:avLst/>
          </a:prstGeom>
        </p:spPr>
        <p:txBody>
          <a:bodyPr wrap="square">
            <a:spAutoFit/>
          </a:bodyPr>
          <a:lstStyle/>
          <a:p>
            <a:pPr lvl="0">
              <a:lnSpc>
                <a:spcPct val="90000"/>
              </a:lnSpc>
              <a:spcAft>
                <a:spcPts val="333"/>
              </a:spcAft>
              <a:defRPr/>
            </a:pPr>
            <a:r>
              <a:rPr lang="en-US" sz="1400" dirty="0">
                <a:solidFill>
                  <a:srgbClr val="00B050"/>
                </a:solidFill>
                <a:latin typeface="Segoe UI Light" pitchFamily="34" charset="0"/>
              </a:rPr>
              <a:t>✔️ </a:t>
            </a:r>
            <a:r>
              <a:rPr lang="en-US" sz="2000" dirty="0">
                <a:gradFill>
                  <a:gsLst>
                    <a:gs pos="1250">
                      <a:schemeClr val="tx1"/>
                    </a:gs>
                    <a:gs pos="100000">
                      <a:schemeClr val="tx1"/>
                    </a:gs>
                  </a:gsLst>
                  <a:lin ang="5400000" scaled="0"/>
                </a:gradFill>
                <a:cs typeface="Segoe UI Semilight" panose="020B0402040204020203" pitchFamily="34" charset="0"/>
              </a:rPr>
              <a:t>Note that you must have already completed the prerequisite labs in the Welcome section</a:t>
            </a:r>
            <a:r>
              <a:rPr lang="en-US" sz="1400" dirty="0"/>
              <a:t>.</a:t>
            </a:r>
          </a:p>
        </p:txBody>
      </p:sp>
    </p:spTree>
    <p:extLst>
      <p:ext uri="{BB962C8B-B14F-4D97-AF65-F5344CB8AC3E}">
        <p14:creationId xmlns:p14="http://schemas.microsoft.com/office/powerpoint/2010/main" val="29775808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91C7-DCC3-4955-ABD1-EBEA46EA0DA8}"/>
              </a:ext>
            </a:extLst>
          </p:cNvPr>
          <p:cNvSpPr>
            <a:spLocks noGrp="1"/>
          </p:cNvSpPr>
          <p:nvPr>
            <p:ph type="title"/>
          </p:nvPr>
        </p:nvSpPr>
        <p:spPr>
          <a:xfrm>
            <a:off x="588263" y="457200"/>
            <a:ext cx="11018520" cy="553998"/>
          </a:xfrm>
        </p:spPr>
        <p:txBody>
          <a:bodyPr>
            <a:normAutofit fontScale="90000"/>
          </a:bodyPr>
          <a:lstStyle/>
          <a:p>
            <a:r>
              <a:rPr lang="en-US" dirty="0"/>
              <a:t>Video: Open Source Licensing Challenges</a:t>
            </a:r>
          </a:p>
        </p:txBody>
      </p:sp>
      <p:sp>
        <p:nvSpPr>
          <p:cNvPr id="3" name="Text Placeholder 2">
            <a:extLst>
              <a:ext uri="{FF2B5EF4-FFF2-40B4-BE49-F238E27FC236}">
                <a16:creationId xmlns:a16="http://schemas.microsoft.com/office/drawing/2014/main" id="{871F3838-4040-4380-8C92-84C5B676E20D}"/>
              </a:ext>
            </a:extLst>
          </p:cNvPr>
          <p:cNvSpPr>
            <a:spLocks noGrp="1"/>
          </p:cNvSpPr>
          <p:nvPr>
            <p:ph type="body" sz="quarter" idx="10"/>
          </p:nvPr>
        </p:nvSpPr>
        <p:spPr>
          <a:xfrm>
            <a:off x="586391" y="1434370"/>
            <a:ext cx="10386410" cy="5047536"/>
          </a:xfrm>
        </p:spPr>
        <p:txBody>
          <a:bodyPr/>
          <a:lstStyle/>
          <a:p>
            <a:pPr marL="457200" indent="-457200">
              <a:buFont typeface="Arial" panose="020B0604020202020204" pitchFamily="34" charset="0"/>
              <a:buChar char="•"/>
            </a:pPr>
            <a:r>
              <a:rPr lang="en-US" dirty="0"/>
              <a:t>Open source software is code that everyone can read, modify, enhance, and share</a:t>
            </a:r>
          </a:p>
          <a:p>
            <a:pPr marL="457200" indent="-457200">
              <a:buFont typeface="Arial" panose="020B0604020202020204" pitchFamily="34" charset="0"/>
              <a:buChar char="•"/>
            </a:pPr>
            <a:r>
              <a:rPr lang="en-US" dirty="0"/>
              <a:t>Incorporating open source code is convenient but can cause issues:</a:t>
            </a:r>
          </a:p>
          <a:p>
            <a:pPr marL="914400" lvl="2" indent="-457200">
              <a:buFont typeface="Arial" panose="020B0604020202020204" pitchFamily="34" charset="0"/>
              <a:buChar char="•"/>
            </a:pPr>
            <a:r>
              <a:rPr lang="en-US" sz="2400" dirty="0"/>
              <a:t>Security</a:t>
            </a:r>
          </a:p>
          <a:p>
            <a:pPr marL="914400" lvl="2" indent="-457200">
              <a:buFont typeface="Arial" panose="020B0604020202020204" pitchFamily="34" charset="0"/>
              <a:buChar char="•"/>
            </a:pPr>
            <a:r>
              <a:rPr lang="en-US" sz="2400" dirty="0"/>
              <a:t>Quality</a:t>
            </a:r>
          </a:p>
          <a:p>
            <a:pPr marL="914400" lvl="2" indent="-457200">
              <a:buFont typeface="Arial" panose="020B0604020202020204" pitchFamily="34" charset="0"/>
              <a:buChar char="•"/>
            </a:pPr>
            <a:r>
              <a:rPr lang="en-US" sz="2400" dirty="0"/>
              <a:t>Old versions</a:t>
            </a:r>
          </a:p>
          <a:p>
            <a:pPr marL="914400" lvl="2" indent="-457200">
              <a:buFont typeface="Arial" panose="020B0604020202020204" pitchFamily="34" charset="0"/>
              <a:buChar char="•"/>
            </a:pPr>
            <a:r>
              <a:rPr lang="en-US" sz="2400" dirty="0"/>
              <a:t>Licensing</a:t>
            </a:r>
          </a:p>
          <a:p>
            <a:pPr marL="457200" indent="-457200">
              <a:buFont typeface="Arial" panose="020B0604020202020204" pitchFamily="34" charset="0"/>
              <a:buChar char="•"/>
            </a:pPr>
            <a:r>
              <a:rPr lang="en-US" dirty="0"/>
              <a:t>Minimize risk by implementing automated systems to manage the code</a:t>
            </a:r>
          </a:p>
          <a:p>
            <a:endParaRPr lang="en-US" dirty="0"/>
          </a:p>
        </p:txBody>
      </p:sp>
    </p:spTree>
    <p:extLst>
      <p:ext uri="{BB962C8B-B14F-4D97-AF65-F5344CB8AC3E}">
        <p14:creationId xmlns:p14="http://schemas.microsoft.com/office/powerpoint/2010/main" val="33866497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p:txBody>
          <a:bodyPr/>
          <a:lstStyle/>
          <a:p>
            <a:r>
              <a:rPr lang="en-US" dirty="0"/>
              <a:t>Video: Avoiding OWASP Top Ten</a:t>
            </a:r>
            <a:br>
              <a:rPr lang="en-US" dirty="0"/>
            </a:br>
            <a:endParaRPr lang="en-US" dirty="0"/>
          </a:p>
        </p:txBody>
      </p:sp>
      <p:sp>
        <p:nvSpPr>
          <p:cNvPr id="3" name="Text Placeholder 2">
            <a:extLst>
              <a:ext uri="{FF2B5EF4-FFF2-40B4-BE49-F238E27FC236}">
                <a16:creationId xmlns:a16="http://schemas.microsoft.com/office/drawing/2014/main" id="{B91BCB9E-E17E-4994-A634-2C462F6F1F08}"/>
              </a:ext>
            </a:extLst>
          </p:cNvPr>
          <p:cNvSpPr>
            <a:spLocks noGrp="1"/>
          </p:cNvSpPr>
          <p:nvPr>
            <p:ph type="body" sz="quarter" idx="10"/>
          </p:nvPr>
        </p:nvSpPr>
        <p:spPr>
          <a:xfrm>
            <a:off x="586390" y="1434370"/>
            <a:ext cx="11018520" cy="2499146"/>
          </a:xfrm>
        </p:spPr>
        <p:txBody>
          <a:bodyPr/>
          <a:lstStyle/>
          <a:p>
            <a:pPr marL="514350" indent="-514350">
              <a:buAutoNum type="arabicPeriod"/>
            </a:pPr>
            <a:r>
              <a:rPr lang="en-US" dirty="0"/>
              <a:t>Injection Attacks</a:t>
            </a:r>
          </a:p>
          <a:p>
            <a:pPr marL="514350" indent="-514350">
              <a:buAutoNum type="arabicPeriod"/>
            </a:pPr>
            <a:r>
              <a:rPr lang="en-US" dirty="0"/>
              <a:t>Broken Authentication</a:t>
            </a:r>
          </a:p>
          <a:p>
            <a:pPr marL="514350" indent="-514350">
              <a:buAutoNum type="arabicPeriod"/>
            </a:pPr>
            <a:r>
              <a:rPr lang="en-US" dirty="0"/>
              <a:t>Sensitive Data Exposure</a:t>
            </a:r>
          </a:p>
          <a:p>
            <a:pPr marL="514350" indent="-514350">
              <a:buAutoNum type="arabicPeriod"/>
            </a:pPr>
            <a:r>
              <a:rPr lang="en-US" dirty="0"/>
              <a:t>XML External Entities</a:t>
            </a:r>
          </a:p>
          <a:p>
            <a:pPr marL="514350" indent="-514350">
              <a:buAutoNum type="arabicPeriod"/>
            </a:pPr>
            <a:r>
              <a:rPr lang="en-US" dirty="0"/>
              <a:t>Broken Access Control</a:t>
            </a:r>
          </a:p>
        </p:txBody>
      </p:sp>
    </p:spTree>
    <p:extLst>
      <p:ext uri="{BB962C8B-B14F-4D97-AF65-F5344CB8AC3E}">
        <p14:creationId xmlns:p14="http://schemas.microsoft.com/office/powerpoint/2010/main" val="21460785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30F1-EFB7-48E1-A21F-409C972B5054}"/>
              </a:ext>
            </a:extLst>
          </p:cNvPr>
          <p:cNvSpPr>
            <a:spLocks noGrp="1"/>
          </p:cNvSpPr>
          <p:nvPr>
            <p:ph type="title"/>
          </p:nvPr>
        </p:nvSpPr>
        <p:spPr>
          <a:xfrm>
            <a:off x="588263" y="457200"/>
            <a:ext cx="11018520" cy="1661993"/>
          </a:xfrm>
        </p:spPr>
        <p:txBody>
          <a:bodyPr>
            <a:normAutofit fontScale="90000"/>
          </a:bodyPr>
          <a:lstStyle/>
          <a:p>
            <a:r>
              <a:rPr lang="en-US" dirty="0"/>
              <a:t>Demonstration: Detecting Open Source Issues with WhiteSource Bolt</a:t>
            </a:r>
            <a:br>
              <a:rPr lang="en-US" dirty="0"/>
            </a:br>
            <a:endParaRPr lang="en-US" dirty="0"/>
          </a:p>
        </p:txBody>
      </p:sp>
      <p:pic>
        <p:nvPicPr>
          <p:cNvPr id="3" name="Picture 2" descr="Screenshot from the video. The WhiteSource Bolt Build report is shown. The Vulnerability score is Medium. There is one vulnerable library. ">
            <a:extLst>
              <a:ext uri="{FF2B5EF4-FFF2-40B4-BE49-F238E27FC236}">
                <a16:creationId xmlns:a16="http://schemas.microsoft.com/office/drawing/2014/main" id="{2E65E8F6-CEDB-4402-858C-B2798CB7193E}"/>
              </a:ext>
            </a:extLst>
          </p:cNvPr>
          <p:cNvPicPr>
            <a:picLocks noChangeAspect="1"/>
          </p:cNvPicPr>
          <p:nvPr/>
        </p:nvPicPr>
        <p:blipFill>
          <a:blip r:embed="rId3"/>
          <a:stretch>
            <a:fillRect/>
          </a:stretch>
        </p:blipFill>
        <p:spPr>
          <a:xfrm>
            <a:off x="624253" y="1777859"/>
            <a:ext cx="10902462" cy="4441882"/>
          </a:xfrm>
          <a:prstGeom prst="rect">
            <a:avLst/>
          </a:prstGeom>
          <a:ln>
            <a:solidFill>
              <a:schemeClr val="tx1"/>
            </a:solidFill>
          </a:ln>
        </p:spPr>
      </p:pic>
    </p:spTree>
    <p:extLst>
      <p:ext uri="{BB962C8B-B14F-4D97-AF65-F5344CB8AC3E}">
        <p14:creationId xmlns:p14="http://schemas.microsoft.com/office/powerpoint/2010/main" val="10331664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1107996"/>
          </a:xfrm>
        </p:spPr>
        <p:txBody>
          <a:bodyPr>
            <a:normAutofit fontScale="90000"/>
          </a:bodyPr>
          <a:lstStyle/>
          <a:p>
            <a:r>
              <a:rPr lang="en-US" dirty="0"/>
              <a:t>Lab: Checking Vulnerabilities using WhiteSource Bolt with Visual Studio Team Services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865193"/>
            <a:ext cx="11018520" cy="4764381"/>
          </a:xfrm>
        </p:spPr>
        <p:txBody>
          <a:bodyPr/>
          <a:lstStyle/>
          <a:p>
            <a:r>
              <a:rPr lang="en-US" dirty="0"/>
              <a:t>In this hands-on lab, you will learn how to check for open source vulnerabilities using </a:t>
            </a:r>
            <a:r>
              <a:rPr lang="en-US" dirty="0" err="1"/>
              <a:t>WhiteSource</a:t>
            </a:r>
            <a:r>
              <a:rPr lang="en-US" dirty="0"/>
              <a:t> Bolt in conjunction with Azure DevOps. You will learn how to:</a:t>
            </a:r>
          </a:p>
          <a:p>
            <a:pPr marL="519113" lvl="1" indent="-290513">
              <a:buFont typeface="Arial" panose="020B0604020202020204" pitchFamily="34" charset="0"/>
              <a:buChar char="•"/>
            </a:pPr>
            <a:r>
              <a:rPr lang="en-US" sz="2400" dirty="0"/>
              <a:t>Integrate </a:t>
            </a:r>
            <a:r>
              <a:rPr lang="en-US" sz="2400" dirty="0" err="1"/>
              <a:t>WhiteSource</a:t>
            </a:r>
            <a:r>
              <a:rPr lang="en-US" sz="2400" dirty="0"/>
              <a:t> Bolt with you Azure DevOps build process</a:t>
            </a:r>
          </a:p>
          <a:p>
            <a:pPr marL="519113" lvl="1" indent="-290513">
              <a:buFont typeface="Arial" panose="020B0604020202020204" pitchFamily="34" charset="0"/>
              <a:buChar char="•"/>
            </a:pPr>
            <a:r>
              <a:rPr lang="en-US" sz="2400" dirty="0"/>
              <a:t>Detect and remedy vulnerable open source components</a:t>
            </a:r>
          </a:p>
          <a:p>
            <a:pPr marL="519113" lvl="1" indent="-290513">
              <a:buFont typeface="Arial" panose="020B0604020202020204" pitchFamily="34" charset="0"/>
              <a:buChar char="•"/>
            </a:pPr>
            <a:r>
              <a:rPr lang="en-US" sz="2400" dirty="0"/>
              <a:t>Generate comprehensive open source inventory reports per project or build</a:t>
            </a:r>
          </a:p>
          <a:p>
            <a:pPr marL="519113" lvl="1" indent="-290513">
              <a:buFont typeface="Arial" panose="020B0604020202020204" pitchFamily="34" charset="0"/>
              <a:buChar char="•"/>
            </a:pPr>
            <a:r>
              <a:rPr lang="en-US" sz="2400" dirty="0"/>
              <a:t>Enforce open source license compliance, including licenses for dependencies</a:t>
            </a:r>
          </a:p>
          <a:p>
            <a:pPr marL="519113" lvl="1" indent="-290513">
              <a:buFont typeface="Arial" panose="020B0604020202020204" pitchFamily="34" charset="0"/>
              <a:buChar char="•"/>
            </a:pPr>
            <a:r>
              <a:rPr lang="en-US" sz="2400" dirty="0"/>
              <a:t>Identify outdated open source libraries with recommendations to update</a:t>
            </a:r>
          </a:p>
          <a:p>
            <a:pPr lvl="1"/>
            <a:endParaRPr lang="en-US" dirty="0">
              <a:solidFill>
                <a:srgbClr val="00B050"/>
              </a:solidFill>
            </a:endParaRPr>
          </a:p>
          <a:p>
            <a:pPr marL="519113" indent="-519113"/>
            <a:r>
              <a:rPr lang="en-US" sz="2400" dirty="0">
                <a:solidFill>
                  <a:srgbClr val="00B050"/>
                </a:solidFill>
              </a:rPr>
              <a:t>✔️</a:t>
            </a:r>
            <a:r>
              <a:rPr lang="en-US"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27460835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Video: Overview of Containers</a:t>
            </a:r>
          </a:p>
        </p:txBody>
      </p:sp>
      <p:pic>
        <p:nvPicPr>
          <p:cNvPr id="7" name="Picture 6" descr="Screenshot from the video. VMs running apps and the OS are shown on top of the hypervisor which is on top of the host operating system which is running on the server hardware. ">
            <a:extLst>
              <a:ext uri="{FF2B5EF4-FFF2-40B4-BE49-F238E27FC236}">
                <a16:creationId xmlns:a16="http://schemas.microsoft.com/office/drawing/2014/main" id="{462410B3-909B-4386-95DE-5430CB9E1A71}"/>
              </a:ext>
            </a:extLst>
          </p:cNvPr>
          <p:cNvPicPr>
            <a:picLocks noChangeAspect="1"/>
          </p:cNvPicPr>
          <p:nvPr/>
        </p:nvPicPr>
        <p:blipFill>
          <a:blip r:embed="rId3"/>
          <a:stretch>
            <a:fillRect/>
          </a:stretch>
        </p:blipFill>
        <p:spPr>
          <a:xfrm>
            <a:off x="1101709" y="1384184"/>
            <a:ext cx="3666587" cy="4619144"/>
          </a:xfrm>
          <a:prstGeom prst="rect">
            <a:avLst/>
          </a:prstGeom>
        </p:spPr>
      </p:pic>
      <p:pic>
        <p:nvPicPr>
          <p:cNvPr id="8" name="Picture 7" descr="Screenshot from the video. Container apps are shown on top of a container management system which is on top of the host operating system which runs on the server hardware. ">
            <a:extLst>
              <a:ext uri="{FF2B5EF4-FFF2-40B4-BE49-F238E27FC236}">
                <a16:creationId xmlns:a16="http://schemas.microsoft.com/office/drawing/2014/main" id="{A542DEE7-C23C-46CE-92D2-4306BC53B04A}"/>
              </a:ext>
            </a:extLst>
          </p:cNvPr>
          <p:cNvPicPr>
            <a:picLocks noChangeAspect="1"/>
          </p:cNvPicPr>
          <p:nvPr/>
        </p:nvPicPr>
        <p:blipFill>
          <a:blip r:embed="rId4"/>
          <a:stretch>
            <a:fillRect/>
          </a:stretch>
        </p:blipFill>
        <p:spPr>
          <a:xfrm>
            <a:off x="6325299" y="1392572"/>
            <a:ext cx="3687791" cy="4630723"/>
          </a:xfrm>
          <a:prstGeom prst="rect">
            <a:avLst/>
          </a:prstGeom>
        </p:spPr>
      </p:pic>
      <p:sp>
        <p:nvSpPr>
          <p:cNvPr id="9" name="Arrow: Right 8" descr="Arrow pointing to the right.">
            <a:extLst>
              <a:ext uri="{FF2B5EF4-FFF2-40B4-BE49-F238E27FC236}">
                <a16:creationId xmlns:a16="http://schemas.microsoft.com/office/drawing/2014/main" id="{FA128197-9565-4512-AEB9-1860AC5C4765}"/>
              </a:ext>
            </a:extLst>
          </p:cNvPr>
          <p:cNvSpPr/>
          <p:nvPr/>
        </p:nvSpPr>
        <p:spPr bwMode="auto">
          <a:xfrm>
            <a:off x="5243119" y="3070371"/>
            <a:ext cx="713064" cy="9144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9565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518B-0622-4EB9-B0DB-8BF02C395B88}"/>
              </a:ext>
            </a:extLst>
          </p:cNvPr>
          <p:cNvSpPr>
            <a:spLocks noGrp="1"/>
          </p:cNvSpPr>
          <p:nvPr>
            <p:ph type="title"/>
          </p:nvPr>
        </p:nvSpPr>
        <p:spPr>
          <a:xfrm>
            <a:off x="588263" y="457200"/>
            <a:ext cx="11018520" cy="553998"/>
          </a:xfrm>
        </p:spPr>
        <p:txBody>
          <a:bodyPr>
            <a:normAutofit fontScale="90000"/>
          </a:bodyPr>
          <a:lstStyle/>
          <a:p>
            <a:r>
              <a:rPr lang="en-US" dirty="0"/>
              <a:t>Demonstration: Create an Azure Container Registry</a:t>
            </a:r>
          </a:p>
        </p:txBody>
      </p:sp>
      <p:pic>
        <p:nvPicPr>
          <p:cNvPr id="4" name="Picture 3" descr="Screenshot from the video. Marketplace description of the Container Registry. ">
            <a:extLst>
              <a:ext uri="{FF2B5EF4-FFF2-40B4-BE49-F238E27FC236}">
                <a16:creationId xmlns:a16="http://schemas.microsoft.com/office/drawing/2014/main" id="{7FB33399-E4F0-43CC-BE51-F5FB31A44996}"/>
              </a:ext>
            </a:extLst>
          </p:cNvPr>
          <p:cNvPicPr>
            <a:picLocks noChangeAspect="1"/>
          </p:cNvPicPr>
          <p:nvPr/>
        </p:nvPicPr>
        <p:blipFill>
          <a:blip r:embed="rId3"/>
          <a:stretch>
            <a:fillRect/>
          </a:stretch>
        </p:blipFill>
        <p:spPr>
          <a:xfrm>
            <a:off x="1164289" y="1439070"/>
            <a:ext cx="9103835" cy="4766125"/>
          </a:xfrm>
          <a:prstGeom prst="rect">
            <a:avLst/>
          </a:prstGeom>
        </p:spPr>
      </p:pic>
    </p:spTree>
    <p:extLst>
      <p:ext uri="{BB962C8B-B14F-4D97-AF65-F5344CB8AC3E}">
        <p14:creationId xmlns:p14="http://schemas.microsoft.com/office/powerpoint/2010/main" val="334893724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7E96-2F2D-4982-A70C-E5B54B92233D}"/>
              </a:ext>
            </a:extLst>
          </p:cNvPr>
          <p:cNvSpPr>
            <a:spLocks noGrp="1"/>
          </p:cNvSpPr>
          <p:nvPr>
            <p:ph type="title"/>
          </p:nvPr>
        </p:nvSpPr>
        <p:spPr>
          <a:xfrm>
            <a:off x="588263" y="457200"/>
            <a:ext cx="11018520" cy="1661993"/>
          </a:xfrm>
        </p:spPr>
        <p:txBody>
          <a:bodyPr>
            <a:normAutofit fontScale="90000"/>
          </a:bodyPr>
          <a:lstStyle/>
          <a:p>
            <a:r>
              <a:rPr lang="en-US" dirty="0"/>
              <a:t>Demonstration: Add Docker Support to an Existing Application</a:t>
            </a:r>
            <a:br>
              <a:rPr lang="en-US" dirty="0"/>
            </a:br>
            <a:endParaRPr lang="en-US" dirty="0"/>
          </a:p>
        </p:txBody>
      </p:sp>
      <p:sp>
        <p:nvSpPr>
          <p:cNvPr id="4" name="Text Placeholder 2">
            <a:extLst>
              <a:ext uri="{FF2B5EF4-FFF2-40B4-BE49-F238E27FC236}">
                <a16:creationId xmlns:a16="http://schemas.microsoft.com/office/drawing/2014/main" id="{D0E81399-928C-45D7-9283-384459253D99}"/>
              </a:ext>
            </a:extLst>
          </p:cNvPr>
          <p:cNvSpPr>
            <a:spLocks noGrp="1"/>
          </p:cNvSpPr>
          <p:nvPr>
            <p:ph type="body" sz="quarter" idx="10"/>
          </p:nvPr>
        </p:nvSpPr>
        <p:spPr>
          <a:xfrm>
            <a:off x="900520" y="1700350"/>
            <a:ext cx="11018520" cy="4899803"/>
          </a:xfrm>
        </p:spPr>
        <p:txBody>
          <a:bodyPr/>
          <a:lstStyle/>
          <a:p>
            <a:r>
              <a:rPr lang="en-US" sz="1600" dirty="0">
                <a:latin typeface="Lucida Sans" panose="020B0602030504020204" pitchFamily="34" charset="0"/>
              </a:rPr>
              <a:t>FROM </a:t>
            </a:r>
            <a:r>
              <a:rPr lang="en-US" sz="1600" dirty="0" err="1">
                <a:latin typeface="Lucida Sans" panose="020B0602030504020204" pitchFamily="34" charset="0"/>
              </a:rPr>
              <a:t>microsoft</a:t>
            </a:r>
            <a:r>
              <a:rPr lang="en-US" sz="1600" dirty="0">
                <a:latin typeface="Lucida Sans" panose="020B0602030504020204" pitchFamily="34" charset="0"/>
              </a:rPr>
              <a:t>/dotnet:2.1-aspnetcore-runtime AS base</a:t>
            </a:r>
          </a:p>
          <a:p>
            <a:r>
              <a:rPr lang="en-US" sz="1600" dirty="0">
                <a:latin typeface="Lucida Sans" panose="020B0602030504020204" pitchFamily="34" charset="0"/>
              </a:rPr>
              <a:t>WORKDIR /app</a:t>
            </a:r>
          </a:p>
          <a:p>
            <a:r>
              <a:rPr lang="en-US" sz="1600" dirty="0">
                <a:latin typeface="Lucida Sans" panose="020B0602030504020204" pitchFamily="34" charset="0"/>
              </a:rPr>
              <a:t>EXPOSE 6636</a:t>
            </a:r>
          </a:p>
          <a:p>
            <a:r>
              <a:rPr lang="en-US" sz="1600" dirty="0">
                <a:latin typeface="Lucida Sans" panose="020B0602030504020204" pitchFamily="34" charset="0"/>
              </a:rPr>
              <a:t>EXPOSE 44320</a:t>
            </a:r>
          </a:p>
          <a:p>
            <a:r>
              <a:rPr lang="en-US" sz="1100" dirty="0">
                <a:latin typeface="Lucida Sans" panose="020B0602030504020204" pitchFamily="34" charset="0"/>
              </a:rPr>
              <a:t> </a:t>
            </a:r>
            <a:br>
              <a:rPr lang="en-US" sz="1600" dirty="0">
                <a:latin typeface="Lucida Sans" panose="020B0602030504020204" pitchFamily="34" charset="0"/>
              </a:rPr>
            </a:br>
            <a:r>
              <a:rPr lang="en-US" sz="1600" dirty="0">
                <a:latin typeface="Lucida Sans" panose="020B0602030504020204" pitchFamily="34" charset="0"/>
              </a:rPr>
              <a:t>FROM </a:t>
            </a:r>
            <a:r>
              <a:rPr lang="en-US" sz="1600" dirty="0" err="1">
                <a:latin typeface="Lucida Sans" panose="020B0602030504020204" pitchFamily="34" charset="0"/>
              </a:rPr>
              <a:t>microsoft</a:t>
            </a:r>
            <a:r>
              <a:rPr lang="en-US" sz="1600" dirty="0">
                <a:latin typeface="Lucida Sans" panose="020B0602030504020204" pitchFamily="34" charset="0"/>
              </a:rPr>
              <a:t>/dotnet:2.1-sdk AS build</a:t>
            </a:r>
          </a:p>
          <a:p>
            <a:r>
              <a:rPr lang="en-US" sz="1600" dirty="0">
                <a:latin typeface="Lucida Sans" panose="020B0602030504020204" pitchFamily="34" charset="0"/>
              </a:rPr>
              <a:t>WORKDIR /</a:t>
            </a:r>
            <a:r>
              <a:rPr lang="en-US" sz="1600" dirty="0" err="1">
                <a:latin typeface="Lucida Sans" panose="020B0602030504020204" pitchFamily="34" charset="0"/>
              </a:rPr>
              <a:t>src</a:t>
            </a:r>
            <a:endParaRPr lang="en-US" sz="1600" dirty="0">
              <a:latin typeface="Lucida Sans" panose="020B0602030504020204" pitchFamily="34" charset="0"/>
            </a:endParaRPr>
          </a:p>
          <a:p>
            <a:r>
              <a:rPr lang="en-US" sz="1600" dirty="0">
                <a:latin typeface="Lucida Sans" panose="020B0602030504020204" pitchFamily="34" charset="0"/>
              </a:rPr>
              <a:t>COPY ["WebApplication1/WebApplication1.csproj", "WebApplication1/"]</a:t>
            </a:r>
          </a:p>
          <a:p>
            <a:r>
              <a:rPr lang="en-US" sz="1600" dirty="0">
                <a:latin typeface="Lucida Sans" panose="020B0602030504020204" pitchFamily="34" charset="0"/>
              </a:rPr>
              <a:t>…</a:t>
            </a:r>
          </a:p>
          <a:p>
            <a:r>
              <a:rPr lang="en-US" sz="1600" dirty="0">
                <a:latin typeface="Lucida Sans" panose="020B0602030504020204" pitchFamily="34" charset="0"/>
              </a:rPr>
              <a:t>RUN dotnet build "WebApplication1.csproj" -c Release -o /app</a:t>
            </a:r>
          </a:p>
          <a:p>
            <a:r>
              <a:rPr lang="en-US" sz="1100" dirty="0">
                <a:latin typeface="Lucida Sans" panose="020B0602030504020204" pitchFamily="34" charset="0"/>
              </a:rPr>
              <a:t>  </a:t>
            </a:r>
            <a:br>
              <a:rPr lang="en-US" sz="1600" dirty="0">
                <a:latin typeface="Lucida Sans" panose="020B0602030504020204" pitchFamily="34" charset="0"/>
              </a:rPr>
            </a:br>
            <a:r>
              <a:rPr lang="en-US" sz="1600" dirty="0">
                <a:latin typeface="Lucida Sans" panose="020B0602030504020204" pitchFamily="34" charset="0"/>
              </a:rPr>
              <a:t>FROM build AS publish</a:t>
            </a:r>
          </a:p>
          <a:p>
            <a:r>
              <a:rPr lang="en-US" sz="1600" dirty="0">
                <a:latin typeface="Lucida Sans" panose="020B0602030504020204" pitchFamily="34" charset="0"/>
              </a:rPr>
              <a:t>RUN dotnet publish "WebApplication1.csproj" -c Release -o /app</a:t>
            </a:r>
          </a:p>
          <a:p>
            <a:r>
              <a:rPr lang="en-US" sz="1100" dirty="0">
                <a:latin typeface="Lucida Sans" panose="020B0602030504020204" pitchFamily="34" charset="0"/>
              </a:rPr>
              <a:t>  </a:t>
            </a:r>
            <a:br>
              <a:rPr lang="en-US" sz="1600" dirty="0">
                <a:latin typeface="Lucida Sans" panose="020B0602030504020204" pitchFamily="34" charset="0"/>
              </a:rPr>
            </a:br>
            <a:r>
              <a:rPr lang="en-US" sz="1600" dirty="0">
                <a:latin typeface="Lucida Sans" panose="020B0602030504020204" pitchFamily="34" charset="0"/>
              </a:rPr>
              <a:t>FROM base AS final</a:t>
            </a:r>
          </a:p>
          <a:p>
            <a:r>
              <a:rPr lang="en-US" sz="1600" dirty="0">
                <a:latin typeface="Lucida Sans" panose="020B0602030504020204" pitchFamily="34" charset="0"/>
              </a:rPr>
              <a:t>WORKDIR /app</a:t>
            </a:r>
          </a:p>
          <a:p>
            <a:r>
              <a:rPr lang="en-US" sz="1600" dirty="0">
                <a:latin typeface="Lucida Sans" panose="020B0602030504020204" pitchFamily="34" charset="0"/>
              </a:rPr>
              <a:t>COPY --from=publish /app .</a:t>
            </a:r>
          </a:p>
          <a:p>
            <a:r>
              <a:rPr lang="en-US" sz="1600" dirty="0">
                <a:latin typeface="Lucida Sans" panose="020B0602030504020204" pitchFamily="34" charset="0"/>
              </a:rPr>
              <a:t>ENTRYPOINT ["dotnet", "WebApplication1.dll"]</a:t>
            </a:r>
            <a:endParaRPr lang="en-US" sz="1600" dirty="0"/>
          </a:p>
        </p:txBody>
      </p:sp>
    </p:spTree>
    <p:extLst>
      <p:ext uri="{BB962C8B-B14F-4D97-AF65-F5344CB8AC3E}">
        <p14:creationId xmlns:p14="http://schemas.microsoft.com/office/powerpoint/2010/main" val="2187165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61A3-EB52-43AA-B291-78D4B5161E6C}"/>
              </a:ext>
            </a:extLst>
          </p:cNvPr>
          <p:cNvSpPr>
            <a:spLocks noGrp="1"/>
          </p:cNvSpPr>
          <p:nvPr>
            <p:ph type="title"/>
          </p:nvPr>
        </p:nvSpPr>
        <p:spPr>
          <a:xfrm>
            <a:off x="588263" y="457200"/>
            <a:ext cx="11018520" cy="1107996"/>
          </a:xfrm>
        </p:spPr>
        <p:txBody>
          <a:bodyPr>
            <a:normAutofit fontScale="90000"/>
          </a:bodyPr>
          <a:lstStyle/>
          <a:p>
            <a:r>
              <a:rPr lang="en-US" dirty="0"/>
              <a:t>Lab: Existing .NET Applications with Azure and Docker Images</a:t>
            </a:r>
          </a:p>
        </p:txBody>
      </p:sp>
      <p:sp>
        <p:nvSpPr>
          <p:cNvPr id="3" name="Text Placeholder 2">
            <a:extLst>
              <a:ext uri="{FF2B5EF4-FFF2-40B4-BE49-F238E27FC236}">
                <a16:creationId xmlns:a16="http://schemas.microsoft.com/office/drawing/2014/main" id="{15C16E39-5B65-4130-9226-18B3A8FD87F5}"/>
              </a:ext>
            </a:extLst>
          </p:cNvPr>
          <p:cNvSpPr>
            <a:spLocks noGrp="1"/>
          </p:cNvSpPr>
          <p:nvPr>
            <p:ph type="body" sz="quarter" idx="10"/>
          </p:nvPr>
        </p:nvSpPr>
        <p:spPr>
          <a:xfrm>
            <a:off x="586390" y="1754410"/>
            <a:ext cx="11018520" cy="3434786"/>
          </a:xfrm>
        </p:spPr>
        <p:txBody>
          <a:bodyPr/>
          <a:lstStyle/>
          <a:p>
            <a:r>
              <a:rPr lang="en-US" dirty="0"/>
              <a:t>In this hands-on lab, you will learn how to modernize an existing ASP.NET application with migration to Docker images managed by the Azure Container Registry. You will learn how to:</a:t>
            </a:r>
          </a:p>
          <a:p>
            <a:pPr marL="512763" lvl="1" indent="-284163">
              <a:buFont typeface="Arial" panose="020B0604020202020204" pitchFamily="34" charset="0"/>
              <a:buChar char="•"/>
            </a:pPr>
            <a:r>
              <a:rPr lang="en-US" sz="2400" dirty="0"/>
              <a:t>Migrate the </a:t>
            </a:r>
            <a:r>
              <a:rPr lang="en-US" sz="2400" dirty="0" err="1"/>
              <a:t>LocalDB</a:t>
            </a:r>
            <a:r>
              <a:rPr lang="en-US" sz="2400" dirty="0"/>
              <a:t> to SQL Server in Azure</a:t>
            </a:r>
          </a:p>
          <a:p>
            <a:pPr marL="512763" lvl="1" indent="-284163">
              <a:buFont typeface="Arial" panose="020B0604020202020204" pitchFamily="34" charset="0"/>
              <a:buChar char="•"/>
            </a:pPr>
            <a:r>
              <a:rPr lang="en-US" sz="2400" dirty="0"/>
              <a:t>Using the Docker tools in Visual Studio 2017, add Docker support for the application</a:t>
            </a:r>
          </a:p>
          <a:p>
            <a:pPr marL="512763" lvl="1" indent="-284163">
              <a:buFont typeface="Arial" panose="020B0604020202020204" pitchFamily="34" charset="0"/>
              <a:buChar char="•"/>
            </a:pPr>
            <a:r>
              <a:rPr lang="en-US" sz="2400" dirty="0"/>
              <a:t>Publish Docker Images to Azure Container Registry (ACR)</a:t>
            </a:r>
          </a:p>
          <a:p>
            <a:pPr marL="512763" lvl="1" indent="-284163">
              <a:buFont typeface="Arial" panose="020B0604020202020204" pitchFamily="34" charset="0"/>
              <a:buChar char="•"/>
            </a:pPr>
            <a:r>
              <a:rPr lang="en-US" sz="2400" dirty="0"/>
              <a:t>Push the new Docker images from ACR to Azure Container Instances (ACI)</a:t>
            </a:r>
          </a:p>
        </p:txBody>
      </p:sp>
    </p:spTree>
    <p:extLst>
      <p:ext uri="{BB962C8B-B14F-4D97-AF65-F5344CB8AC3E}">
        <p14:creationId xmlns:p14="http://schemas.microsoft.com/office/powerpoint/2010/main" val="33679752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97F-673D-4AEF-A8E3-EAC00060FB8A}"/>
              </a:ext>
            </a:extLst>
          </p:cNvPr>
          <p:cNvSpPr>
            <a:spLocks noGrp="1"/>
          </p:cNvSpPr>
          <p:nvPr>
            <p:ph type="title"/>
          </p:nvPr>
        </p:nvSpPr>
        <p:spPr>
          <a:xfrm>
            <a:off x="457200" y="844494"/>
            <a:ext cx="3200400" cy="2286000"/>
          </a:xfrm>
        </p:spPr>
        <p:txBody>
          <a:bodyPr>
            <a:noAutofit/>
          </a:bodyPr>
          <a:lstStyle/>
          <a:p>
            <a:br>
              <a:rPr lang="en-US" sz="3200" b="1" dirty="0"/>
            </a:br>
            <a:r>
              <a:rPr lang="en-US" sz="3200" b="1" dirty="0"/>
              <a:t>Automating your infrastructure deployments in the Cloud with Terraform and Azure Pipelines</a:t>
            </a:r>
            <a:endParaRPr lang="en-US" sz="3200" dirty="0"/>
          </a:p>
        </p:txBody>
      </p:sp>
      <p:sp>
        <p:nvSpPr>
          <p:cNvPr id="9" name="Content Placeholder 8">
            <a:extLst>
              <a:ext uri="{FF2B5EF4-FFF2-40B4-BE49-F238E27FC236}">
                <a16:creationId xmlns:a16="http://schemas.microsoft.com/office/drawing/2014/main" id="{4876703E-8C47-4CAF-8C03-1EEEE885BC62}"/>
              </a:ext>
            </a:extLst>
          </p:cNvPr>
          <p:cNvSpPr>
            <a:spLocks noGrp="1"/>
          </p:cNvSpPr>
          <p:nvPr>
            <p:ph idx="1"/>
          </p:nvPr>
        </p:nvSpPr>
        <p:spPr/>
        <p:txBody>
          <a:bodyPr/>
          <a:lstStyle/>
          <a:p>
            <a:endParaRPr lang="en-US" dirty="0"/>
          </a:p>
        </p:txBody>
      </p:sp>
      <p:sp>
        <p:nvSpPr>
          <p:cNvPr id="11" name="Text Placeholder 10">
            <a:extLst>
              <a:ext uri="{FF2B5EF4-FFF2-40B4-BE49-F238E27FC236}">
                <a16:creationId xmlns:a16="http://schemas.microsoft.com/office/drawing/2014/main" id="{5E130007-F3B7-49EE-AB55-79A8EEFB14FB}"/>
              </a:ext>
            </a:extLst>
          </p:cNvPr>
          <p:cNvSpPr>
            <a:spLocks noGrp="1"/>
          </p:cNvSpPr>
          <p:nvPr>
            <p:ph type="body" sz="half" idx="2"/>
          </p:nvPr>
        </p:nvSpPr>
        <p:spPr/>
        <p:txBody>
          <a:bodyPr/>
          <a:lstStyle/>
          <a:p>
            <a:endParaRPr lang="en-US" dirty="0"/>
          </a:p>
        </p:txBody>
      </p:sp>
      <p:sp>
        <p:nvSpPr>
          <p:cNvPr id="5" name="Slide Number Placeholder 4">
            <a:extLst>
              <a:ext uri="{FF2B5EF4-FFF2-40B4-BE49-F238E27FC236}">
                <a16:creationId xmlns:a16="http://schemas.microsoft.com/office/drawing/2014/main" id="{F8D6D7E2-18E3-40C3-8C21-C059F07C5289}"/>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69955B6-869D-4048-947D-3F8B714FA4AE}" type="slidenum">
              <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29</a:t>
            </a:fld>
            <a:endPar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endParaRPr>
          </a:p>
        </p:txBody>
      </p:sp>
      <p:pic>
        <p:nvPicPr>
          <p:cNvPr id="15" name="Graphic 14" descr="Laptop">
            <a:extLst>
              <a:ext uri="{FF2B5EF4-FFF2-40B4-BE49-F238E27FC236}">
                <a16:creationId xmlns:a16="http://schemas.microsoft.com/office/drawing/2014/main" id="{5A6BD136-5E78-49ED-9734-B6E6924775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2225" y="999340"/>
            <a:ext cx="4609541" cy="4609541"/>
          </a:xfrm>
          <a:prstGeom prst="rect">
            <a:avLst/>
          </a:prstGeom>
        </p:spPr>
      </p:pic>
      <p:sp>
        <p:nvSpPr>
          <p:cNvPr id="16" name="TextBox 15">
            <a:extLst>
              <a:ext uri="{FF2B5EF4-FFF2-40B4-BE49-F238E27FC236}">
                <a16:creationId xmlns:a16="http://schemas.microsoft.com/office/drawing/2014/main" id="{B6E59FA2-41FD-47DF-BD75-054202451569}"/>
              </a:ext>
            </a:extLst>
          </p:cNvPr>
          <p:cNvSpPr txBox="1"/>
          <p:nvPr/>
        </p:nvSpPr>
        <p:spPr>
          <a:xfrm>
            <a:off x="7210417" y="2468775"/>
            <a:ext cx="2153155" cy="1323439"/>
          </a:xfrm>
          <a:prstGeom prst="rect">
            <a:avLst/>
          </a:prstGeom>
          <a:noFill/>
        </p:spPr>
        <p:txBody>
          <a:bodyPr wrap="none" rtlCol="0">
            <a:spAutoFit/>
          </a:bodyPr>
          <a:lstStyle/>
          <a:p>
            <a:pPr algn="ctr"/>
            <a:r>
              <a:rPr lang="en-US" sz="4000" dirty="0">
                <a:solidFill>
                  <a:srgbClr val="0D64AE"/>
                </a:solidFill>
                <a:latin typeface="Segoe UI Semibold" panose="020B0702040204020203" pitchFamily="34" charset="0"/>
                <a:cs typeface="Segoe UI Semibold" panose="020B0702040204020203" pitchFamily="34" charset="0"/>
              </a:rPr>
              <a:t>HANDS-</a:t>
            </a:r>
          </a:p>
          <a:p>
            <a:pPr algn="ctr"/>
            <a:r>
              <a:rPr lang="en-US" sz="4000" dirty="0">
                <a:solidFill>
                  <a:srgbClr val="0D64AE"/>
                </a:solidFill>
                <a:latin typeface="Segoe UI Semibold" panose="020B0702040204020203" pitchFamily="34" charset="0"/>
                <a:cs typeface="Segoe UI Semibold" panose="020B0702040204020203" pitchFamily="34" charset="0"/>
              </a:rPr>
              <a:t>ON</a:t>
            </a:r>
            <a:endParaRPr lang="en-US" sz="2400" dirty="0">
              <a:solidFill>
                <a:srgbClr val="0D64AE"/>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80350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2" y="457200"/>
            <a:ext cx="11270945" cy="553998"/>
          </a:xfrm>
        </p:spPr>
        <p:txBody>
          <a:bodyPr>
            <a:normAutofit fontScale="90000"/>
          </a:bodyPr>
          <a:lstStyle/>
          <a:p>
            <a:r>
              <a:rPr lang="en-US" dirty="0"/>
              <a:t>Lab: Configuring a CD pipeline for your Jenkins CI</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614382" y="1165397"/>
            <a:ext cx="10703651" cy="5059847"/>
          </a:xfrm>
        </p:spPr>
        <p:txBody>
          <a:bodyPr/>
          <a:lstStyle/>
          <a:p>
            <a:r>
              <a:rPr lang="en-US" sz="2400" dirty="0"/>
              <a:t>In this lab, </a:t>
            </a:r>
            <a:r>
              <a:rPr lang="en-US" sz="2400" dirty="0">
                <a:hlinkClick r:id="rId3"/>
              </a:rPr>
              <a:t>Configuring a CD pipeline for your Jenkins CI</a:t>
            </a:r>
            <a:r>
              <a:rPr lang="en-US" sz="2400" dirty="0"/>
              <a:t>, you will examine two methods for integrating Jenkins: run CI jobs in Jenkins separately, and  wrap a Jenkins CI job inside an Azure pipeline. You will learn how to:</a:t>
            </a:r>
          </a:p>
          <a:p>
            <a:pPr marL="571500" lvl="1" indent="-342900">
              <a:buFont typeface="Arial" panose="020B0604020202020204" pitchFamily="34" charset="0"/>
              <a:buChar char="•"/>
            </a:pPr>
            <a:r>
              <a:rPr lang="en-US" sz="2400" dirty="0"/>
              <a:t>Provision Jenkins on Azure VM using the Jenkins template available on the Azure Marketplace</a:t>
            </a:r>
          </a:p>
          <a:p>
            <a:pPr marL="571500" lvl="1" indent="-342900">
              <a:buFont typeface="Arial" panose="020B0604020202020204" pitchFamily="34" charset="0"/>
              <a:buChar char="•"/>
            </a:pPr>
            <a:r>
              <a:rPr lang="en-US" sz="2400" dirty="0"/>
              <a:t>Configure Jenkins to work with Maven and Azure DevOps</a:t>
            </a:r>
          </a:p>
          <a:p>
            <a:pPr marL="571500" lvl="1" indent="-342900">
              <a:buFont typeface="Arial" panose="020B0604020202020204" pitchFamily="34" charset="0"/>
              <a:buChar char="•"/>
            </a:pPr>
            <a:r>
              <a:rPr lang="en-US" sz="2400" dirty="0"/>
              <a:t>Create a build job in Jenkins</a:t>
            </a:r>
          </a:p>
          <a:p>
            <a:pPr marL="571500" lvl="1" indent="-342900">
              <a:buFont typeface="Arial" panose="020B0604020202020204" pitchFamily="34" charset="0"/>
              <a:buChar char="•"/>
            </a:pPr>
            <a:r>
              <a:rPr lang="en-US" sz="2400" dirty="0"/>
              <a:t>Configure Azure Pipeline to integrate with Jenkins</a:t>
            </a:r>
          </a:p>
          <a:p>
            <a:pPr marL="571500" lvl="1" indent="-342900">
              <a:buFont typeface="Arial" panose="020B0604020202020204" pitchFamily="34" charset="0"/>
              <a:buChar char="•"/>
            </a:pPr>
            <a:r>
              <a:rPr lang="en-US" sz="2400" dirty="0"/>
              <a:t>Configure a CD pipeline in Azure Pipelines to deploy the build artifacts</a:t>
            </a:r>
          </a:p>
          <a:p>
            <a:pPr lvl="1"/>
            <a:endParaRPr lang="en-US" dirty="0">
              <a:solidFill>
                <a:srgbClr val="00B050"/>
              </a:solidFill>
            </a:endParaRPr>
          </a:p>
          <a:p>
            <a:pPr marL="457200" indent="-457200"/>
            <a:r>
              <a:rPr lang="en-US" sz="2000" dirty="0">
                <a:solidFill>
                  <a:schemeClr val="accent3">
                    <a:lumMod val="75000"/>
                  </a:schemeClr>
                </a:solidFill>
              </a:rPr>
              <a:t>✔️</a:t>
            </a:r>
            <a:r>
              <a:rPr lang="en-US" sz="2000"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129171462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97F-673D-4AEF-A8E3-EAC00060FB8A}"/>
              </a:ext>
            </a:extLst>
          </p:cNvPr>
          <p:cNvSpPr>
            <a:spLocks noGrp="1"/>
          </p:cNvSpPr>
          <p:nvPr>
            <p:ph type="title"/>
          </p:nvPr>
        </p:nvSpPr>
        <p:spPr/>
        <p:txBody>
          <a:bodyPr>
            <a:normAutofit fontScale="90000"/>
          </a:bodyPr>
          <a:lstStyle/>
          <a:p>
            <a:r>
              <a:rPr lang="en-US" sz="4000" b="1" dirty="0">
                <a:solidFill>
                  <a:srgbClr val="FFFFFF"/>
                </a:solidFill>
              </a:rPr>
              <a:t>Deploying to Azure VM using Deployment Groups</a:t>
            </a:r>
            <a:endParaRPr lang="en-US" sz="4000" dirty="0">
              <a:solidFill>
                <a:srgbClr val="FFFFFF"/>
              </a:solidFill>
            </a:endParaRPr>
          </a:p>
        </p:txBody>
      </p:sp>
      <p:sp>
        <p:nvSpPr>
          <p:cNvPr id="11" name="Text Placeholder 10">
            <a:extLst>
              <a:ext uri="{FF2B5EF4-FFF2-40B4-BE49-F238E27FC236}">
                <a16:creationId xmlns:a16="http://schemas.microsoft.com/office/drawing/2014/main" id="{CC472ECA-D9A1-4AFD-877E-A72D1BE7D025}"/>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F8D6D7E2-18E3-40C3-8C21-C059F07C5289}"/>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69955B6-869D-4048-947D-3F8B714FA4AE}" type="slidenum">
              <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30</a:t>
            </a:fld>
            <a:endPar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endParaRPr>
          </a:p>
        </p:txBody>
      </p:sp>
      <p:pic>
        <p:nvPicPr>
          <p:cNvPr id="15" name="Graphic 14" descr="Laptop">
            <a:extLst>
              <a:ext uri="{FF2B5EF4-FFF2-40B4-BE49-F238E27FC236}">
                <a16:creationId xmlns:a16="http://schemas.microsoft.com/office/drawing/2014/main" id="{3EEC95EF-3534-44E4-9B91-895E5251EF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2225" y="999340"/>
            <a:ext cx="4609541" cy="4609541"/>
          </a:xfrm>
          <a:prstGeom prst="rect">
            <a:avLst/>
          </a:prstGeom>
        </p:spPr>
      </p:pic>
      <p:sp>
        <p:nvSpPr>
          <p:cNvPr id="16" name="TextBox 15">
            <a:extLst>
              <a:ext uri="{FF2B5EF4-FFF2-40B4-BE49-F238E27FC236}">
                <a16:creationId xmlns:a16="http://schemas.microsoft.com/office/drawing/2014/main" id="{3BCD4386-7C26-476B-A705-33C30AB404BA}"/>
              </a:ext>
            </a:extLst>
          </p:cNvPr>
          <p:cNvSpPr txBox="1"/>
          <p:nvPr/>
        </p:nvSpPr>
        <p:spPr>
          <a:xfrm>
            <a:off x="7210417" y="2468775"/>
            <a:ext cx="2153155" cy="1323439"/>
          </a:xfrm>
          <a:prstGeom prst="rect">
            <a:avLst/>
          </a:prstGeom>
          <a:noFill/>
        </p:spPr>
        <p:txBody>
          <a:bodyPr wrap="none" rtlCol="0">
            <a:spAutoFit/>
          </a:bodyPr>
          <a:lstStyle/>
          <a:p>
            <a:pPr algn="ctr"/>
            <a:r>
              <a:rPr lang="en-US" sz="4000" dirty="0">
                <a:solidFill>
                  <a:srgbClr val="0D64AE"/>
                </a:solidFill>
                <a:latin typeface="Segoe UI Semibold" panose="020B0702040204020203" pitchFamily="34" charset="0"/>
                <a:cs typeface="Segoe UI Semibold" panose="020B0702040204020203" pitchFamily="34" charset="0"/>
              </a:rPr>
              <a:t>HANDS-</a:t>
            </a:r>
          </a:p>
          <a:p>
            <a:pPr algn="ctr"/>
            <a:r>
              <a:rPr lang="en-US" sz="4000" dirty="0">
                <a:solidFill>
                  <a:srgbClr val="0D64AE"/>
                </a:solidFill>
                <a:latin typeface="Segoe UI Semibold" panose="020B0702040204020203" pitchFamily="34" charset="0"/>
                <a:cs typeface="Segoe UI Semibold" panose="020B0702040204020203" pitchFamily="34" charset="0"/>
              </a:rPr>
              <a:t>ON</a:t>
            </a:r>
            <a:endParaRPr lang="en-US" sz="2400" dirty="0">
              <a:solidFill>
                <a:srgbClr val="0D64AE"/>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23633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97F-673D-4AEF-A8E3-EAC00060FB8A}"/>
              </a:ext>
            </a:extLst>
          </p:cNvPr>
          <p:cNvSpPr>
            <a:spLocks noGrp="1"/>
          </p:cNvSpPr>
          <p:nvPr>
            <p:ph type="title"/>
          </p:nvPr>
        </p:nvSpPr>
        <p:spPr/>
        <p:txBody>
          <a:bodyPr>
            <a:normAutofit fontScale="90000"/>
          </a:bodyPr>
          <a:lstStyle/>
          <a:p>
            <a:r>
              <a:rPr lang="en-US" sz="4000" dirty="0">
                <a:solidFill>
                  <a:srgbClr val="FFFFFF"/>
                </a:solidFill>
              </a:rPr>
              <a:t>Setting up secrets in the pipeline with Azure Key vault</a:t>
            </a:r>
          </a:p>
        </p:txBody>
      </p:sp>
      <p:sp>
        <p:nvSpPr>
          <p:cNvPr id="9" name="Text Placeholder 8">
            <a:extLst>
              <a:ext uri="{FF2B5EF4-FFF2-40B4-BE49-F238E27FC236}">
                <a16:creationId xmlns:a16="http://schemas.microsoft.com/office/drawing/2014/main" id="{169FDA69-B651-4B33-BD1A-364C8629DDE7}"/>
              </a:ext>
            </a:extLst>
          </p:cNvPr>
          <p:cNvSpPr>
            <a:spLocks noGrp="1"/>
          </p:cNvSpPr>
          <p:nvPr>
            <p:ph type="body" sz="half" idx="2"/>
          </p:nvPr>
        </p:nvSpPr>
        <p:spPr/>
        <p:txBody>
          <a:bodyPr/>
          <a:lstStyle/>
          <a:p>
            <a:endParaRPr lang="en-US" dirty="0"/>
          </a:p>
        </p:txBody>
      </p:sp>
      <p:sp>
        <p:nvSpPr>
          <p:cNvPr id="5" name="Slide Number Placeholder 4">
            <a:extLst>
              <a:ext uri="{FF2B5EF4-FFF2-40B4-BE49-F238E27FC236}">
                <a16:creationId xmlns:a16="http://schemas.microsoft.com/office/drawing/2014/main" id="{F8D6D7E2-18E3-40C3-8C21-C059F07C5289}"/>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69955B6-869D-4048-947D-3F8B714FA4AE}" type="slidenum">
              <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31</a:t>
            </a:fld>
            <a:endPar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endParaRPr>
          </a:p>
        </p:txBody>
      </p:sp>
      <p:pic>
        <p:nvPicPr>
          <p:cNvPr id="13" name="Graphic 12" descr="Laptop">
            <a:extLst>
              <a:ext uri="{FF2B5EF4-FFF2-40B4-BE49-F238E27FC236}">
                <a16:creationId xmlns:a16="http://schemas.microsoft.com/office/drawing/2014/main" id="{7BE85D3E-550F-4313-B0D2-F0E51AD206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2225" y="999340"/>
            <a:ext cx="4609541" cy="4609541"/>
          </a:xfrm>
          <a:prstGeom prst="rect">
            <a:avLst/>
          </a:prstGeom>
        </p:spPr>
      </p:pic>
      <p:sp>
        <p:nvSpPr>
          <p:cNvPr id="14" name="TextBox 13">
            <a:extLst>
              <a:ext uri="{FF2B5EF4-FFF2-40B4-BE49-F238E27FC236}">
                <a16:creationId xmlns:a16="http://schemas.microsoft.com/office/drawing/2014/main" id="{90763654-35D4-4946-8A2C-EEFBD837237A}"/>
              </a:ext>
            </a:extLst>
          </p:cNvPr>
          <p:cNvSpPr txBox="1"/>
          <p:nvPr/>
        </p:nvSpPr>
        <p:spPr>
          <a:xfrm>
            <a:off x="7210417" y="2468775"/>
            <a:ext cx="2153155" cy="1323439"/>
          </a:xfrm>
          <a:prstGeom prst="rect">
            <a:avLst/>
          </a:prstGeom>
          <a:noFill/>
        </p:spPr>
        <p:txBody>
          <a:bodyPr wrap="none" rtlCol="0">
            <a:spAutoFit/>
          </a:bodyPr>
          <a:lstStyle/>
          <a:p>
            <a:pPr algn="ctr"/>
            <a:r>
              <a:rPr lang="en-US" sz="4000" dirty="0">
                <a:solidFill>
                  <a:srgbClr val="0D64AE"/>
                </a:solidFill>
                <a:latin typeface="Segoe UI Semibold" panose="020B0702040204020203" pitchFamily="34" charset="0"/>
                <a:cs typeface="Segoe UI Semibold" panose="020B0702040204020203" pitchFamily="34" charset="0"/>
              </a:rPr>
              <a:t>HANDS-</a:t>
            </a:r>
          </a:p>
          <a:p>
            <a:pPr algn="ctr"/>
            <a:r>
              <a:rPr lang="en-US" sz="4000" dirty="0">
                <a:solidFill>
                  <a:srgbClr val="0D64AE"/>
                </a:solidFill>
                <a:latin typeface="Segoe UI Semibold" panose="020B0702040204020203" pitchFamily="34" charset="0"/>
                <a:cs typeface="Segoe UI Semibold" panose="020B0702040204020203" pitchFamily="34" charset="0"/>
              </a:rPr>
              <a:t>ON</a:t>
            </a:r>
            <a:endParaRPr lang="en-US" sz="2400" dirty="0">
              <a:solidFill>
                <a:srgbClr val="0D64AE"/>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187025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97F-673D-4AEF-A8E3-EAC00060FB8A}"/>
              </a:ext>
            </a:extLst>
          </p:cNvPr>
          <p:cNvSpPr>
            <a:spLocks noGrp="1"/>
          </p:cNvSpPr>
          <p:nvPr>
            <p:ph type="title"/>
          </p:nvPr>
        </p:nvSpPr>
        <p:spPr/>
        <p:txBody>
          <a:bodyPr>
            <a:normAutofit fontScale="90000"/>
          </a:bodyPr>
          <a:lstStyle/>
          <a:p>
            <a:r>
              <a:rPr lang="en-US" sz="4000" dirty="0">
                <a:solidFill>
                  <a:srgbClr val="FFFFFF"/>
                </a:solidFill>
              </a:rPr>
              <a:t>Setting up and Running Load Tests</a:t>
            </a:r>
          </a:p>
        </p:txBody>
      </p:sp>
      <p:sp>
        <p:nvSpPr>
          <p:cNvPr id="9" name="Text Placeholder 8">
            <a:extLst>
              <a:ext uri="{FF2B5EF4-FFF2-40B4-BE49-F238E27FC236}">
                <a16:creationId xmlns:a16="http://schemas.microsoft.com/office/drawing/2014/main" id="{9D7B8C3D-3C0D-4BED-A34B-BAE9346CFA4B}"/>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F8D6D7E2-18E3-40C3-8C21-C059F07C5289}"/>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69955B6-869D-4048-947D-3F8B714FA4AE}" type="slidenum">
              <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32</a:t>
            </a:fld>
            <a:endPar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endParaRPr>
          </a:p>
        </p:txBody>
      </p:sp>
      <p:pic>
        <p:nvPicPr>
          <p:cNvPr id="13" name="Graphic 12" descr="Laptop">
            <a:extLst>
              <a:ext uri="{FF2B5EF4-FFF2-40B4-BE49-F238E27FC236}">
                <a16:creationId xmlns:a16="http://schemas.microsoft.com/office/drawing/2014/main" id="{4C8A4447-6EEF-4BA8-803A-91262BB9ED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2225" y="999340"/>
            <a:ext cx="4609541" cy="4609541"/>
          </a:xfrm>
          <a:prstGeom prst="rect">
            <a:avLst/>
          </a:prstGeom>
        </p:spPr>
      </p:pic>
      <p:sp>
        <p:nvSpPr>
          <p:cNvPr id="14" name="TextBox 13">
            <a:extLst>
              <a:ext uri="{FF2B5EF4-FFF2-40B4-BE49-F238E27FC236}">
                <a16:creationId xmlns:a16="http://schemas.microsoft.com/office/drawing/2014/main" id="{CAEE9F4C-5053-4188-B4D1-41FCB56E4CAB}"/>
              </a:ext>
            </a:extLst>
          </p:cNvPr>
          <p:cNvSpPr txBox="1"/>
          <p:nvPr/>
        </p:nvSpPr>
        <p:spPr>
          <a:xfrm>
            <a:off x="7210417" y="2468775"/>
            <a:ext cx="2153155" cy="1323439"/>
          </a:xfrm>
          <a:prstGeom prst="rect">
            <a:avLst/>
          </a:prstGeom>
          <a:noFill/>
        </p:spPr>
        <p:txBody>
          <a:bodyPr wrap="none" rtlCol="0">
            <a:spAutoFit/>
          </a:bodyPr>
          <a:lstStyle/>
          <a:p>
            <a:pPr algn="ctr"/>
            <a:r>
              <a:rPr lang="en-US" sz="4000" dirty="0">
                <a:solidFill>
                  <a:srgbClr val="0D64AE"/>
                </a:solidFill>
                <a:latin typeface="Segoe UI Semibold" panose="020B0702040204020203" pitchFamily="34" charset="0"/>
                <a:cs typeface="Segoe UI Semibold" panose="020B0702040204020203" pitchFamily="34" charset="0"/>
              </a:rPr>
              <a:t>HANDS-</a:t>
            </a:r>
          </a:p>
          <a:p>
            <a:pPr algn="ctr"/>
            <a:r>
              <a:rPr lang="en-US" sz="4000" dirty="0">
                <a:solidFill>
                  <a:srgbClr val="0D64AE"/>
                </a:solidFill>
                <a:latin typeface="Segoe UI Semibold" panose="020B0702040204020203" pitchFamily="34" charset="0"/>
                <a:cs typeface="Segoe UI Semibold" panose="020B0702040204020203" pitchFamily="34" charset="0"/>
              </a:rPr>
              <a:t>ON</a:t>
            </a:r>
            <a:endParaRPr lang="en-US" sz="2400" dirty="0">
              <a:solidFill>
                <a:srgbClr val="0D64AE"/>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42013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97F-673D-4AEF-A8E3-EAC00060FB8A}"/>
              </a:ext>
            </a:extLst>
          </p:cNvPr>
          <p:cNvSpPr>
            <a:spLocks noGrp="1"/>
          </p:cNvSpPr>
          <p:nvPr>
            <p:ph type="title"/>
          </p:nvPr>
        </p:nvSpPr>
        <p:spPr/>
        <p:txBody>
          <a:bodyPr>
            <a:normAutofit fontScale="90000"/>
          </a:bodyPr>
          <a:lstStyle/>
          <a:p>
            <a:r>
              <a:rPr lang="en-US" sz="4000" dirty="0">
                <a:solidFill>
                  <a:srgbClr val="FFFFFF"/>
                </a:solidFill>
              </a:rPr>
              <a:t>Setting up and Running Functional Tests</a:t>
            </a:r>
          </a:p>
        </p:txBody>
      </p:sp>
      <p:sp>
        <p:nvSpPr>
          <p:cNvPr id="9" name="Text Placeholder 8">
            <a:extLst>
              <a:ext uri="{FF2B5EF4-FFF2-40B4-BE49-F238E27FC236}">
                <a16:creationId xmlns:a16="http://schemas.microsoft.com/office/drawing/2014/main" id="{A72F3A5F-E851-4F0D-9406-BA40995B025E}"/>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F8D6D7E2-18E3-40C3-8C21-C059F07C5289}"/>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69955B6-869D-4048-947D-3F8B714FA4AE}" type="slidenum">
              <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33</a:t>
            </a:fld>
            <a:endPar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endParaRPr>
          </a:p>
        </p:txBody>
      </p:sp>
      <p:pic>
        <p:nvPicPr>
          <p:cNvPr id="13" name="Graphic 12" descr="Laptop">
            <a:extLst>
              <a:ext uri="{FF2B5EF4-FFF2-40B4-BE49-F238E27FC236}">
                <a16:creationId xmlns:a16="http://schemas.microsoft.com/office/drawing/2014/main" id="{41C23D3F-E74E-4BB1-A0F6-AEECC06EAD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82225" y="999340"/>
            <a:ext cx="4609541" cy="4609541"/>
          </a:xfrm>
          <a:prstGeom prst="rect">
            <a:avLst/>
          </a:prstGeom>
        </p:spPr>
      </p:pic>
      <p:sp>
        <p:nvSpPr>
          <p:cNvPr id="14" name="TextBox 13">
            <a:extLst>
              <a:ext uri="{FF2B5EF4-FFF2-40B4-BE49-F238E27FC236}">
                <a16:creationId xmlns:a16="http://schemas.microsoft.com/office/drawing/2014/main" id="{4E550F02-E90A-4166-B221-AF590D77246D}"/>
              </a:ext>
            </a:extLst>
          </p:cNvPr>
          <p:cNvSpPr txBox="1"/>
          <p:nvPr/>
        </p:nvSpPr>
        <p:spPr>
          <a:xfrm>
            <a:off x="7210417" y="2468775"/>
            <a:ext cx="2153155" cy="1323439"/>
          </a:xfrm>
          <a:prstGeom prst="rect">
            <a:avLst/>
          </a:prstGeom>
          <a:noFill/>
        </p:spPr>
        <p:txBody>
          <a:bodyPr wrap="none" rtlCol="0">
            <a:spAutoFit/>
          </a:bodyPr>
          <a:lstStyle/>
          <a:p>
            <a:pPr algn="ctr"/>
            <a:r>
              <a:rPr lang="en-US" sz="4000" dirty="0">
                <a:solidFill>
                  <a:srgbClr val="0D64AE"/>
                </a:solidFill>
                <a:latin typeface="Segoe UI Semibold" panose="020B0702040204020203" pitchFamily="34" charset="0"/>
                <a:cs typeface="Segoe UI Semibold" panose="020B0702040204020203" pitchFamily="34" charset="0"/>
              </a:rPr>
              <a:t>HANDS-</a:t>
            </a:r>
          </a:p>
          <a:p>
            <a:pPr algn="ctr"/>
            <a:r>
              <a:rPr lang="en-US" sz="4000" dirty="0">
                <a:solidFill>
                  <a:srgbClr val="0D64AE"/>
                </a:solidFill>
                <a:latin typeface="Segoe UI Semibold" panose="020B0702040204020203" pitchFamily="34" charset="0"/>
                <a:cs typeface="Segoe UI Semibold" panose="020B0702040204020203" pitchFamily="34" charset="0"/>
              </a:rPr>
              <a:t>ON</a:t>
            </a:r>
            <a:endParaRPr lang="en-US" sz="2400" dirty="0">
              <a:solidFill>
                <a:srgbClr val="0D64AE"/>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749372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97F-673D-4AEF-A8E3-EAC00060FB8A}"/>
              </a:ext>
            </a:extLst>
          </p:cNvPr>
          <p:cNvSpPr>
            <a:spLocks noGrp="1"/>
          </p:cNvSpPr>
          <p:nvPr>
            <p:ph type="title"/>
          </p:nvPr>
        </p:nvSpPr>
        <p:spPr/>
        <p:txBody>
          <a:bodyPr>
            <a:normAutofit fontScale="90000"/>
          </a:bodyPr>
          <a:lstStyle/>
          <a:p>
            <a:r>
              <a:rPr lang="en-US" sz="4000" dirty="0">
                <a:solidFill>
                  <a:srgbClr val="FFFFFF"/>
                </a:solidFill>
              </a:rPr>
              <a:t>Using Azure Monitor as Release Gate</a:t>
            </a:r>
          </a:p>
        </p:txBody>
      </p:sp>
      <p:sp>
        <p:nvSpPr>
          <p:cNvPr id="9" name="Text Placeholder 8">
            <a:extLst>
              <a:ext uri="{FF2B5EF4-FFF2-40B4-BE49-F238E27FC236}">
                <a16:creationId xmlns:a16="http://schemas.microsoft.com/office/drawing/2014/main" id="{A286003B-8FDA-481D-A9EB-B8190D95B218}"/>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F8D6D7E2-18E3-40C3-8C21-C059F07C5289}"/>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69955B6-869D-4048-947D-3F8B714FA4AE}" type="slidenum">
              <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34</a:t>
            </a:fld>
            <a:endPar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endParaRPr>
          </a:p>
        </p:txBody>
      </p:sp>
      <p:pic>
        <p:nvPicPr>
          <p:cNvPr id="13" name="Graphic 12" descr="Laptop">
            <a:extLst>
              <a:ext uri="{FF2B5EF4-FFF2-40B4-BE49-F238E27FC236}">
                <a16:creationId xmlns:a16="http://schemas.microsoft.com/office/drawing/2014/main" id="{F40A134F-D010-4013-8508-DCCFC6546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2225" y="999340"/>
            <a:ext cx="4609541" cy="4609541"/>
          </a:xfrm>
          <a:prstGeom prst="rect">
            <a:avLst/>
          </a:prstGeom>
        </p:spPr>
      </p:pic>
      <p:sp>
        <p:nvSpPr>
          <p:cNvPr id="14" name="TextBox 13">
            <a:extLst>
              <a:ext uri="{FF2B5EF4-FFF2-40B4-BE49-F238E27FC236}">
                <a16:creationId xmlns:a16="http://schemas.microsoft.com/office/drawing/2014/main" id="{4513340F-3571-4AF8-8499-2633175207AB}"/>
              </a:ext>
            </a:extLst>
          </p:cNvPr>
          <p:cNvSpPr txBox="1"/>
          <p:nvPr/>
        </p:nvSpPr>
        <p:spPr>
          <a:xfrm>
            <a:off x="7210417" y="2468775"/>
            <a:ext cx="2153155" cy="1323439"/>
          </a:xfrm>
          <a:prstGeom prst="rect">
            <a:avLst/>
          </a:prstGeom>
          <a:noFill/>
        </p:spPr>
        <p:txBody>
          <a:bodyPr wrap="none" rtlCol="0">
            <a:spAutoFit/>
          </a:bodyPr>
          <a:lstStyle/>
          <a:p>
            <a:pPr algn="ctr"/>
            <a:r>
              <a:rPr lang="en-US" sz="4000" dirty="0">
                <a:solidFill>
                  <a:srgbClr val="0D64AE"/>
                </a:solidFill>
                <a:latin typeface="Segoe UI Semibold" panose="020B0702040204020203" pitchFamily="34" charset="0"/>
                <a:cs typeface="Segoe UI Semibold" panose="020B0702040204020203" pitchFamily="34" charset="0"/>
              </a:rPr>
              <a:t>HANDS-</a:t>
            </a:r>
          </a:p>
          <a:p>
            <a:pPr algn="ctr"/>
            <a:r>
              <a:rPr lang="en-US" sz="4000" dirty="0">
                <a:solidFill>
                  <a:srgbClr val="0D64AE"/>
                </a:solidFill>
                <a:latin typeface="Segoe UI Semibold" panose="020B0702040204020203" pitchFamily="34" charset="0"/>
                <a:cs typeface="Segoe UI Semibold" panose="020B0702040204020203" pitchFamily="34" charset="0"/>
              </a:rPr>
              <a:t>ON</a:t>
            </a:r>
            <a:endParaRPr lang="en-US" sz="2400" dirty="0">
              <a:solidFill>
                <a:srgbClr val="0D64AE"/>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7245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97F-673D-4AEF-A8E3-EAC00060FB8A}"/>
              </a:ext>
            </a:extLst>
          </p:cNvPr>
          <p:cNvSpPr>
            <a:spLocks noGrp="1"/>
          </p:cNvSpPr>
          <p:nvPr>
            <p:ph type="title"/>
          </p:nvPr>
        </p:nvSpPr>
        <p:spPr/>
        <p:txBody>
          <a:bodyPr>
            <a:normAutofit fontScale="90000"/>
          </a:bodyPr>
          <a:lstStyle/>
          <a:p>
            <a:r>
              <a:rPr lang="en-US" sz="4000" dirty="0">
                <a:solidFill>
                  <a:srgbClr val="FFFFFF"/>
                </a:solidFill>
              </a:rPr>
              <a:t>Creating a Release Dashboard</a:t>
            </a:r>
          </a:p>
        </p:txBody>
      </p:sp>
      <p:sp>
        <p:nvSpPr>
          <p:cNvPr id="9" name="Text Placeholder 8">
            <a:extLst>
              <a:ext uri="{FF2B5EF4-FFF2-40B4-BE49-F238E27FC236}">
                <a16:creationId xmlns:a16="http://schemas.microsoft.com/office/drawing/2014/main" id="{FF923B1B-9096-4C57-8A23-D7D95BF1C68C}"/>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F8D6D7E2-18E3-40C3-8C21-C059F07C5289}"/>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69955B6-869D-4048-947D-3F8B714FA4AE}" type="slidenum">
              <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35</a:t>
            </a:fld>
            <a:endPar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endParaRPr>
          </a:p>
        </p:txBody>
      </p:sp>
      <p:pic>
        <p:nvPicPr>
          <p:cNvPr id="13" name="Graphic 12" descr="Laptop">
            <a:extLst>
              <a:ext uri="{FF2B5EF4-FFF2-40B4-BE49-F238E27FC236}">
                <a16:creationId xmlns:a16="http://schemas.microsoft.com/office/drawing/2014/main" id="{82921165-AA16-459D-907A-EC33C4E478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2225" y="999340"/>
            <a:ext cx="4609541" cy="4609541"/>
          </a:xfrm>
          <a:prstGeom prst="rect">
            <a:avLst/>
          </a:prstGeom>
        </p:spPr>
      </p:pic>
      <p:sp>
        <p:nvSpPr>
          <p:cNvPr id="14" name="TextBox 13">
            <a:extLst>
              <a:ext uri="{FF2B5EF4-FFF2-40B4-BE49-F238E27FC236}">
                <a16:creationId xmlns:a16="http://schemas.microsoft.com/office/drawing/2014/main" id="{C8111D82-C238-4DD9-8F44-FD2EB68ADE85}"/>
              </a:ext>
            </a:extLst>
          </p:cNvPr>
          <p:cNvSpPr txBox="1"/>
          <p:nvPr/>
        </p:nvSpPr>
        <p:spPr>
          <a:xfrm>
            <a:off x="7210417" y="2468775"/>
            <a:ext cx="2153155" cy="1323439"/>
          </a:xfrm>
          <a:prstGeom prst="rect">
            <a:avLst/>
          </a:prstGeom>
          <a:noFill/>
        </p:spPr>
        <p:txBody>
          <a:bodyPr wrap="none" rtlCol="0">
            <a:spAutoFit/>
          </a:bodyPr>
          <a:lstStyle/>
          <a:p>
            <a:pPr algn="ctr"/>
            <a:r>
              <a:rPr lang="en-US" sz="4000" dirty="0">
                <a:solidFill>
                  <a:srgbClr val="0D64AE"/>
                </a:solidFill>
                <a:latin typeface="Segoe UI Semibold" panose="020B0702040204020203" pitchFamily="34" charset="0"/>
                <a:cs typeface="Segoe UI Semibold" panose="020B0702040204020203" pitchFamily="34" charset="0"/>
              </a:rPr>
              <a:t>HANDS-</a:t>
            </a:r>
          </a:p>
          <a:p>
            <a:pPr algn="ctr"/>
            <a:r>
              <a:rPr lang="en-US" sz="4000" dirty="0">
                <a:solidFill>
                  <a:srgbClr val="0D64AE"/>
                </a:solidFill>
                <a:latin typeface="Segoe UI Semibold" panose="020B0702040204020203" pitchFamily="34" charset="0"/>
                <a:cs typeface="Segoe UI Semibold" panose="020B0702040204020203" pitchFamily="34" charset="0"/>
              </a:rPr>
              <a:t>ON</a:t>
            </a:r>
            <a:endParaRPr lang="en-US" sz="2400" dirty="0">
              <a:solidFill>
                <a:srgbClr val="0D64AE"/>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32472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97F-673D-4AEF-A8E3-EAC00060FB8A}"/>
              </a:ext>
            </a:extLst>
          </p:cNvPr>
          <p:cNvSpPr>
            <a:spLocks noGrp="1"/>
          </p:cNvSpPr>
          <p:nvPr>
            <p:ph type="title"/>
          </p:nvPr>
        </p:nvSpPr>
        <p:spPr/>
        <p:txBody>
          <a:bodyPr>
            <a:normAutofit/>
          </a:bodyPr>
          <a:lstStyle/>
          <a:p>
            <a:r>
              <a:rPr lang="en-US" sz="3600" dirty="0">
                <a:solidFill>
                  <a:srgbClr val="FFFFFF"/>
                </a:solidFill>
              </a:rPr>
              <a:t>Blue-Green Deployment</a:t>
            </a:r>
            <a:br>
              <a:rPr lang="en-US" sz="3600" dirty="0">
                <a:solidFill>
                  <a:srgbClr val="FFFFFF"/>
                </a:solidFill>
              </a:rPr>
            </a:br>
            <a:endParaRPr lang="en-US" sz="3600" dirty="0">
              <a:solidFill>
                <a:srgbClr val="FFFFFF"/>
              </a:solidFill>
            </a:endParaRPr>
          </a:p>
        </p:txBody>
      </p:sp>
      <p:sp>
        <p:nvSpPr>
          <p:cNvPr id="3" name="Content Placeholder 2">
            <a:extLst>
              <a:ext uri="{FF2B5EF4-FFF2-40B4-BE49-F238E27FC236}">
                <a16:creationId xmlns:a16="http://schemas.microsoft.com/office/drawing/2014/main" id="{617E7798-E7D6-4F27-B906-AFDC73B013C9}"/>
              </a:ext>
            </a:extLst>
          </p:cNvPr>
          <p:cNvSpPr>
            <a:spLocks noGrp="1"/>
          </p:cNvSpPr>
          <p:nvPr>
            <p:ph idx="1"/>
          </p:nvPr>
        </p:nvSpPr>
        <p:spPr/>
        <p:txBody>
          <a:bodyPr>
            <a:normAutofit/>
          </a:bodyPr>
          <a:lstStyle/>
          <a:p>
            <a:r>
              <a:rPr lang="en-US" sz="1700" dirty="0">
                <a:solidFill>
                  <a:srgbClr val="FFFFFF"/>
                </a:solidFill>
              </a:rPr>
              <a:t>In this lab, you will learn how to do a Blue-Green Deployment in the pipeline. </a:t>
            </a:r>
          </a:p>
          <a:p>
            <a:endParaRPr lang="en-US" sz="1700" dirty="0">
              <a:solidFill>
                <a:srgbClr val="FFFFFF"/>
              </a:solidFill>
            </a:endParaRPr>
          </a:p>
        </p:txBody>
      </p:sp>
      <p:sp>
        <p:nvSpPr>
          <p:cNvPr id="6" name="Text Placeholder 5">
            <a:extLst>
              <a:ext uri="{FF2B5EF4-FFF2-40B4-BE49-F238E27FC236}">
                <a16:creationId xmlns:a16="http://schemas.microsoft.com/office/drawing/2014/main" id="{F7046E19-C741-4B79-9922-B7BD00DB2356}"/>
              </a:ext>
            </a:extLst>
          </p:cNvPr>
          <p:cNvSpPr>
            <a:spLocks noGrp="1"/>
          </p:cNvSpPr>
          <p:nvPr>
            <p:ph type="body" sz="half" idx="2"/>
          </p:nvPr>
        </p:nvSpPr>
        <p:spPr/>
        <p:txBody>
          <a:bodyPr/>
          <a:lstStyle/>
          <a:p>
            <a:endParaRPr lang="en-US"/>
          </a:p>
        </p:txBody>
      </p:sp>
      <p:sp>
        <p:nvSpPr>
          <p:cNvPr id="4" name="Footer Placeholder 3">
            <a:extLst>
              <a:ext uri="{FF2B5EF4-FFF2-40B4-BE49-F238E27FC236}">
                <a16:creationId xmlns:a16="http://schemas.microsoft.com/office/drawing/2014/main" id="{6F5BE5C7-2223-492B-AA1C-5409B6FF5CA7}"/>
              </a:ext>
            </a:extLst>
          </p:cNvPr>
          <p:cNvSpPr>
            <a:spLocks noGrp="1"/>
          </p:cNvSpPr>
          <p:nvPr>
            <p:ph type="ftr" sz="quarter" idx="1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F8D6D7E2-18E3-40C3-8C21-C059F07C5289}"/>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69955B6-869D-4048-947D-3F8B714FA4AE}" type="slidenum">
              <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36</a:t>
            </a:fld>
            <a:endPar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endParaRPr>
          </a:p>
        </p:txBody>
      </p:sp>
      <p:pic>
        <p:nvPicPr>
          <p:cNvPr id="7" name="Graphic 6" descr="Laptop">
            <a:extLst>
              <a:ext uri="{FF2B5EF4-FFF2-40B4-BE49-F238E27FC236}">
                <a16:creationId xmlns:a16="http://schemas.microsoft.com/office/drawing/2014/main" id="{D2C70A28-9C9E-4C3A-B752-08328FCDEA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82225" y="999340"/>
            <a:ext cx="4609541" cy="4609541"/>
          </a:xfrm>
          <a:prstGeom prst="rect">
            <a:avLst/>
          </a:prstGeom>
        </p:spPr>
      </p:pic>
      <p:sp>
        <p:nvSpPr>
          <p:cNvPr id="10" name="TextBox 9">
            <a:extLst>
              <a:ext uri="{FF2B5EF4-FFF2-40B4-BE49-F238E27FC236}">
                <a16:creationId xmlns:a16="http://schemas.microsoft.com/office/drawing/2014/main" id="{80AB3DE8-EE7D-4C13-8771-675AA0AC18C7}"/>
              </a:ext>
            </a:extLst>
          </p:cNvPr>
          <p:cNvSpPr txBox="1"/>
          <p:nvPr/>
        </p:nvSpPr>
        <p:spPr>
          <a:xfrm>
            <a:off x="7210417" y="2468775"/>
            <a:ext cx="2153155" cy="1323439"/>
          </a:xfrm>
          <a:prstGeom prst="rect">
            <a:avLst/>
          </a:prstGeom>
          <a:noFill/>
        </p:spPr>
        <p:txBody>
          <a:bodyPr wrap="none" rtlCol="0">
            <a:spAutoFit/>
          </a:bodyPr>
          <a:lstStyle/>
          <a:p>
            <a:pPr algn="ctr"/>
            <a:r>
              <a:rPr lang="en-US" sz="4000" dirty="0">
                <a:solidFill>
                  <a:srgbClr val="0D64AE"/>
                </a:solidFill>
                <a:latin typeface="Segoe UI Semibold" panose="020B0702040204020203" pitchFamily="34" charset="0"/>
                <a:cs typeface="Segoe UI Semibold" panose="020B0702040204020203" pitchFamily="34" charset="0"/>
              </a:rPr>
              <a:t>HANDS-</a:t>
            </a:r>
          </a:p>
          <a:p>
            <a:pPr algn="ctr"/>
            <a:r>
              <a:rPr lang="en-US" sz="4000" dirty="0">
                <a:solidFill>
                  <a:srgbClr val="0D64AE"/>
                </a:solidFill>
                <a:latin typeface="Segoe UI Semibold" panose="020B0702040204020203" pitchFamily="34" charset="0"/>
                <a:cs typeface="Segoe UI Semibold" panose="020B0702040204020203" pitchFamily="34" charset="0"/>
              </a:rPr>
              <a:t>ON</a:t>
            </a:r>
            <a:endParaRPr lang="en-US" sz="2400" dirty="0">
              <a:solidFill>
                <a:srgbClr val="0D64AE"/>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41711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97F-673D-4AEF-A8E3-EAC00060FB8A}"/>
              </a:ext>
            </a:extLst>
          </p:cNvPr>
          <p:cNvSpPr>
            <a:spLocks noGrp="1"/>
          </p:cNvSpPr>
          <p:nvPr>
            <p:ph type="title"/>
          </p:nvPr>
        </p:nvSpPr>
        <p:spPr/>
        <p:txBody>
          <a:bodyPr anchor="t">
            <a:normAutofit/>
          </a:bodyPr>
          <a:lstStyle/>
          <a:p>
            <a:r>
              <a:rPr lang="en-US" sz="3600" dirty="0">
                <a:solidFill>
                  <a:srgbClr val="FFFFFF"/>
                </a:solidFill>
              </a:rPr>
              <a:t>Traffic Manager</a:t>
            </a:r>
          </a:p>
        </p:txBody>
      </p:sp>
      <p:sp>
        <p:nvSpPr>
          <p:cNvPr id="3" name="Content Placeholder 2">
            <a:extLst>
              <a:ext uri="{FF2B5EF4-FFF2-40B4-BE49-F238E27FC236}">
                <a16:creationId xmlns:a16="http://schemas.microsoft.com/office/drawing/2014/main" id="{617E7798-E7D6-4F27-B906-AFDC73B013C9}"/>
              </a:ext>
            </a:extLst>
          </p:cNvPr>
          <p:cNvSpPr>
            <a:spLocks noGrp="1"/>
          </p:cNvSpPr>
          <p:nvPr>
            <p:ph idx="1"/>
          </p:nvPr>
        </p:nvSpPr>
        <p:spPr/>
        <p:txBody>
          <a:bodyPr>
            <a:normAutofit/>
          </a:bodyPr>
          <a:lstStyle/>
          <a:p>
            <a:r>
              <a:rPr lang="en-US" sz="1700" dirty="0">
                <a:solidFill>
                  <a:srgbClr val="FFFFFF"/>
                </a:solidFill>
              </a:rPr>
              <a:t>In this lab, you will learn how to do a Blue-Green Deployment in the pipeline. </a:t>
            </a:r>
          </a:p>
          <a:p>
            <a:endParaRPr lang="en-US" sz="1700" dirty="0">
              <a:solidFill>
                <a:srgbClr val="FFFFFF"/>
              </a:solidFill>
            </a:endParaRPr>
          </a:p>
        </p:txBody>
      </p:sp>
      <p:sp>
        <p:nvSpPr>
          <p:cNvPr id="6" name="Text Placeholder 5">
            <a:extLst>
              <a:ext uri="{FF2B5EF4-FFF2-40B4-BE49-F238E27FC236}">
                <a16:creationId xmlns:a16="http://schemas.microsoft.com/office/drawing/2014/main" id="{F7046E19-C741-4B79-9922-B7BD00DB2356}"/>
              </a:ext>
            </a:extLst>
          </p:cNvPr>
          <p:cNvSpPr>
            <a:spLocks noGrp="1"/>
          </p:cNvSpPr>
          <p:nvPr>
            <p:ph type="body" sz="half" idx="2"/>
          </p:nvPr>
        </p:nvSpPr>
        <p:spPr/>
        <p:txBody>
          <a:bodyPr/>
          <a:lstStyle/>
          <a:p>
            <a:endParaRPr lang="en-US"/>
          </a:p>
        </p:txBody>
      </p:sp>
      <p:sp>
        <p:nvSpPr>
          <p:cNvPr id="4" name="Footer Placeholder 3">
            <a:extLst>
              <a:ext uri="{FF2B5EF4-FFF2-40B4-BE49-F238E27FC236}">
                <a16:creationId xmlns:a16="http://schemas.microsoft.com/office/drawing/2014/main" id="{6F5BE5C7-2223-492B-AA1C-5409B6FF5CA7}"/>
              </a:ext>
            </a:extLst>
          </p:cNvPr>
          <p:cNvSpPr>
            <a:spLocks noGrp="1"/>
          </p:cNvSpPr>
          <p:nvPr>
            <p:ph type="ftr" sz="quarter" idx="1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F8D6D7E2-18E3-40C3-8C21-C059F07C5289}"/>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69955B6-869D-4048-947D-3F8B714FA4AE}" type="slidenum">
              <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37</a:t>
            </a:fld>
            <a:endParaRPr kumimoji="0" lang="en-US" sz="1050" b="0" i="0" u="none" strike="noStrike" kern="1200" cap="none" spc="0" normalizeH="0" baseline="0" noProof="0">
              <a:ln>
                <a:noFill/>
              </a:ln>
              <a:solidFill>
                <a:srgbClr val="344068"/>
              </a:solidFill>
              <a:effectLst/>
              <a:uLnTx/>
              <a:uFillTx/>
              <a:latin typeface="Calibri" panose="020F0502020204030204"/>
              <a:ea typeface="+mn-ea"/>
              <a:cs typeface="+mn-cs"/>
            </a:endParaRPr>
          </a:p>
        </p:txBody>
      </p:sp>
      <p:pic>
        <p:nvPicPr>
          <p:cNvPr id="7" name="Graphic 6" descr="Laptop">
            <a:extLst>
              <a:ext uri="{FF2B5EF4-FFF2-40B4-BE49-F238E27FC236}">
                <a16:creationId xmlns:a16="http://schemas.microsoft.com/office/drawing/2014/main" id="{D2C70A28-9C9E-4C3A-B752-08328FCDEA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82225" y="999340"/>
            <a:ext cx="4609541" cy="4609541"/>
          </a:xfrm>
          <a:prstGeom prst="rect">
            <a:avLst/>
          </a:prstGeom>
        </p:spPr>
      </p:pic>
      <p:sp>
        <p:nvSpPr>
          <p:cNvPr id="10" name="TextBox 9">
            <a:extLst>
              <a:ext uri="{FF2B5EF4-FFF2-40B4-BE49-F238E27FC236}">
                <a16:creationId xmlns:a16="http://schemas.microsoft.com/office/drawing/2014/main" id="{80AB3DE8-EE7D-4C13-8771-675AA0AC18C7}"/>
              </a:ext>
            </a:extLst>
          </p:cNvPr>
          <p:cNvSpPr txBox="1"/>
          <p:nvPr/>
        </p:nvSpPr>
        <p:spPr>
          <a:xfrm>
            <a:off x="7210417" y="2468775"/>
            <a:ext cx="2153155" cy="1323439"/>
          </a:xfrm>
          <a:prstGeom prst="rect">
            <a:avLst/>
          </a:prstGeom>
          <a:noFill/>
        </p:spPr>
        <p:txBody>
          <a:bodyPr wrap="none" rtlCol="0">
            <a:spAutoFit/>
          </a:bodyPr>
          <a:lstStyle/>
          <a:p>
            <a:pPr algn="ctr"/>
            <a:r>
              <a:rPr lang="en-US" sz="4000" dirty="0">
                <a:solidFill>
                  <a:srgbClr val="0D64AE"/>
                </a:solidFill>
                <a:latin typeface="Segoe UI Semibold" panose="020B0702040204020203" pitchFamily="34" charset="0"/>
                <a:cs typeface="Segoe UI Semibold" panose="020B0702040204020203" pitchFamily="34" charset="0"/>
              </a:rPr>
              <a:t>HANDS-</a:t>
            </a:r>
          </a:p>
          <a:p>
            <a:pPr algn="ctr"/>
            <a:r>
              <a:rPr lang="en-US" sz="4000" dirty="0">
                <a:solidFill>
                  <a:srgbClr val="0D64AE"/>
                </a:solidFill>
                <a:latin typeface="Segoe UI Semibold" panose="020B0702040204020203" pitchFamily="34" charset="0"/>
                <a:cs typeface="Segoe UI Semibold" panose="020B0702040204020203" pitchFamily="34" charset="0"/>
              </a:rPr>
              <a:t>ON</a:t>
            </a:r>
            <a:endParaRPr lang="en-US" sz="2400" dirty="0">
              <a:solidFill>
                <a:srgbClr val="0D64AE"/>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493776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E7798-E7D6-4F27-B906-AFDC73B013C9}"/>
              </a:ext>
            </a:extLst>
          </p:cNvPr>
          <p:cNvSpPr>
            <a:spLocks noGrp="1"/>
          </p:cNvSpPr>
          <p:nvPr>
            <p:ph idx="1"/>
          </p:nvPr>
        </p:nvSpPr>
        <p:spPr>
          <a:xfrm>
            <a:off x="465512" y="1634836"/>
            <a:ext cx="6163888" cy="4697384"/>
          </a:xfrm>
        </p:spPr>
        <p:txBody>
          <a:bodyPr>
            <a:normAutofit/>
          </a:bodyPr>
          <a:lstStyle/>
          <a:p>
            <a:r>
              <a:rPr lang="en-US" sz="2600" dirty="0">
                <a:solidFill>
                  <a:srgbClr val="FFFFFF"/>
                </a:solidFill>
              </a:rPr>
              <a:t>Create a package feed</a:t>
            </a:r>
          </a:p>
          <a:p>
            <a:r>
              <a:rPr lang="en-US" sz="2600" dirty="0">
                <a:solidFill>
                  <a:srgbClr val="FFFFFF"/>
                </a:solidFill>
              </a:rPr>
              <a:t>Connect to the feed</a:t>
            </a:r>
          </a:p>
          <a:p>
            <a:r>
              <a:rPr lang="en-US" sz="2600" dirty="0">
                <a:solidFill>
                  <a:srgbClr val="FFFFFF"/>
                </a:solidFill>
              </a:rPr>
              <a:t>Create a NuGet package and publish it to the feed</a:t>
            </a:r>
          </a:p>
          <a:p>
            <a:r>
              <a:rPr lang="en-US" sz="2600" dirty="0">
                <a:solidFill>
                  <a:srgbClr val="FFFFFF"/>
                </a:solidFill>
              </a:rPr>
              <a:t>Import the new NuGet package into an existing project</a:t>
            </a:r>
          </a:p>
          <a:p>
            <a:r>
              <a:rPr lang="en-US" sz="2600" dirty="0">
                <a:solidFill>
                  <a:srgbClr val="FFFFFF"/>
                </a:solidFill>
              </a:rPr>
              <a:t>Update a NuGet package in the feed</a:t>
            </a:r>
          </a:p>
        </p:txBody>
      </p:sp>
      <p:sp>
        <p:nvSpPr>
          <p:cNvPr id="2" name="Title 1">
            <a:extLst>
              <a:ext uri="{FF2B5EF4-FFF2-40B4-BE49-F238E27FC236}">
                <a16:creationId xmlns:a16="http://schemas.microsoft.com/office/drawing/2014/main" id="{4698797F-673D-4AEF-A8E3-EAC00060FB8A}"/>
              </a:ext>
            </a:extLst>
          </p:cNvPr>
          <p:cNvSpPr>
            <a:spLocks noGrp="1"/>
          </p:cNvSpPr>
          <p:nvPr>
            <p:ph type="title" idx="4294967295"/>
          </p:nvPr>
        </p:nvSpPr>
        <p:spPr>
          <a:xfrm>
            <a:off x="645765" y="241776"/>
            <a:ext cx="7786688" cy="1665288"/>
          </a:xfrm>
        </p:spPr>
        <p:txBody>
          <a:bodyPr>
            <a:normAutofit/>
          </a:bodyPr>
          <a:lstStyle/>
          <a:p>
            <a:r>
              <a:rPr lang="en-US" sz="4000" dirty="0">
                <a:solidFill>
                  <a:srgbClr val="FFFFFF"/>
                </a:solidFill>
                <a:latin typeface="Segoe UI Semibold" panose="020B0702040204020203" pitchFamily="34" charset="0"/>
                <a:cs typeface="Segoe UI Semibold" panose="020B0702040204020203" pitchFamily="34" charset="0"/>
              </a:rPr>
              <a:t>Package management</a:t>
            </a:r>
            <a:br>
              <a:rPr lang="en-US" sz="4000" dirty="0">
                <a:solidFill>
                  <a:srgbClr val="FFFFFF"/>
                </a:solidFill>
                <a:latin typeface="Segoe UI Semibold" panose="020B0702040204020203" pitchFamily="34" charset="0"/>
                <a:cs typeface="Segoe UI Semibold" panose="020B0702040204020203" pitchFamily="34" charset="0"/>
              </a:rPr>
            </a:br>
            <a:endParaRPr lang="en-US" sz="4000" dirty="0">
              <a:solidFill>
                <a:srgbClr val="FFFFFF"/>
              </a:solidFill>
              <a:latin typeface="Segoe UI Semibold" panose="020B0702040204020203" pitchFamily="34" charset="0"/>
              <a:cs typeface="Segoe UI Semibold" panose="020B0702040204020203" pitchFamily="34" charset="0"/>
            </a:endParaRPr>
          </a:p>
        </p:txBody>
      </p:sp>
      <p:pic>
        <p:nvPicPr>
          <p:cNvPr id="7" name="Graphic 6" descr="Laptop">
            <a:extLst>
              <a:ext uri="{FF2B5EF4-FFF2-40B4-BE49-F238E27FC236}">
                <a16:creationId xmlns:a16="http://schemas.microsoft.com/office/drawing/2014/main" id="{D2C70A28-9C9E-4C3A-B752-08328FCDEA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1982" y="1770977"/>
            <a:ext cx="3294253" cy="3294253"/>
          </a:xfrm>
          <a:prstGeom prst="rect">
            <a:avLst/>
          </a:prstGeom>
        </p:spPr>
      </p:pic>
      <p:sp>
        <p:nvSpPr>
          <p:cNvPr id="15" name="TextBox 14">
            <a:extLst>
              <a:ext uri="{FF2B5EF4-FFF2-40B4-BE49-F238E27FC236}">
                <a16:creationId xmlns:a16="http://schemas.microsoft.com/office/drawing/2014/main" id="{E116AC4F-8612-48BD-9B71-9997C66D1872}"/>
              </a:ext>
            </a:extLst>
          </p:cNvPr>
          <p:cNvSpPr txBox="1"/>
          <p:nvPr/>
        </p:nvSpPr>
        <p:spPr>
          <a:xfrm>
            <a:off x="9206450" y="2759818"/>
            <a:ext cx="1385316" cy="107721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D64AE"/>
                </a:solidFill>
                <a:effectLst/>
                <a:uLnTx/>
                <a:uFillTx/>
                <a:latin typeface="Segoe UI"/>
                <a:ea typeface="+mn-ea"/>
                <a:cs typeface="+mn-cs"/>
              </a:rPr>
              <a:t>HANDS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D64AE"/>
                </a:solidFill>
                <a:effectLst/>
                <a:uLnTx/>
                <a:uFillTx/>
                <a:latin typeface="Segoe UI"/>
                <a:ea typeface="+mn-ea"/>
                <a:cs typeface="+mn-cs"/>
              </a:rPr>
              <a:t>ON</a:t>
            </a:r>
            <a:endParaRPr kumimoji="0" lang="en-US" sz="1800" b="0" i="0" u="none" strike="noStrike" kern="1200" cap="none" spc="0" normalizeH="0" baseline="0" noProof="0" dirty="0">
              <a:ln>
                <a:noFill/>
              </a:ln>
              <a:solidFill>
                <a:srgbClr val="0D64AE"/>
              </a:solidFill>
              <a:effectLst/>
              <a:uLnTx/>
              <a:uFillTx/>
              <a:latin typeface="Segoe UI"/>
              <a:ea typeface="+mn-ea"/>
              <a:cs typeface="+mn-cs"/>
            </a:endParaRPr>
          </a:p>
        </p:txBody>
      </p:sp>
    </p:spTree>
    <p:extLst>
      <p:ext uri="{BB962C8B-B14F-4D97-AF65-F5344CB8AC3E}">
        <p14:creationId xmlns:p14="http://schemas.microsoft.com/office/powerpoint/2010/main" val="288962030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1107996"/>
          </a:xfrm>
        </p:spPr>
        <p:txBody>
          <a:bodyPr/>
          <a:lstStyle/>
          <a:p>
            <a:r>
              <a:rPr lang="en-US" b="1" dirty="0"/>
              <a:t>Lab</a:t>
            </a:r>
            <a:r>
              <a:rPr lang="en-US" dirty="0"/>
              <a:t>:</a:t>
            </a:r>
            <a:br>
              <a:rPr lang="en-US" dirty="0"/>
            </a:b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301393" y="1303089"/>
            <a:ext cx="11018520" cy="947952"/>
          </a:xfrm>
        </p:spPr>
        <p:txBody>
          <a:bodyPr/>
          <a:lstStyle/>
          <a:p>
            <a:pPr marL="457200" indent="-457200">
              <a:buFont typeface="Arial" panose="020B0604020202020204" pitchFamily="34" charset="0"/>
              <a:buChar char="•"/>
            </a:pPr>
            <a:r>
              <a:rPr lang="en-IE" dirty="0"/>
              <a:t>The Module 1 lab can be accessed at the below location: </a:t>
            </a:r>
          </a:p>
          <a:p>
            <a:endParaRPr lang="en-US" dirty="0"/>
          </a:p>
        </p:txBody>
      </p:sp>
      <p:sp>
        <p:nvSpPr>
          <p:cNvPr id="4" name="Text Placeholder 2">
            <a:extLst>
              <a:ext uri="{FF2B5EF4-FFF2-40B4-BE49-F238E27FC236}">
                <a16:creationId xmlns:a16="http://schemas.microsoft.com/office/drawing/2014/main" id="{EFBE9EF3-9417-429B-8280-EEFE2048A6A7}"/>
              </a:ext>
            </a:extLst>
          </p:cNvPr>
          <p:cNvSpPr txBox="1">
            <a:spLocks/>
          </p:cNvSpPr>
          <p:nvPr/>
        </p:nvSpPr>
        <p:spPr>
          <a:xfrm>
            <a:off x="301393" y="2667967"/>
            <a:ext cx="10803128" cy="286847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anose="020B0604020202020204" pitchFamily="34" charset="0"/>
              <a:buChar char="•"/>
            </a:pPr>
            <a:r>
              <a:rPr lang="en-IE" dirty="0">
                <a:hlinkClick r:id="rId3"/>
              </a:rPr>
              <a:t>Lab : </a:t>
            </a:r>
            <a:r>
              <a:rPr lang="en-IE" dirty="0">
                <a:hlinkClick r:id="rId4"/>
              </a:rPr>
              <a:t>Azure Deployments using Resource Manager templates</a:t>
            </a:r>
            <a:endParaRPr lang="en-US" dirty="0"/>
          </a:p>
          <a:p>
            <a:pPr marL="742950" lvl="1" indent="-514350">
              <a:buFont typeface="Wingdings" panose="05000000000000000000" pitchFamily="2" charset="2"/>
              <a:buChar char="Ø"/>
            </a:pPr>
            <a:r>
              <a:rPr lang="en-US" sz="2400" dirty="0"/>
              <a:t>In this lab we will </a:t>
            </a:r>
            <a:r>
              <a:rPr lang="en-IE" sz="2400" dirty="0"/>
              <a:t>customize an Azure Resource Manager template, by modularizing the resource definitions, then create a custom script extension as part of our template definition. Then we will deploy the defined resources into Azure and validate those resources have deployed successfully.</a:t>
            </a:r>
          </a:p>
          <a:p>
            <a:endParaRPr lang="en-IE" dirty="0"/>
          </a:p>
        </p:txBody>
      </p:sp>
    </p:spTree>
    <p:extLst>
      <p:ext uri="{BB962C8B-B14F-4D97-AF65-F5344CB8AC3E}">
        <p14:creationId xmlns:p14="http://schemas.microsoft.com/office/powerpoint/2010/main" val="40886716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2" y="457200"/>
            <a:ext cx="11270945" cy="553998"/>
          </a:xfrm>
        </p:spPr>
        <p:txBody>
          <a:bodyPr>
            <a:normAutofit fontScale="90000"/>
          </a:bodyPr>
          <a:lstStyle/>
          <a:p>
            <a:r>
              <a:rPr lang="en-US" dirty="0"/>
              <a:t>Lab: Integrate Your GitHub Projects With Pipelines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614382" y="1165397"/>
            <a:ext cx="10703651" cy="4912114"/>
          </a:xfrm>
        </p:spPr>
        <p:txBody>
          <a:bodyPr/>
          <a:lstStyle/>
          <a:p>
            <a:r>
              <a:rPr lang="en-US" sz="2400" dirty="0"/>
              <a:t>In this lab, </a:t>
            </a:r>
            <a:r>
              <a:rPr lang="en-US" sz="2400" dirty="0">
                <a:hlinkClick r:id="rId3"/>
              </a:rPr>
              <a:t>Integrate Your GitHub Projects With Azure Pipelines</a:t>
            </a:r>
            <a:r>
              <a:rPr lang="en-US" sz="2400" dirty="0"/>
              <a:t>, you will how easy it is to set up Azure Pipelines with your GitHub projects and how you can start seeing benefits immediately. You will learn how to:</a:t>
            </a:r>
          </a:p>
          <a:p>
            <a:pPr marL="571500" lvl="1" indent="-342900">
              <a:buFont typeface="Arial" panose="020B0604020202020204" pitchFamily="34" charset="0"/>
              <a:buChar char="•"/>
            </a:pPr>
            <a:r>
              <a:rPr lang="en-US" sz="2400" dirty="0"/>
              <a:t>Install Azure Pipelines from the GitHub Marketplace.</a:t>
            </a:r>
          </a:p>
          <a:p>
            <a:pPr marL="571500" lvl="1" indent="-342900">
              <a:buFont typeface="Arial" panose="020B0604020202020204" pitchFamily="34" charset="0"/>
              <a:buChar char="•"/>
            </a:pPr>
            <a:r>
              <a:rPr lang="en-US" sz="2400" dirty="0"/>
              <a:t>Integrate a GitHub project with an Azure DevOps pipeline.</a:t>
            </a:r>
          </a:p>
          <a:p>
            <a:pPr marL="571500" lvl="1" indent="-342900">
              <a:buFont typeface="Arial" panose="020B0604020202020204" pitchFamily="34" charset="0"/>
              <a:buChar char="•"/>
            </a:pPr>
            <a:r>
              <a:rPr lang="en-US" sz="2400" dirty="0"/>
              <a:t>Track pull requests through the pipeline.</a:t>
            </a:r>
          </a:p>
          <a:p>
            <a:pPr lvl="1"/>
            <a:endParaRPr lang="en-US" dirty="0">
              <a:solidFill>
                <a:srgbClr val="00B050"/>
              </a:solidFill>
            </a:endParaRPr>
          </a:p>
          <a:p>
            <a:pPr lvl="1"/>
            <a:endParaRPr lang="en-US" dirty="0">
              <a:solidFill>
                <a:srgbClr val="00B050"/>
              </a:solidFill>
            </a:endParaRPr>
          </a:p>
          <a:p>
            <a:pPr lvl="1"/>
            <a:endParaRPr lang="en-US" dirty="0">
              <a:solidFill>
                <a:srgbClr val="00B050"/>
              </a:solidFill>
            </a:endParaRPr>
          </a:p>
          <a:p>
            <a:pPr lvl="1"/>
            <a:endParaRPr lang="en-US" dirty="0">
              <a:solidFill>
                <a:srgbClr val="00B050"/>
              </a:solidFill>
            </a:endParaRPr>
          </a:p>
          <a:p>
            <a:pPr marL="457200" indent="-457200"/>
            <a:r>
              <a:rPr lang="en-US" sz="2000" dirty="0">
                <a:solidFill>
                  <a:schemeClr val="accent3">
                    <a:lumMod val="75000"/>
                  </a:schemeClr>
                </a:solidFill>
              </a:rPr>
              <a:t>✔️</a:t>
            </a:r>
            <a:r>
              <a:rPr lang="en-US" sz="2000"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186611738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1107996"/>
          </a:xfrm>
        </p:spPr>
        <p:txBody>
          <a:bodyPr/>
          <a:lstStyle/>
          <a:p>
            <a:r>
              <a:rPr lang="en-US" b="1" dirty="0"/>
              <a:t>Lab</a:t>
            </a:r>
            <a:r>
              <a:rPr lang="en-US" dirty="0"/>
              <a:t>:</a:t>
            </a:r>
            <a:br>
              <a:rPr lang="en-US" dirty="0"/>
            </a:b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8264" y="1305560"/>
            <a:ext cx="10590783" cy="1895904"/>
          </a:xfrm>
        </p:spPr>
        <p:txBody>
          <a:bodyPr/>
          <a:lstStyle/>
          <a:p>
            <a:pPr marL="457200" indent="-457200">
              <a:buFont typeface="Arial" panose="020B0604020202020204" pitchFamily="34" charset="0"/>
              <a:buChar char="•"/>
            </a:pPr>
            <a:r>
              <a:rPr lang="en-IE" dirty="0"/>
              <a:t>The Module 2 labs can be accessed at the below locations:</a:t>
            </a:r>
          </a:p>
          <a:p>
            <a:pPr marL="457200" indent="-457200">
              <a:buFont typeface="Arial" panose="020B0604020202020204" pitchFamily="34" charset="0"/>
              <a:buChar char="•"/>
            </a:pPr>
            <a:r>
              <a:rPr lang="en-IE" dirty="0"/>
              <a:t>You can choose to do either, or both, labs depending on your available time:</a:t>
            </a:r>
          </a:p>
          <a:p>
            <a:endParaRPr lang="en-US" dirty="0"/>
          </a:p>
        </p:txBody>
      </p:sp>
      <p:sp>
        <p:nvSpPr>
          <p:cNvPr id="4" name="Text Placeholder 2">
            <a:extLst>
              <a:ext uri="{FF2B5EF4-FFF2-40B4-BE49-F238E27FC236}">
                <a16:creationId xmlns:a16="http://schemas.microsoft.com/office/drawing/2014/main" id="{98806EE1-64B5-409A-AE7B-7765D2B76A99}"/>
              </a:ext>
            </a:extLst>
          </p:cNvPr>
          <p:cNvSpPr txBox="1">
            <a:spLocks/>
          </p:cNvSpPr>
          <p:nvPr/>
        </p:nvSpPr>
        <p:spPr>
          <a:xfrm>
            <a:off x="800608" y="3048124"/>
            <a:ext cx="10803128" cy="343478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arenR"/>
            </a:pPr>
            <a:r>
              <a:rPr lang="en-IE" dirty="0">
                <a:hlinkClick r:id="rId3"/>
              </a:rPr>
              <a:t>Lab 1: Azure Automation Runbook Deployments</a:t>
            </a:r>
            <a:endParaRPr lang="en-IE" dirty="0"/>
          </a:p>
          <a:p>
            <a:pPr marL="685800" lvl="1" indent="-457200">
              <a:buFont typeface="Wingdings" panose="05000000000000000000" pitchFamily="2" charset="2"/>
              <a:buChar char="Ø"/>
            </a:pPr>
            <a:r>
              <a:rPr lang="en-US" dirty="0"/>
              <a:t>In this lab we will </a:t>
            </a:r>
            <a:r>
              <a:rPr lang="en-IE" dirty="0"/>
              <a:t>crate an Azure Automation account, configure automation assets in Azure and deploy two load balanced virtual machines in Azure in parallel using Windows PowerShell based runbook</a:t>
            </a:r>
            <a:endParaRPr lang="en-US" dirty="0"/>
          </a:p>
          <a:p>
            <a:pPr marL="514350" indent="-514350">
              <a:buFont typeface="+mj-lt"/>
              <a:buAutoNum type="arabicParenR"/>
            </a:pPr>
            <a:endParaRPr lang="en-IE" dirty="0">
              <a:hlinkClick r:id="rId4"/>
            </a:endParaRPr>
          </a:p>
          <a:p>
            <a:pPr marL="514350" indent="-514350">
              <a:buFont typeface="+mj-lt"/>
              <a:buAutoNum type="arabicParenR"/>
            </a:pPr>
            <a:r>
              <a:rPr lang="en-IE" dirty="0">
                <a:hlinkClick r:id="rId5"/>
              </a:rPr>
              <a:t>Lab 2: Azure Automation State configuration DSC</a:t>
            </a:r>
            <a:endParaRPr lang="en-IE" dirty="0"/>
          </a:p>
          <a:p>
            <a:pPr marL="685800" lvl="1" indent="-457200">
              <a:buFont typeface="Wingdings" panose="05000000000000000000" pitchFamily="2" charset="2"/>
              <a:buChar char="Ø"/>
            </a:pPr>
            <a:r>
              <a:rPr lang="en-US" dirty="0"/>
              <a:t>In this lab we will </a:t>
            </a:r>
            <a:r>
              <a:rPr lang="en-IE" dirty="0"/>
              <a:t>create a Desired State configuration file, import it into an Azure Automation account and compile it, then apply that configuration to Azure virtual machines</a:t>
            </a:r>
          </a:p>
        </p:txBody>
      </p:sp>
    </p:spTree>
    <p:extLst>
      <p:ext uri="{BB962C8B-B14F-4D97-AF65-F5344CB8AC3E}">
        <p14:creationId xmlns:p14="http://schemas.microsoft.com/office/powerpoint/2010/main" val="167569460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1107996"/>
          </a:xfrm>
        </p:spPr>
        <p:txBody>
          <a:bodyPr/>
          <a:lstStyle/>
          <a:p>
            <a:r>
              <a:rPr lang="en-US" b="1" dirty="0"/>
              <a:t>Lab</a:t>
            </a:r>
            <a:r>
              <a:rPr lang="en-US" dirty="0"/>
              <a:t>:</a:t>
            </a:r>
            <a:br>
              <a:rPr lang="en-US" dirty="0"/>
            </a:b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8264" y="1305560"/>
            <a:ext cx="10590783" cy="1778361"/>
          </a:xfrm>
        </p:spPr>
        <p:txBody>
          <a:bodyPr/>
          <a:lstStyle/>
          <a:p>
            <a:pPr marL="457200" indent="-457200">
              <a:buFont typeface="Arial" panose="020B0604020202020204" pitchFamily="34" charset="0"/>
              <a:buChar char="•"/>
            </a:pPr>
            <a:r>
              <a:rPr lang="en-IE" dirty="0"/>
              <a:t>The Module 3 labs can be accessed at the below locations:</a:t>
            </a:r>
          </a:p>
          <a:p>
            <a:pPr marL="457200" indent="-457200">
              <a:buFont typeface="Arial" panose="020B0604020202020204" pitchFamily="34" charset="0"/>
              <a:buChar char="•"/>
            </a:pPr>
            <a:r>
              <a:rPr lang="en-IE" dirty="0"/>
              <a:t>You can choose to do either, or both, labs depending on your available time:</a:t>
            </a:r>
          </a:p>
          <a:p>
            <a:endParaRPr lang="en-US" dirty="0"/>
          </a:p>
        </p:txBody>
      </p:sp>
      <p:sp>
        <p:nvSpPr>
          <p:cNvPr id="4" name="Text Placeholder 2">
            <a:extLst>
              <a:ext uri="{FF2B5EF4-FFF2-40B4-BE49-F238E27FC236}">
                <a16:creationId xmlns:a16="http://schemas.microsoft.com/office/drawing/2014/main" id="{98806EE1-64B5-409A-AE7B-7765D2B76A99}"/>
              </a:ext>
            </a:extLst>
          </p:cNvPr>
          <p:cNvSpPr txBox="1">
            <a:spLocks/>
          </p:cNvSpPr>
          <p:nvPr/>
        </p:nvSpPr>
        <p:spPr>
          <a:xfrm>
            <a:off x="800608" y="3048124"/>
            <a:ext cx="10803128" cy="31516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arenR"/>
            </a:pPr>
            <a:r>
              <a:rPr lang="en-IE" dirty="0">
                <a:hlinkClick r:id="rId3"/>
              </a:rPr>
              <a:t>Lab 1: Deploy Application to Azure App Services using Azure DevOps</a:t>
            </a:r>
            <a:endParaRPr lang="en-IE" dirty="0"/>
          </a:p>
          <a:p>
            <a:pPr marL="685800" lvl="1" indent="-457200">
              <a:buFont typeface="Wingdings" panose="05000000000000000000" pitchFamily="2" charset="2"/>
              <a:buChar char="Ø"/>
            </a:pPr>
            <a:r>
              <a:rPr lang="en-US" dirty="0"/>
              <a:t>In this lab we will deploy an application to Azure App Services using Azure DevOps</a:t>
            </a:r>
          </a:p>
          <a:p>
            <a:pPr marL="514350" indent="-514350">
              <a:buFont typeface="+mj-lt"/>
              <a:buAutoNum type="arabicParenR"/>
            </a:pPr>
            <a:endParaRPr lang="en-IE" dirty="0">
              <a:hlinkClick r:id="" action="ppaction://noaction"/>
            </a:endParaRPr>
          </a:p>
          <a:p>
            <a:pPr marL="514350" indent="-514350">
              <a:buFont typeface="+mj-lt"/>
              <a:buAutoNum type="arabicParenR"/>
            </a:pPr>
            <a:r>
              <a:rPr lang="en-IE" dirty="0">
                <a:hlinkClick r:id="" action="ppaction://noaction"/>
              </a:rPr>
              <a:t>Lab 2: Deploy Application to Azure Kubernetes Service</a:t>
            </a:r>
            <a:endParaRPr lang="en-IE" dirty="0"/>
          </a:p>
          <a:p>
            <a:pPr marL="685800" lvl="1" indent="-457200">
              <a:buFont typeface="Wingdings" panose="05000000000000000000" pitchFamily="2" charset="2"/>
              <a:buChar char="Ø"/>
            </a:pPr>
            <a:r>
              <a:rPr lang="en-US" dirty="0"/>
              <a:t>In this lab we will deploy an application to Azure Kubernetes Service</a:t>
            </a:r>
          </a:p>
          <a:p>
            <a:endParaRPr lang="en-IE" dirty="0"/>
          </a:p>
        </p:txBody>
      </p:sp>
    </p:spTree>
    <p:extLst>
      <p:ext uri="{BB962C8B-B14F-4D97-AF65-F5344CB8AC3E}">
        <p14:creationId xmlns:p14="http://schemas.microsoft.com/office/powerpoint/2010/main" val="236116216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1107996"/>
          </a:xfrm>
        </p:spPr>
        <p:txBody>
          <a:bodyPr/>
          <a:lstStyle/>
          <a:p>
            <a:r>
              <a:rPr lang="en-US" b="1" dirty="0"/>
              <a:t>Lab</a:t>
            </a:r>
            <a:r>
              <a:rPr lang="en-US" dirty="0"/>
              <a:t>:</a:t>
            </a:r>
            <a:br>
              <a:rPr lang="en-US" dirty="0"/>
            </a:b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8264" y="1305560"/>
            <a:ext cx="10590783" cy="1465016"/>
          </a:xfrm>
        </p:spPr>
        <p:txBody>
          <a:bodyPr/>
          <a:lstStyle/>
          <a:p>
            <a:pPr marL="457200" indent="-457200">
              <a:buFont typeface="Arial" panose="020B0604020202020204" pitchFamily="34" charset="0"/>
              <a:buChar char="•"/>
            </a:pPr>
            <a:r>
              <a:rPr lang="en-IE" dirty="0"/>
              <a:t>The Module 4 labs can be accessed at the below locations:</a:t>
            </a:r>
          </a:p>
          <a:p>
            <a:pPr marL="457200" indent="-457200">
              <a:buFont typeface="Arial" panose="020B0604020202020204" pitchFamily="34" charset="0"/>
              <a:buChar char="•"/>
            </a:pPr>
            <a:r>
              <a:rPr lang="en-IE" dirty="0"/>
              <a:t>You can choose to do any one of the following labs:</a:t>
            </a:r>
          </a:p>
          <a:p>
            <a:endParaRPr lang="en-US" dirty="0"/>
          </a:p>
        </p:txBody>
      </p:sp>
      <p:sp>
        <p:nvSpPr>
          <p:cNvPr id="4" name="Text Placeholder 2">
            <a:extLst>
              <a:ext uri="{FF2B5EF4-FFF2-40B4-BE49-F238E27FC236}">
                <a16:creationId xmlns:a16="http://schemas.microsoft.com/office/drawing/2014/main" id="{98806EE1-64B5-409A-AE7B-7765D2B76A99}"/>
              </a:ext>
            </a:extLst>
          </p:cNvPr>
          <p:cNvSpPr txBox="1">
            <a:spLocks/>
          </p:cNvSpPr>
          <p:nvPr/>
        </p:nvSpPr>
        <p:spPr>
          <a:xfrm>
            <a:off x="694436" y="2511609"/>
            <a:ext cx="10803128" cy="428425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arenR"/>
            </a:pPr>
            <a:r>
              <a:rPr lang="en-IE" dirty="0">
                <a:hlinkClick r:id="rId3"/>
              </a:rPr>
              <a:t>Lab 1: Deploy app with Chef on Azure </a:t>
            </a:r>
            <a:endParaRPr lang="en-IE" dirty="0"/>
          </a:p>
          <a:p>
            <a:pPr marL="742950" lvl="1" indent="-514350">
              <a:buFont typeface="Wingdings" panose="05000000000000000000" pitchFamily="2" charset="2"/>
              <a:buChar char="Ø"/>
            </a:pPr>
            <a:r>
              <a:rPr lang="en-US" dirty="0"/>
              <a:t>In this lab we will deploy an application to Azure using Chef</a:t>
            </a:r>
          </a:p>
          <a:p>
            <a:pPr marL="514350" indent="-514350">
              <a:buFont typeface="+mj-lt"/>
              <a:buAutoNum type="arabicParenR"/>
            </a:pPr>
            <a:endParaRPr lang="en-IE" dirty="0">
              <a:hlinkClick r:id="rId4"/>
            </a:endParaRPr>
          </a:p>
          <a:p>
            <a:pPr marL="514350" indent="-514350">
              <a:buFont typeface="+mj-lt"/>
              <a:buAutoNum type="arabicParenR"/>
            </a:pPr>
            <a:r>
              <a:rPr lang="en-IE" dirty="0">
                <a:hlinkClick r:id="rId5"/>
              </a:rPr>
              <a:t>Lab 2: Deploy app with Puppet on Azure</a:t>
            </a:r>
            <a:endParaRPr lang="en-IE" dirty="0"/>
          </a:p>
          <a:p>
            <a:pPr marL="742950" lvl="1" indent="-514350">
              <a:buFont typeface="Wingdings" panose="05000000000000000000" pitchFamily="2" charset="2"/>
              <a:buChar char="Ø"/>
            </a:pPr>
            <a:r>
              <a:rPr lang="en-US" dirty="0"/>
              <a:t>In this lab we </a:t>
            </a:r>
            <a:r>
              <a:rPr lang="en-IE" dirty="0"/>
              <a:t>will deploy a java based application to Azure using Puppet </a:t>
            </a:r>
          </a:p>
          <a:p>
            <a:pPr lvl="1"/>
            <a:endParaRPr lang="en-US" dirty="0"/>
          </a:p>
          <a:p>
            <a:pPr marL="514350" indent="-514350">
              <a:buFont typeface="+mj-lt"/>
              <a:buAutoNum type="arabicParenR"/>
            </a:pPr>
            <a:r>
              <a:rPr lang="en-IE" dirty="0">
                <a:hlinkClick r:id="rId6"/>
              </a:rPr>
              <a:t>Lab 3: </a:t>
            </a:r>
            <a:r>
              <a:rPr lang="en-US" dirty="0">
                <a:hlinkClick r:id="rId6"/>
              </a:rPr>
              <a:t>Ansible with Azure</a:t>
            </a:r>
            <a:endParaRPr lang="en-US" dirty="0"/>
          </a:p>
          <a:p>
            <a:pPr marL="742950" lvl="1" indent="-514350">
              <a:buFont typeface="Wingdings" panose="05000000000000000000" pitchFamily="2" charset="2"/>
              <a:buChar char="Ø"/>
            </a:pPr>
            <a:r>
              <a:rPr lang="en-US" dirty="0"/>
              <a:t>In this lab we </a:t>
            </a:r>
            <a:r>
              <a:rPr lang="en-IE" dirty="0"/>
              <a:t>deploy a basic environment in Azure that allows to test some of the functionality of the integration between Azure and Ansible</a:t>
            </a:r>
            <a:endParaRPr lang="en-US" dirty="0"/>
          </a:p>
          <a:p>
            <a:endParaRPr lang="en-IE" dirty="0"/>
          </a:p>
        </p:txBody>
      </p:sp>
    </p:spTree>
    <p:extLst>
      <p:ext uri="{BB962C8B-B14F-4D97-AF65-F5344CB8AC3E}">
        <p14:creationId xmlns:p14="http://schemas.microsoft.com/office/powerpoint/2010/main" val="311571067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2215991"/>
          </a:xfrm>
        </p:spPr>
        <p:txBody>
          <a:bodyPr/>
          <a:lstStyle/>
          <a:p>
            <a:r>
              <a:rPr lang="en-US" b="1" dirty="0"/>
              <a:t>Lab</a:t>
            </a:r>
            <a:r>
              <a:rPr lang="en-US" dirty="0"/>
              <a:t>: </a:t>
            </a:r>
            <a:r>
              <a:rPr lang="en-IE" dirty="0"/>
              <a:t>Implement Security and Compliance in Azure DevOps pipelines </a:t>
            </a:r>
            <a:br>
              <a:rPr lang="en-IE" dirty="0"/>
            </a:br>
            <a:br>
              <a:rPr lang="en-US" dirty="0"/>
            </a:b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5217" y="1745673"/>
            <a:ext cx="11018520" cy="3447098"/>
          </a:xfrm>
        </p:spPr>
        <p:txBody>
          <a:bodyPr/>
          <a:lstStyle/>
          <a:p>
            <a:r>
              <a:rPr lang="en-IE" dirty="0"/>
              <a:t>The Module 1 lab can be accessed at the location:</a:t>
            </a:r>
            <a:endParaRPr lang="en-US" dirty="0">
              <a:hlinkClick r:id="rId3"/>
            </a:endParaRPr>
          </a:p>
          <a:p>
            <a:r>
              <a:rPr lang="en-IE" dirty="0">
                <a:hlinkClick r:id="rId4"/>
              </a:rPr>
              <a:t>Implement Security and Compliance in Azure DevOps pipelines </a:t>
            </a:r>
            <a:endParaRPr lang="en-IE" dirty="0"/>
          </a:p>
          <a:p>
            <a:endParaRPr lang="en-IE" dirty="0"/>
          </a:p>
          <a:p>
            <a:r>
              <a:rPr lang="en-IE" dirty="0"/>
              <a:t>In this lab we will:</a:t>
            </a:r>
          </a:p>
          <a:p>
            <a:pPr marL="457200" indent="-457200">
              <a:buFont typeface="Arial" panose="020B0604020202020204" pitchFamily="34" charset="0"/>
              <a:buChar char="•"/>
            </a:pPr>
            <a:r>
              <a:rPr lang="en-IE" dirty="0"/>
              <a:t>Implement various security techniques and solutions into an Azure DevOps pipeline</a:t>
            </a:r>
          </a:p>
          <a:p>
            <a:endParaRPr lang="en-US" dirty="0"/>
          </a:p>
        </p:txBody>
      </p:sp>
    </p:spTree>
    <p:extLst>
      <p:ext uri="{BB962C8B-B14F-4D97-AF65-F5344CB8AC3E}">
        <p14:creationId xmlns:p14="http://schemas.microsoft.com/office/powerpoint/2010/main" val="395516974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1107996"/>
          </a:xfrm>
        </p:spPr>
        <p:txBody>
          <a:bodyPr/>
          <a:lstStyle/>
          <a:p>
            <a:r>
              <a:rPr lang="en-US" dirty="0"/>
              <a:t>Lab: Agile Planning and Portfolio Management with Azure Boards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865193"/>
            <a:ext cx="11018520" cy="4727448"/>
          </a:xfrm>
        </p:spPr>
        <p:txBody>
          <a:bodyPr/>
          <a:lstStyle/>
          <a:p>
            <a:r>
              <a:rPr lang="en-US" dirty="0"/>
              <a:t>In this lab, </a:t>
            </a:r>
            <a:r>
              <a:rPr lang="en-US" dirty="0">
                <a:hlinkClick r:id="rId3"/>
              </a:rPr>
              <a:t>Agile Planning and Portfolio Management with Azure Boards</a:t>
            </a:r>
            <a:r>
              <a:rPr lang="en-US" dirty="0"/>
              <a:t>, you will learn about Azure Boards and how they can help you quickly plan, manage, and track work across your entire team. Tasks include:</a:t>
            </a:r>
          </a:p>
          <a:p>
            <a:pPr marL="742950" lvl="1" indent="-514350">
              <a:buFont typeface="+mj-lt"/>
              <a:buAutoNum type="arabicPeriod"/>
            </a:pPr>
            <a:r>
              <a:rPr lang="en-US" dirty="0"/>
              <a:t>Working with teams, areas, and iterations.</a:t>
            </a:r>
          </a:p>
          <a:p>
            <a:pPr marL="742950" lvl="1" indent="-514350">
              <a:buFont typeface="+mj-lt"/>
              <a:buAutoNum type="arabicPeriod"/>
            </a:pPr>
            <a:r>
              <a:rPr lang="en-US" dirty="0"/>
              <a:t>Working with work items.</a:t>
            </a:r>
          </a:p>
          <a:p>
            <a:pPr marL="742950" lvl="1" indent="-514350">
              <a:buFont typeface="+mj-lt"/>
              <a:buAutoNum type="arabicPeriod"/>
            </a:pPr>
            <a:r>
              <a:rPr lang="en-US" dirty="0"/>
              <a:t>Managing sprints and capacity.</a:t>
            </a:r>
          </a:p>
          <a:p>
            <a:pPr marL="742950" lvl="1" indent="-514350">
              <a:buFont typeface="+mj-lt"/>
              <a:buAutoNum type="arabicPeriod"/>
            </a:pPr>
            <a:r>
              <a:rPr lang="en-US" dirty="0"/>
              <a:t>Customizing Kanban Boards.</a:t>
            </a:r>
          </a:p>
          <a:p>
            <a:pPr marL="742950" lvl="1" indent="-514350">
              <a:buFont typeface="+mj-lt"/>
              <a:buAutoNum type="arabicPeriod"/>
            </a:pPr>
            <a:r>
              <a:rPr lang="en-US" dirty="0"/>
              <a:t>Defining dashboards.</a:t>
            </a:r>
          </a:p>
          <a:p>
            <a:pPr marL="742950" lvl="1" indent="-514350">
              <a:buFont typeface="+mj-lt"/>
              <a:buAutoNum type="arabicPeriod"/>
            </a:pPr>
            <a:r>
              <a:rPr lang="en-US" dirty="0"/>
              <a:t>Customizing team processes.</a:t>
            </a:r>
          </a:p>
          <a:p>
            <a:pPr marL="569913" indent="-569913"/>
            <a:r>
              <a:rPr lang="en-US" sz="1800" dirty="0"/>
              <a:t> </a:t>
            </a:r>
          </a:p>
          <a:p>
            <a:pPr marL="569913" indent="-569913"/>
            <a:r>
              <a:rPr lang="en-US" dirty="0">
                <a:solidFill>
                  <a:srgbClr val="00B050"/>
                </a:solidFill>
              </a:rPr>
              <a:t>✔️</a:t>
            </a:r>
            <a:r>
              <a:rPr lang="en-US"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407921118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1107996"/>
          </a:xfrm>
        </p:spPr>
        <p:txBody>
          <a:bodyPr/>
          <a:lstStyle/>
          <a:p>
            <a:r>
              <a:rPr lang="en-US" dirty="0"/>
              <a:t>Lab: Feature Flag Management with LaunchDarkly and </a:t>
            </a:r>
            <a:r>
              <a:rPr lang="en-US" dirty="0" err="1"/>
              <a:t>AzureDevOps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865193"/>
            <a:ext cx="10703651" cy="4542782"/>
          </a:xfrm>
        </p:spPr>
        <p:txBody>
          <a:bodyPr/>
          <a:lstStyle/>
          <a:p>
            <a:r>
              <a:rPr lang="en-US" dirty="0"/>
              <a:t>In this hands-on lab, </a:t>
            </a:r>
            <a:r>
              <a:rPr lang="en-US" dirty="0">
                <a:hlinkClick r:id="rId3"/>
              </a:rPr>
              <a:t>Feature Flag Management with </a:t>
            </a:r>
            <a:r>
              <a:rPr lang="en-US" dirty="0" err="1">
                <a:hlinkClick r:id="rId3"/>
              </a:rPr>
              <a:t>LaunchDarkly</a:t>
            </a:r>
            <a:r>
              <a:rPr lang="en-US" dirty="0">
                <a:hlinkClick r:id="rId3"/>
              </a:rPr>
              <a:t> and </a:t>
            </a:r>
            <a:r>
              <a:rPr lang="en-US" dirty="0" err="1">
                <a:hlinkClick r:id="rId3"/>
              </a:rPr>
              <a:t>AzureDevOps</a:t>
            </a:r>
            <a:r>
              <a:rPr lang="en-US" dirty="0"/>
              <a:t>, you will investigate the use of feature flags and learn:</a:t>
            </a:r>
          </a:p>
          <a:p>
            <a:pPr marL="571500" lvl="1" indent="-342900">
              <a:buFont typeface="Arial" panose="020B0604020202020204" pitchFamily="34" charset="0"/>
              <a:buChar char="•"/>
            </a:pPr>
            <a:r>
              <a:rPr lang="en-US" sz="2400" dirty="0"/>
              <a:t>How to implement a very simple feature flag for an </a:t>
            </a:r>
            <a:r>
              <a:rPr lang="en-US" sz="2400" dirty="0">
                <a:hlinkClick r:id="rId4"/>
              </a:rPr>
              <a:t>ASP.NET</a:t>
            </a:r>
            <a:r>
              <a:rPr lang="en-US" sz="2400" dirty="0"/>
              <a:t> MVC application</a:t>
            </a:r>
          </a:p>
          <a:p>
            <a:pPr marL="571500" lvl="1" indent="-342900">
              <a:buFont typeface="Arial" panose="020B0604020202020204" pitchFamily="34" charset="0"/>
              <a:buChar char="•"/>
            </a:pPr>
            <a:r>
              <a:rPr lang="en-US" sz="2400" dirty="0"/>
              <a:t>How to integrate </a:t>
            </a:r>
            <a:r>
              <a:rPr lang="en-US" sz="2400" dirty="0" err="1"/>
              <a:t>LaunchDarkly</a:t>
            </a:r>
            <a:r>
              <a:rPr lang="en-US" sz="2400" dirty="0"/>
              <a:t> with Azure DevOps</a:t>
            </a:r>
          </a:p>
          <a:p>
            <a:pPr marL="571500" lvl="1" indent="-342900">
              <a:buFont typeface="Arial" panose="020B0604020202020204" pitchFamily="34" charset="0"/>
              <a:buChar char="•"/>
            </a:pPr>
            <a:r>
              <a:rPr lang="en-US" sz="2400" dirty="0"/>
              <a:t>How to roll-out </a:t>
            </a:r>
            <a:r>
              <a:rPr lang="en-US" sz="2400" dirty="0" err="1"/>
              <a:t>LaunchDarkly</a:t>
            </a:r>
            <a:r>
              <a:rPr lang="en-US" sz="2400" dirty="0"/>
              <a:t> feature flags in Azure DevOps release pipelines</a:t>
            </a:r>
            <a:endParaRPr lang="en-US" dirty="0">
              <a:solidFill>
                <a:srgbClr val="00B050"/>
              </a:solidFill>
            </a:endParaRPr>
          </a:p>
          <a:p>
            <a:pPr lvl="1"/>
            <a:endParaRPr lang="en-US" dirty="0">
              <a:solidFill>
                <a:srgbClr val="00B050"/>
              </a:solidFill>
            </a:endParaRPr>
          </a:p>
          <a:p>
            <a:pPr marL="457200" indent="-457200"/>
            <a:r>
              <a:rPr lang="en-US" sz="2000" dirty="0">
                <a:solidFill>
                  <a:srgbClr val="00B050"/>
                </a:solidFill>
              </a:rPr>
              <a:t>✔️</a:t>
            </a:r>
            <a:r>
              <a:rPr lang="en-US" sz="2000"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365706561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2" y="457200"/>
            <a:ext cx="11270945" cy="1107996"/>
          </a:xfrm>
        </p:spPr>
        <p:txBody>
          <a:bodyPr/>
          <a:lstStyle/>
          <a:p>
            <a:r>
              <a:rPr lang="en-US" dirty="0"/>
              <a:t>Lab: Integrating Azure Repos and Pipelines with Eclipse </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614382" y="1165397"/>
            <a:ext cx="10703651" cy="5195268"/>
          </a:xfrm>
        </p:spPr>
        <p:txBody>
          <a:bodyPr/>
          <a:lstStyle/>
          <a:p>
            <a:pPr marL="233363" indent="-233363">
              <a:buFont typeface="Arial" panose="020B0604020202020204" pitchFamily="34" charset="0"/>
              <a:buChar char="•"/>
            </a:pPr>
            <a:r>
              <a:rPr lang="en-US" sz="2400" dirty="0"/>
              <a:t>In this lab, </a:t>
            </a:r>
            <a:r>
              <a:rPr lang="en-US" sz="2400" dirty="0">
                <a:hlinkClick r:id="rId3"/>
              </a:rPr>
              <a:t>Integrating Azure Repos and Pipelines with Eclipse</a:t>
            </a:r>
            <a:r>
              <a:rPr lang="en-US" sz="2400" dirty="0"/>
              <a:t>, you will walk you through a typical end-to-end workflow for a Java developer using Azure DevOps and working with Eclipse.</a:t>
            </a:r>
          </a:p>
          <a:p>
            <a:pPr marL="233363" indent="-233363">
              <a:buFont typeface="Arial" panose="020B0604020202020204" pitchFamily="34" charset="0"/>
              <a:buChar char="•"/>
            </a:pPr>
            <a:r>
              <a:rPr lang="en-US" sz="2400" dirty="0"/>
              <a:t>You will learn how to:</a:t>
            </a:r>
          </a:p>
          <a:p>
            <a:pPr marL="685800" lvl="1" indent="-457200">
              <a:buFont typeface="Arial" panose="020B0604020202020204" pitchFamily="34" charset="0"/>
              <a:buChar char="•"/>
            </a:pPr>
            <a:r>
              <a:rPr lang="en-US" dirty="0"/>
              <a:t>Provision an Azure DevOps Organization team project with sample data and users</a:t>
            </a:r>
          </a:p>
          <a:p>
            <a:pPr marL="685800" lvl="1" indent="-457200">
              <a:buFont typeface="Arial" panose="020B0604020202020204" pitchFamily="34" charset="0"/>
              <a:buChar char="•"/>
            </a:pPr>
            <a:r>
              <a:rPr lang="en-US" dirty="0"/>
              <a:t>Install Eclipse Photon and Team Explorer Everywhere</a:t>
            </a:r>
          </a:p>
          <a:p>
            <a:pPr marL="685800" lvl="1" indent="-457200">
              <a:buFont typeface="Arial" panose="020B0604020202020204" pitchFamily="34" charset="0"/>
              <a:buChar char="•"/>
            </a:pPr>
            <a:r>
              <a:rPr lang="en-US" dirty="0"/>
              <a:t>Install and explore Azure Toolkit for Eclipse</a:t>
            </a:r>
          </a:p>
          <a:p>
            <a:pPr marL="685800" lvl="1" indent="-457200">
              <a:buFont typeface="Arial" panose="020B0604020202020204" pitchFamily="34" charset="0"/>
              <a:buChar char="•"/>
            </a:pPr>
            <a:r>
              <a:rPr lang="en-US" dirty="0"/>
              <a:t>Setup an Azure Build pipeline to build and test the code, then push it to an Azure Container Registry</a:t>
            </a:r>
          </a:p>
          <a:p>
            <a:pPr marL="685800" lvl="1" indent="-457200">
              <a:buFont typeface="Arial" panose="020B0604020202020204" pitchFamily="34" charset="0"/>
              <a:buChar char="•"/>
            </a:pPr>
            <a:r>
              <a:rPr lang="en-US" dirty="0"/>
              <a:t>Setup an Azure Web app and configure an Azure Release pipeline to deploy the image to Azure Web App</a:t>
            </a:r>
          </a:p>
          <a:p>
            <a:pPr lvl="1"/>
            <a:endParaRPr lang="en-US" dirty="0">
              <a:solidFill>
                <a:srgbClr val="00B050"/>
              </a:solidFill>
            </a:endParaRPr>
          </a:p>
          <a:p>
            <a:pPr marL="457200" indent="-457200"/>
            <a:r>
              <a:rPr lang="en-US" sz="2000" dirty="0">
                <a:solidFill>
                  <a:srgbClr val="00B050"/>
                </a:solidFill>
              </a:rPr>
              <a:t>✔️</a:t>
            </a:r>
            <a:r>
              <a:rPr lang="en-US" sz="2000"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12481002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2" y="457200"/>
            <a:ext cx="11270945" cy="553998"/>
          </a:xfrm>
        </p:spPr>
        <p:txBody>
          <a:bodyPr>
            <a:normAutofit fontScale="90000"/>
          </a:bodyPr>
          <a:lstStyle/>
          <a:p>
            <a:r>
              <a:rPr lang="en-US" dirty="0"/>
              <a:t>Lab: Deploying a Multi-container Application to AKS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614382" y="1165397"/>
            <a:ext cx="10703651" cy="4936736"/>
          </a:xfrm>
        </p:spPr>
        <p:txBody>
          <a:bodyPr/>
          <a:lstStyle/>
          <a:p>
            <a:r>
              <a:rPr lang="en-US" sz="2400" dirty="0"/>
              <a:t>In this lab, </a:t>
            </a:r>
            <a:r>
              <a:rPr lang="en-US" sz="2400" dirty="0">
                <a:hlinkClick r:id="rId3"/>
              </a:rPr>
              <a:t>Deploying a multi-container application to Azure Kubernetes Services</a:t>
            </a:r>
            <a:r>
              <a:rPr lang="en-US" sz="2400" dirty="0"/>
              <a:t>, you will deploy and manage Docker containers using Kubernetes.</a:t>
            </a:r>
          </a:p>
          <a:p>
            <a:r>
              <a:rPr lang="en-US" sz="2400" dirty="0"/>
              <a:t>You will learn how to:</a:t>
            </a:r>
          </a:p>
          <a:p>
            <a:pPr marL="571500" lvl="1" indent="-342900">
              <a:buFont typeface="Arial" panose="020B0604020202020204" pitchFamily="34" charset="0"/>
              <a:buChar char="•"/>
            </a:pPr>
            <a:r>
              <a:rPr lang="en-US" sz="2400" dirty="0"/>
              <a:t>Create an Azure Container Registry (ACR), AKS and Azure SQL server</a:t>
            </a:r>
          </a:p>
          <a:p>
            <a:pPr marL="571500" lvl="1" indent="-342900">
              <a:buFont typeface="Arial" panose="020B0604020202020204" pitchFamily="34" charset="0"/>
              <a:buChar char="•"/>
            </a:pPr>
            <a:r>
              <a:rPr lang="en-US" sz="2400" dirty="0"/>
              <a:t>Provision the Azure DevOps Team Project with a .NET Core application using the Azure DevOps Demo Generator tool</a:t>
            </a:r>
          </a:p>
          <a:p>
            <a:pPr marL="571500" lvl="1" indent="-342900">
              <a:buFont typeface="Arial" panose="020B0604020202020204" pitchFamily="34" charset="0"/>
              <a:buChar char="•"/>
            </a:pPr>
            <a:r>
              <a:rPr lang="en-US" sz="2400" dirty="0"/>
              <a:t>Configure application and database deployment, using Continuous Deployment (CD) in the Azure DevOps</a:t>
            </a:r>
          </a:p>
          <a:p>
            <a:pPr marL="571500" lvl="1" indent="-342900">
              <a:buFont typeface="Arial" panose="020B0604020202020204" pitchFamily="34" charset="0"/>
              <a:buChar char="•"/>
            </a:pPr>
            <a:r>
              <a:rPr lang="en-US" sz="2400" dirty="0"/>
              <a:t>Initiate the build to automatically deploy the application</a:t>
            </a:r>
          </a:p>
          <a:p>
            <a:pPr marL="571500" lvl="1" indent="-342900">
              <a:buFont typeface="Arial" panose="020B0604020202020204" pitchFamily="34" charset="0"/>
              <a:buChar char="•"/>
            </a:pPr>
            <a:endParaRPr lang="en-US" dirty="0">
              <a:solidFill>
                <a:srgbClr val="00B050"/>
              </a:solidFill>
            </a:endParaRPr>
          </a:p>
          <a:p>
            <a:pPr marL="457200" indent="-457200"/>
            <a:r>
              <a:rPr lang="en-US" sz="2000" dirty="0">
                <a:solidFill>
                  <a:schemeClr val="accent3">
                    <a:lumMod val="75000"/>
                  </a:schemeClr>
                </a:solidFill>
              </a:rPr>
              <a:t>✔️</a:t>
            </a:r>
            <a:r>
              <a:rPr lang="en-US" sz="2000"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13737491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2" y="457200"/>
            <a:ext cx="11270945" cy="553998"/>
          </a:xfrm>
        </p:spPr>
        <p:txBody>
          <a:bodyPr>
            <a:normAutofit fontScale="90000"/>
          </a:bodyPr>
          <a:lstStyle/>
          <a:p>
            <a:r>
              <a:rPr lang="en-US" dirty="0"/>
              <a:t>Lab: Integrating Azure Key Vault with Azure Pipeline</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631775" y="1165397"/>
            <a:ext cx="10703651" cy="4284250"/>
          </a:xfrm>
        </p:spPr>
        <p:txBody>
          <a:bodyPr/>
          <a:lstStyle/>
          <a:p>
            <a:r>
              <a:rPr lang="en-US" sz="2400" dirty="0"/>
              <a:t>Complete the </a:t>
            </a:r>
            <a:r>
              <a:rPr lang="en-US" sz="2400" dirty="0">
                <a:hlinkClick r:id="rId3"/>
              </a:rPr>
              <a:t>Integrating Azure </a:t>
            </a:r>
            <a:r>
              <a:rPr lang="en-US" sz="2400" dirty="0" err="1">
                <a:hlinkClick r:id="rId3"/>
              </a:rPr>
              <a:t>KeyVault</a:t>
            </a:r>
            <a:r>
              <a:rPr lang="en-US" sz="2400" dirty="0">
                <a:hlinkClick r:id="rId3"/>
              </a:rPr>
              <a:t> with Azure DevOps</a:t>
            </a:r>
            <a:r>
              <a:rPr lang="en-US" sz="2400" dirty="0"/>
              <a:t>. You will learn how to:</a:t>
            </a:r>
          </a:p>
          <a:p>
            <a:pPr marL="571500" lvl="1" indent="-342900">
              <a:buFont typeface="Arial" panose="020B0604020202020204" pitchFamily="34" charset="0"/>
              <a:buChar char="•"/>
            </a:pPr>
            <a:r>
              <a:rPr lang="en-US" sz="2400" dirty="0"/>
              <a:t>Create a key vault, from the Azure portal, to store a MySQL server password</a:t>
            </a:r>
          </a:p>
          <a:p>
            <a:pPr marL="571500" lvl="1" indent="-342900">
              <a:buFont typeface="Arial" panose="020B0604020202020204" pitchFamily="34" charset="0"/>
              <a:buChar char="•"/>
            </a:pPr>
            <a:r>
              <a:rPr lang="en-US" sz="2400" dirty="0"/>
              <a:t>Configure permissions to let a service principal to read the value</a:t>
            </a:r>
          </a:p>
          <a:p>
            <a:pPr marL="571500" lvl="1" indent="-342900">
              <a:buFont typeface="Arial" panose="020B0604020202020204" pitchFamily="34" charset="0"/>
              <a:buChar char="•"/>
            </a:pPr>
            <a:r>
              <a:rPr lang="en-US" sz="2400" dirty="0"/>
              <a:t>Retrieve the password in an Azure pipeline and passed on to subsequent tasks</a:t>
            </a:r>
          </a:p>
          <a:p>
            <a:pPr lvl="1"/>
            <a:endParaRPr lang="en-US" dirty="0">
              <a:solidFill>
                <a:srgbClr val="00B050"/>
              </a:solidFill>
            </a:endParaRPr>
          </a:p>
          <a:p>
            <a:pPr lvl="1"/>
            <a:endParaRPr lang="en-US" dirty="0">
              <a:solidFill>
                <a:srgbClr val="00B050"/>
              </a:solidFill>
            </a:endParaRPr>
          </a:p>
          <a:p>
            <a:pPr lvl="1"/>
            <a:endParaRPr lang="en-US" dirty="0">
              <a:solidFill>
                <a:srgbClr val="00B050"/>
              </a:solidFill>
            </a:endParaRPr>
          </a:p>
          <a:p>
            <a:pPr lvl="1"/>
            <a:endParaRPr lang="en-US" dirty="0">
              <a:solidFill>
                <a:srgbClr val="00B050"/>
              </a:solidFill>
            </a:endParaRPr>
          </a:p>
        </p:txBody>
      </p:sp>
    </p:spTree>
    <p:extLst>
      <p:ext uri="{BB962C8B-B14F-4D97-AF65-F5344CB8AC3E}">
        <p14:creationId xmlns:p14="http://schemas.microsoft.com/office/powerpoint/2010/main" val="9377545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2" y="457200"/>
            <a:ext cx="11270945" cy="553998"/>
          </a:xfrm>
        </p:spPr>
        <p:txBody>
          <a:bodyPr>
            <a:normAutofit fontScale="90000"/>
          </a:bodyPr>
          <a:lstStyle/>
          <a:p>
            <a:r>
              <a:rPr lang="en-US" dirty="0"/>
              <a:t>Lab: </a:t>
            </a:r>
            <a:r>
              <a:rPr lang="en-US" dirty="0" err="1"/>
              <a:t>SonarCloud</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614382" y="1165397"/>
            <a:ext cx="10703651" cy="4727448"/>
          </a:xfrm>
        </p:spPr>
        <p:txBody>
          <a:bodyPr/>
          <a:lstStyle/>
          <a:p>
            <a:r>
              <a:rPr lang="en-US" sz="2400" dirty="0"/>
              <a:t>In this lab, </a:t>
            </a:r>
            <a:r>
              <a:rPr lang="en-US" sz="2400" dirty="0">
                <a:hlinkClick r:id="rId3"/>
              </a:rPr>
              <a:t>Driving continuous quality of your code with </a:t>
            </a:r>
            <a:r>
              <a:rPr lang="en-US" sz="2400" dirty="0" err="1">
                <a:hlinkClick r:id="rId3"/>
              </a:rPr>
              <a:t>SonarCloud</a:t>
            </a:r>
            <a:r>
              <a:rPr lang="en-US" sz="2400" dirty="0"/>
              <a:t>, you will you will learn how to integrate Visual Studio Team Services with </a:t>
            </a:r>
            <a:r>
              <a:rPr lang="en-US" sz="2400" dirty="0" err="1"/>
              <a:t>SonarCloud</a:t>
            </a:r>
            <a:r>
              <a:rPr lang="en-US" sz="2400" dirty="0"/>
              <a:t>. You will learn how to:</a:t>
            </a:r>
          </a:p>
          <a:p>
            <a:pPr marL="571500" lvl="1" indent="-342900">
              <a:buFont typeface="Arial" panose="020B0604020202020204" pitchFamily="34" charset="0"/>
              <a:buChar char="•"/>
            </a:pPr>
            <a:r>
              <a:rPr lang="en-US" sz="2400" dirty="0"/>
              <a:t>Setup a VSTS project and CI build to integrate with </a:t>
            </a:r>
            <a:r>
              <a:rPr lang="en-US" sz="2400" dirty="0" err="1"/>
              <a:t>SonarCloud</a:t>
            </a:r>
            <a:endParaRPr lang="en-US" sz="2400" dirty="0"/>
          </a:p>
          <a:p>
            <a:pPr marL="571500" lvl="1" indent="-342900">
              <a:buFont typeface="Arial" panose="020B0604020202020204" pitchFamily="34" charset="0"/>
              <a:buChar char="•"/>
            </a:pPr>
            <a:r>
              <a:rPr lang="en-US" sz="2400" dirty="0"/>
              <a:t>Analyze </a:t>
            </a:r>
            <a:r>
              <a:rPr lang="en-US" sz="2400" dirty="0" err="1"/>
              <a:t>SonarCloud</a:t>
            </a:r>
            <a:r>
              <a:rPr lang="en-US" sz="2400" dirty="0"/>
              <a:t> reports</a:t>
            </a:r>
          </a:p>
          <a:p>
            <a:pPr marL="571500" lvl="1" indent="-342900">
              <a:buFont typeface="Arial" panose="020B0604020202020204" pitchFamily="34" charset="0"/>
              <a:buChar char="•"/>
            </a:pPr>
            <a:r>
              <a:rPr lang="en-US" sz="2400" dirty="0"/>
              <a:t>Integrate static analysis into the VSTS pull request process</a:t>
            </a:r>
          </a:p>
          <a:p>
            <a:pPr lvl="1"/>
            <a:endParaRPr lang="en-US" dirty="0">
              <a:solidFill>
                <a:srgbClr val="00B050"/>
              </a:solidFill>
            </a:endParaRPr>
          </a:p>
          <a:p>
            <a:pPr lvl="1"/>
            <a:endParaRPr lang="en-US" dirty="0">
              <a:solidFill>
                <a:srgbClr val="00B050"/>
              </a:solidFill>
            </a:endParaRPr>
          </a:p>
          <a:p>
            <a:pPr lvl="1"/>
            <a:endParaRPr lang="en-US" dirty="0">
              <a:solidFill>
                <a:srgbClr val="00B050"/>
              </a:solidFill>
            </a:endParaRPr>
          </a:p>
          <a:p>
            <a:pPr lvl="1"/>
            <a:endParaRPr lang="en-US" dirty="0">
              <a:solidFill>
                <a:srgbClr val="00B050"/>
              </a:solidFill>
            </a:endParaRPr>
          </a:p>
          <a:p>
            <a:pPr marL="457200" indent="-457200"/>
            <a:r>
              <a:rPr lang="en-US" sz="2000" dirty="0">
                <a:solidFill>
                  <a:schemeClr val="accent3">
                    <a:lumMod val="75000"/>
                  </a:schemeClr>
                </a:solidFill>
              </a:rPr>
              <a:t>✔️</a:t>
            </a:r>
            <a:r>
              <a:rPr lang="en-US" sz="2000"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29786649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2" y="457200"/>
            <a:ext cx="11270945" cy="553998"/>
          </a:xfrm>
        </p:spPr>
        <p:txBody>
          <a:bodyPr>
            <a:normAutofit fontScale="90000"/>
          </a:bodyPr>
          <a:lstStyle/>
          <a:p>
            <a:r>
              <a:rPr lang="en-US" dirty="0"/>
              <a:t>Lab: </a:t>
            </a:r>
            <a:r>
              <a:rPr lang="en-US" dirty="0" err="1"/>
              <a:t>WhiteSource</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614382" y="1165397"/>
            <a:ext cx="10703651" cy="4801314"/>
          </a:xfrm>
        </p:spPr>
        <p:txBody>
          <a:bodyPr/>
          <a:lstStyle/>
          <a:p>
            <a:r>
              <a:rPr lang="en-US" sz="2400" dirty="0"/>
              <a:t>In this lab, </a:t>
            </a:r>
            <a:r>
              <a:rPr lang="en-US" sz="2400" dirty="0">
                <a:hlinkClick r:id="rId3"/>
              </a:rPr>
              <a:t>Managing Open-source security and license with </a:t>
            </a:r>
            <a:r>
              <a:rPr lang="en-US" sz="2400" dirty="0" err="1">
                <a:hlinkClick r:id="rId3"/>
              </a:rPr>
              <a:t>WhiteSource</a:t>
            </a:r>
            <a:r>
              <a:rPr lang="en-US" sz="2400" dirty="0"/>
              <a:t>, you can use </a:t>
            </a:r>
            <a:r>
              <a:rPr lang="en-US" sz="2400" dirty="0" err="1"/>
              <a:t>WhiteSource</a:t>
            </a:r>
            <a:r>
              <a:rPr lang="en-US" sz="2400" dirty="0"/>
              <a:t> Bolt with Azure DevOps to automatically detect alerts on vulnerable open source components, outdated libraries, and license compliance issues in your code. You will learn how to:</a:t>
            </a:r>
          </a:p>
          <a:p>
            <a:pPr marL="571500" lvl="1" indent="-342900">
              <a:buFont typeface="Arial" panose="020B0604020202020204" pitchFamily="34" charset="0"/>
              <a:buChar char="•"/>
            </a:pPr>
            <a:r>
              <a:rPr lang="en-US" sz="2400" dirty="0"/>
              <a:t>Detect and remedy vulnerable open source components.</a:t>
            </a:r>
          </a:p>
          <a:p>
            <a:pPr marL="571500" lvl="1" indent="-342900">
              <a:buFont typeface="Arial" panose="020B0604020202020204" pitchFamily="34" charset="0"/>
              <a:buChar char="•"/>
            </a:pPr>
            <a:r>
              <a:rPr lang="en-US" sz="2400" dirty="0"/>
              <a:t>Generate comprehensive open source inventory reports per project or build.</a:t>
            </a:r>
          </a:p>
          <a:p>
            <a:pPr marL="571500" lvl="1" indent="-342900">
              <a:buFont typeface="Arial" panose="020B0604020202020204" pitchFamily="34" charset="0"/>
              <a:buChar char="•"/>
            </a:pPr>
            <a:r>
              <a:rPr lang="en-US" sz="2400" dirty="0"/>
              <a:t>Enforce open source license compliance, including dependencies’ licenses.</a:t>
            </a:r>
          </a:p>
          <a:p>
            <a:pPr marL="571500" lvl="1" indent="-342900">
              <a:buFont typeface="Arial" panose="020B0604020202020204" pitchFamily="34" charset="0"/>
              <a:buChar char="•"/>
            </a:pPr>
            <a:r>
              <a:rPr lang="en-US" sz="2400" dirty="0"/>
              <a:t>Identify outdated open source libraries with recommendations to update.</a:t>
            </a:r>
            <a:endParaRPr lang="en-US" dirty="0">
              <a:solidFill>
                <a:srgbClr val="00B050"/>
              </a:solidFill>
            </a:endParaRPr>
          </a:p>
          <a:p>
            <a:pPr lvl="1"/>
            <a:endParaRPr lang="en-US" dirty="0">
              <a:solidFill>
                <a:srgbClr val="00B050"/>
              </a:solidFill>
            </a:endParaRPr>
          </a:p>
          <a:p>
            <a:pPr marL="457200" indent="-457200"/>
            <a:r>
              <a:rPr lang="en-US" sz="2000" dirty="0">
                <a:solidFill>
                  <a:schemeClr val="accent3">
                    <a:lumMod val="75000"/>
                  </a:schemeClr>
                </a:solidFill>
              </a:rPr>
              <a:t>✔️</a:t>
            </a:r>
            <a:r>
              <a:rPr lang="en-US" sz="2000"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20665255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51E0-D527-4C06-8B0A-A07A87E0D349}"/>
              </a:ext>
            </a:extLst>
          </p:cNvPr>
          <p:cNvSpPr>
            <a:spLocks noGrp="1"/>
          </p:cNvSpPr>
          <p:nvPr>
            <p:ph type="title"/>
          </p:nvPr>
        </p:nvSpPr>
        <p:spPr>
          <a:xfrm>
            <a:off x="588263" y="457200"/>
            <a:ext cx="11018520" cy="1661993"/>
          </a:xfrm>
        </p:spPr>
        <p:txBody>
          <a:bodyPr>
            <a:normAutofit fontScale="90000"/>
          </a:bodyPr>
          <a:lstStyle/>
          <a:p>
            <a:r>
              <a:rPr lang="en-US" dirty="0"/>
              <a:t>Demonstration: Implementating Continuous Integration in Azure DevOps</a:t>
            </a:r>
            <a:br>
              <a:rPr lang="en-US" dirty="0"/>
            </a:br>
            <a:endParaRPr lang="en-US" dirty="0"/>
          </a:p>
        </p:txBody>
      </p:sp>
      <p:pic>
        <p:nvPicPr>
          <p:cNvPr id="4" name="Picture 3" descr="Screenshot of the Parts Unlimited Build Tasks. The Get sources and Agent job selections are shown. ">
            <a:extLst>
              <a:ext uri="{FF2B5EF4-FFF2-40B4-BE49-F238E27FC236}">
                <a16:creationId xmlns:a16="http://schemas.microsoft.com/office/drawing/2014/main" id="{04F7404C-A74A-4C6D-B157-6A50825F8BCD}"/>
              </a:ext>
            </a:extLst>
          </p:cNvPr>
          <p:cNvPicPr>
            <a:picLocks noChangeAspect="1"/>
          </p:cNvPicPr>
          <p:nvPr/>
        </p:nvPicPr>
        <p:blipFill>
          <a:blip r:embed="rId3"/>
          <a:stretch>
            <a:fillRect/>
          </a:stretch>
        </p:blipFill>
        <p:spPr>
          <a:xfrm>
            <a:off x="2514600" y="1848388"/>
            <a:ext cx="6263068" cy="4772439"/>
          </a:xfrm>
          <a:prstGeom prst="rect">
            <a:avLst/>
          </a:prstGeom>
          <a:ln>
            <a:solidFill>
              <a:schemeClr val="tx1"/>
            </a:solidFill>
          </a:ln>
        </p:spPr>
      </p:pic>
    </p:spTree>
    <p:extLst>
      <p:ext uri="{BB962C8B-B14F-4D97-AF65-F5344CB8AC3E}">
        <p14:creationId xmlns:p14="http://schemas.microsoft.com/office/powerpoint/2010/main" val="182390618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4663</Words>
  <Application>Microsoft Office PowerPoint</Application>
  <PresentationFormat>Widescreen</PresentationFormat>
  <Paragraphs>456</Paragraphs>
  <Slides>46</Slides>
  <Notes>43</Notes>
  <HiddenSlides>4</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46</vt:i4>
      </vt:variant>
    </vt:vector>
  </HeadingPairs>
  <TitlesOfParts>
    <vt:vector size="59" baseType="lpstr">
      <vt:lpstr>Arial</vt:lpstr>
      <vt:lpstr>Calibri</vt:lpstr>
      <vt:lpstr>Calibri Light</vt:lpstr>
      <vt:lpstr>Lucida Sans</vt:lpstr>
      <vt:lpstr>Segoe UI</vt:lpstr>
      <vt:lpstr>Segoe UI (Body)</vt:lpstr>
      <vt:lpstr>Segoe UI Light</vt:lpstr>
      <vt:lpstr>Segoe UI Semibold</vt:lpstr>
      <vt:lpstr>Segoe UI Semilight</vt:lpstr>
      <vt:lpstr>Wingdings</vt:lpstr>
      <vt:lpstr>Office Theme</vt:lpstr>
      <vt:lpstr>WHITE TEMPLATE</vt:lpstr>
      <vt:lpstr>1_WHITE TEMPLATE</vt:lpstr>
      <vt:lpstr>Lab: Version Controlling with Git in Azure Repos</vt:lpstr>
      <vt:lpstr>Lab: Deploying a Multi-container Application to AKS</vt:lpstr>
      <vt:lpstr>Lab: Configuring a CD pipeline for your Jenkins CI</vt:lpstr>
      <vt:lpstr>Lab: Integrate Your GitHub Projects With Pipelines</vt:lpstr>
      <vt:lpstr>Lab: Deploying a Multi-container Application to AKS</vt:lpstr>
      <vt:lpstr>Lab: Integrating Azure Key Vault with Azure Pipeline</vt:lpstr>
      <vt:lpstr>Lab: SonarCloud</vt:lpstr>
      <vt:lpstr>Lab: WhiteSource</vt:lpstr>
      <vt:lpstr>Demonstration: Implementating Continuous Integration in Azure DevOps </vt:lpstr>
      <vt:lpstr>Demonstration: Using Variables to Avoid Hard-coded Values</vt:lpstr>
      <vt:lpstr>Video: Configuring Build Retention</vt:lpstr>
      <vt:lpstr>Lab: Enabling Continuous Integration with Azure Pipelines </vt:lpstr>
      <vt:lpstr>Video: Implementing Build Triggers</vt:lpstr>
      <vt:lpstr>Video: Working with Hosted Agents</vt:lpstr>
      <vt:lpstr>Video: Implementing a Hybrid Build Process</vt:lpstr>
      <vt:lpstr>Lab: Creating a Jenkins Build Job and Triggering CI</vt:lpstr>
      <vt:lpstr>Video: Code Quality Defined</vt:lpstr>
      <vt:lpstr>Demonstration: Configuring SonarCloud in a Build Pipeline </vt:lpstr>
      <vt:lpstr>Demonstration: Reviewing SonarCloud Results and Resolving Issues </vt:lpstr>
      <vt:lpstr>Lab: Managing Technical Debt with Azure DevOps and SonarCloud</vt:lpstr>
      <vt:lpstr>Video: Open Source Licensing Challenges</vt:lpstr>
      <vt:lpstr>Video: Avoiding OWASP Top Ten </vt:lpstr>
      <vt:lpstr>Demonstration: Detecting Open Source Issues with WhiteSource Bolt </vt:lpstr>
      <vt:lpstr>Lab: Checking Vulnerabilities using WhiteSource Bolt with Visual Studio Team Services</vt:lpstr>
      <vt:lpstr>Video: Overview of Containers</vt:lpstr>
      <vt:lpstr>Demonstration: Create an Azure Container Registry</vt:lpstr>
      <vt:lpstr>Demonstration: Add Docker Support to an Existing Application </vt:lpstr>
      <vt:lpstr>Lab: Existing .NET Applications with Azure and Docker Images</vt:lpstr>
      <vt:lpstr> Automating your infrastructure deployments in the Cloud with Terraform and Azure Pipelines</vt:lpstr>
      <vt:lpstr>Deploying to Azure VM using Deployment Groups</vt:lpstr>
      <vt:lpstr>Setting up secrets in the pipeline with Azure Key vault</vt:lpstr>
      <vt:lpstr>Setting up and Running Load Tests</vt:lpstr>
      <vt:lpstr>Setting up and Running Functional Tests</vt:lpstr>
      <vt:lpstr>Using Azure Monitor as Release Gate</vt:lpstr>
      <vt:lpstr>Creating a Release Dashboard</vt:lpstr>
      <vt:lpstr>Blue-Green Deployment </vt:lpstr>
      <vt:lpstr>Traffic Manager</vt:lpstr>
      <vt:lpstr>Package management </vt:lpstr>
      <vt:lpstr>Lab: </vt:lpstr>
      <vt:lpstr>Lab: </vt:lpstr>
      <vt:lpstr>Lab: </vt:lpstr>
      <vt:lpstr>Lab: </vt:lpstr>
      <vt:lpstr>Lab: Implement Security and Compliance in Azure DevOps pipelines   </vt:lpstr>
      <vt:lpstr>Lab: Agile Planning and Portfolio Management with Azure Boards</vt:lpstr>
      <vt:lpstr>Lab: Feature Flag Management with LaunchDarkly and AzureDevOps</vt:lpstr>
      <vt:lpstr>Lab: Integrating Azure Repos and Pipelines with Eclipse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Version Controlling with Git in Azure Repos</dc:title>
  <dc:creator>Alex Mang</dc:creator>
  <cp:lastModifiedBy>Alex Mang</cp:lastModifiedBy>
  <cp:revision>2</cp:revision>
  <dcterms:created xsi:type="dcterms:W3CDTF">2020-01-31T14:52:01Z</dcterms:created>
  <dcterms:modified xsi:type="dcterms:W3CDTF">2020-05-08T12:14:29Z</dcterms:modified>
</cp:coreProperties>
</file>