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  <p:sldMasterId id="2147483716" r:id="rId2"/>
    <p:sldMasterId id="2147483754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6"/>
      <p:bold r:id="rId17"/>
      <p:italic r:id="rId18"/>
      <p:boldItalic r:id="rId19"/>
    </p:embeddedFont>
    <p:embeddedFont>
      <p:font typeface="Josefin Sans" pitchFamily="2" charset="0"/>
      <p:regular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Merriweather Light" panose="00000400000000000000" pitchFamily="2" charset="0"/>
      <p:regular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Open Sans Medium" panose="020B0604020202020204" charset="0"/>
      <p:regular r:id="rId34"/>
      <p:bold r:id="rId35"/>
      <p:italic r:id="rId36"/>
      <p:boldItalic r:id="rId37"/>
    </p:embeddedFont>
    <p:embeddedFont>
      <p:font typeface="Open Sans SemiBold" panose="020B0706030804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font" Target="fonts/font25.fntdata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20" Type="http://schemas.openxmlformats.org/officeDocument/2006/relationships/font" Target="fonts/font5.fntdata"/><Relationship Id="rId41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SLIDES_API4482097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SLIDES_API4482097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SLIDES_API4482097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SLIDES_API4482097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SLIDES_API4482097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SLIDES_API4482097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SLIDES_API4482097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SLIDES_API4482097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SLIDES_API4482097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SLIDES_API4482097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SLIDES_API4482097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SLIDES_API4482097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SLIDES_API4482097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SLIDES_API4482097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SLIDES_API4482097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SLIDES_API4482097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SLIDES_API4482097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SLIDES_API4482097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SLIDES_API4482097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SLIDES_API4482097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SLIDES_API4482097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SLIDES_API4482097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freepik.com/" TargetMode="Externa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9290268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640393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510844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319419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8121585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725671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3633825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935292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4840488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503761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42619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4433879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01728491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7537668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01" name="Google Shape;10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01567537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88766082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4" name="Google Shape;114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78232344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2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3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4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5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6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25" name="Google Shape;125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060973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2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3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4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5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6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35" name="Google Shape;13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59949233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subTitle" idx="1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2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3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4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5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6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7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8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9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3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4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5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51" name="Google Shape;15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1076056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2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3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4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5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6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7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8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63" name="Google Shape;16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35952200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subTitle" idx="1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2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subTitle" idx="3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4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5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6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73" name="Google Shape;17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62113373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subTitle" idx="1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subTitle" idx="2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subTitle" idx="3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ubTitle" idx="4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5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6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7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8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86" name="Google Shape;186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24333586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5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95" name="Google Shape;195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8820523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00" name="Google Shape;20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4159904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205" name="Google Shape;205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7469341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12192204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19" name="Google Shape;219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009140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35736082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1947530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46444291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83574069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2">
  <p:cSld name="Slide With Bullet Points v2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2"/>
          <p:cNvSpPr txBox="1">
            <a:spLocks noGrp="1"/>
          </p:cNvSpPr>
          <p:nvPr>
            <p:ph type="title"/>
          </p:nvPr>
        </p:nvSpPr>
        <p:spPr>
          <a:xfrm>
            <a:off x="3531375" y="445025"/>
            <a:ext cx="5106900" cy="503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52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6" name="Google Shape;506;p52"/>
          <p:cNvSpPr txBox="1">
            <a:spLocks noGrp="1"/>
          </p:cNvSpPr>
          <p:nvPr>
            <p:ph type="body" idx="1"/>
          </p:nvPr>
        </p:nvSpPr>
        <p:spPr>
          <a:xfrm>
            <a:off x="3531375" y="1077925"/>
            <a:ext cx="5106900" cy="32805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>
            <a:endParaRPr/>
          </a:p>
        </p:txBody>
      </p:sp>
      <p:sp>
        <p:nvSpPr>
          <p:cNvPr id="508" name="Google Shape;508;p52"/>
          <p:cNvSpPr>
            <a:spLocks noGrp="1"/>
          </p:cNvSpPr>
          <p:nvPr>
            <p:ph type="pic" idx="2"/>
          </p:nvPr>
        </p:nvSpPr>
        <p:spPr>
          <a:xfrm>
            <a:off x="496050" y="571500"/>
            <a:ext cx="2300400" cy="40005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603120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1">
  <p:cSld name="Slide With Bullet Points v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0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50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4" name="Google Shape;494;p50"/>
          <p:cNvSpPr txBox="1">
            <a:spLocks noGrp="1"/>
          </p:cNvSpPr>
          <p:nvPr>
            <p:ph type="body" idx="1"/>
          </p:nvPr>
        </p:nvSpPr>
        <p:spPr>
          <a:xfrm>
            <a:off x="566250" y="1149575"/>
            <a:ext cx="4093500" cy="351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>
            <a:endParaRPr/>
          </a:p>
        </p:txBody>
      </p:sp>
      <p:sp>
        <p:nvSpPr>
          <p:cNvPr id="496" name="Google Shape;496;p50"/>
          <p:cNvSpPr>
            <a:spLocks noGrp="1"/>
          </p:cNvSpPr>
          <p:nvPr>
            <p:ph type="pic" idx="2"/>
          </p:nvPr>
        </p:nvSpPr>
        <p:spPr>
          <a:xfrm>
            <a:off x="5794650" y="571500"/>
            <a:ext cx="2778000" cy="40005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198202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aragraph v2 - Image">
  <p:cSld name="Slide With Paragraph v2 - Image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500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1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>
            <a:endParaRPr/>
          </a:p>
        </p:txBody>
      </p:sp>
      <p:sp>
        <p:nvSpPr>
          <p:cNvPr id="217" name="Google Shape;217;p26"/>
          <p:cNvSpPr>
            <a:spLocks noGrp="1"/>
          </p:cNvSpPr>
          <p:nvPr>
            <p:ph type="pic" idx="2"/>
          </p:nvPr>
        </p:nvSpPr>
        <p:spPr>
          <a:xfrm>
            <a:off x="5870827" y="571500"/>
            <a:ext cx="2701800" cy="40005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060801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3 1 Image">
  <p:cSld name="Slide with 3 columns-v3 1 Image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38"/>
          <p:cNvSpPr txBox="1">
            <a:spLocks noGrp="1"/>
          </p:cNvSpPr>
          <p:nvPr>
            <p:ph type="body" idx="1"/>
          </p:nvPr>
        </p:nvSpPr>
        <p:spPr>
          <a:xfrm>
            <a:off x="566250" y="3437425"/>
            <a:ext cx="2444700" cy="1225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2"/>
          </p:nvPr>
        </p:nvSpPr>
        <p:spPr>
          <a:xfrm>
            <a:off x="595000" y="2900850"/>
            <a:ext cx="2415600" cy="273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body" idx="3"/>
          </p:nvPr>
        </p:nvSpPr>
        <p:spPr>
          <a:xfrm>
            <a:off x="3302850" y="3437425"/>
            <a:ext cx="2444700" cy="1225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4"/>
          </p:nvPr>
        </p:nvSpPr>
        <p:spPr>
          <a:xfrm>
            <a:off x="3302507" y="2900850"/>
            <a:ext cx="2444700" cy="273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body" idx="5"/>
          </p:nvPr>
        </p:nvSpPr>
        <p:spPr>
          <a:xfrm>
            <a:off x="6039450" y="3437425"/>
            <a:ext cx="2444700" cy="1225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subTitle" idx="6"/>
          </p:nvPr>
        </p:nvSpPr>
        <p:spPr>
          <a:xfrm>
            <a:off x="6039103" y="2900850"/>
            <a:ext cx="2444700" cy="273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 Medium"/>
              <a:buNone/>
              <a:defRPr sz="1400">
                <a:solidFill>
                  <a:schemeClr val="accent5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344" name="Google Shape;344;p38"/>
          <p:cNvSpPr>
            <a:spLocks noGrp="1"/>
          </p:cNvSpPr>
          <p:nvPr>
            <p:ph type="pic" idx="7"/>
          </p:nvPr>
        </p:nvSpPr>
        <p:spPr>
          <a:xfrm>
            <a:off x="595025" y="1290025"/>
            <a:ext cx="2415600" cy="153660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Google Shape;345;p38"/>
          <p:cNvSpPr>
            <a:spLocks noGrp="1"/>
          </p:cNvSpPr>
          <p:nvPr>
            <p:ph type="pic" idx="8"/>
          </p:nvPr>
        </p:nvSpPr>
        <p:spPr>
          <a:xfrm>
            <a:off x="3317050" y="1290025"/>
            <a:ext cx="2415600" cy="15366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38"/>
          <p:cNvSpPr>
            <a:spLocks noGrp="1"/>
          </p:cNvSpPr>
          <p:nvPr>
            <p:ph type="pic" idx="9"/>
          </p:nvPr>
        </p:nvSpPr>
        <p:spPr>
          <a:xfrm>
            <a:off x="6054000" y="1290025"/>
            <a:ext cx="2415600" cy="15366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306223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3">
  <p:cSld name="Slide with 3 columns-v3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ldNum" idx="12"/>
          </p:nvPr>
        </p:nvSpPr>
        <p:spPr>
          <a:xfrm>
            <a:off x="8029045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1"/>
          </p:nvPr>
        </p:nvSpPr>
        <p:spPr>
          <a:xfrm>
            <a:off x="571500" y="1354450"/>
            <a:ext cx="2337300" cy="2652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2"/>
          </p:nvPr>
        </p:nvSpPr>
        <p:spPr>
          <a:xfrm>
            <a:off x="3300075" y="1354450"/>
            <a:ext cx="2337300" cy="2652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3"/>
          </p:nvPr>
        </p:nvSpPr>
        <p:spPr>
          <a:xfrm>
            <a:off x="6028825" y="1354450"/>
            <a:ext cx="2337300" cy="2652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None/>
              <a:defRPr sz="14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body" idx="4"/>
          </p:nvPr>
        </p:nvSpPr>
        <p:spPr>
          <a:xfrm>
            <a:off x="571350" y="1925400"/>
            <a:ext cx="2337300" cy="2110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body" idx="5"/>
          </p:nvPr>
        </p:nvSpPr>
        <p:spPr>
          <a:xfrm>
            <a:off x="3300075" y="1925400"/>
            <a:ext cx="2337300" cy="2110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55" name="Google Shape;355;p39"/>
          <p:cNvSpPr txBox="1">
            <a:spLocks noGrp="1"/>
          </p:cNvSpPr>
          <p:nvPr>
            <p:ph type="body" idx="6"/>
          </p:nvPr>
        </p:nvSpPr>
        <p:spPr>
          <a:xfrm>
            <a:off x="6028825" y="1925400"/>
            <a:ext cx="2337300" cy="2110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4539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21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64475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  <p:sldLayoutId id="2147483740" r:id="rId24"/>
    <p:sldLayoutId id="2147483741" r:id="rId25"/>
    <p:sldLayoutId id="2147483742" r:id="rId26"/>
    <p:sldLayoutId id="2147483743" r:id="rId27"/>
    <p:sldLayoutId id="2147483744" r:id="rId28"/>
    <p:sldLayoutId id="2147483745" r:id="rId29"/>
    <p:sldLayoutId id="2147483746" r:id="rId30"/>
    <p:sldLayoutId id="2147483747" r:id="rId31"/>
    <p:sldLayoutId id="2147483748" r:id="rId32"/>
    <p:sldLayoutId id="2147483749" r:id="rId33"/>
    <p:sldLayoutId id="2147483750" r:id="rId34"/>
    <p:sldLayoutId id="2147483751" r:id="rId35"/>
    <p:sldLayoutId id="2147483752" r:id="rId36"/>
    <p:sldLayoutId id="2147483753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43" name="Google Shape;243;p3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01265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Introduction to Linguistics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96" name="Google Shape;696;p6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Linguistics is the scientific study of language and its structure: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It encompasses various subfields that explore how language functions.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Understanding linguistics is crucial for grasping how humans communicate and convey meaning.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This discipline reveals insights into the cognitive processes behind language use.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97" name="Google Shape;697;p69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rcRect l="-1370" r="468"/>
          <a:stretch/>
        </p:blipFill>
        <p:spPr>
          <a:xfrm>
            <a:off x="247974" y="610246"/>
            <a:ext cx="2983424" cy="39230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8"/>
          <p:cNvSpPr txBox="1">
            <a:spLocks noGrp="1"/>
          </p:cNvSpPr>
          <p:nvPr>
            <p:ph type="title"/>
          </p:nvPr>
        </p:nvSpPr>
        <p:spPr>
          <a:xfrm>
            <a:off x="318277" y="600500"/>
            <a:ext cx="4865906" cy="39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Typology and Universals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70" name="Google Shape;770;p78"/>
          <p:cNvSpPr txBox="1">
            <a:spLocks noGrp="1"/>
          </p:cNvSpPr>
          <p:nvPr>
            <p:ph type="body" idx="1"/>
          </p:nvPr>
        </p:nvSpPr>
        <p:spPr>
          <a:xfrm>
            <a:off x="318277" y="1296809"/>
            <a:ext cx="4540582" cy="351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Classification of Languages: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Typology studies how languages can be classified based on their structural features.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Universals</a:t>
            </a: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: Common characteristics shared across different languages.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This area of linguistics helps identify patterns and principles that govern all human languages.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71" name="Google Shape;771;p78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rcRect l="-706" t="8378" r="30344"/>
          <a:stretch/>
        </p:blipFill>
        <p:spPr>
          <a:xfrm>
            <a:off x="4997781" y="1145060"/>
            <a:ext cx="3827942" cy="36653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77" name="Google Shape;777;p7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indent="0"/>
            <a:r>
              <a:rPr lang="en" sz="1800" b="1" dirty="0">
                <a:latin typeface="Cambria" panose="02040503050406030204" pitchFamily="18" charset="0"/>
                <a:ea typeface="Cambria" panose="02040503050406030204" pitchFamily="18" charset="0"/>
              </a:rPr>
              <a:t>Subfields of Linguistics</a:t>
            </a:r>
            <a:endParaRPr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78" name="Google Shape;778;p79"/>
          <p:cNvSpPr txBox="1">
            <a:spLocks noGrp="1"/>
          </p:cNvSpPr>
          <p:nvPr>
            <p:ph type="subTitle" idx="2"/>
          </p:nvPr>
        </p:nvSpPr>
        <p:spPr>
          <a:xfrm>
            <a:off x="3403350" y="1354450"/>
            <a:ext cx="2337300" cy="2652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ambria" panose="02040503050406030204" pitchFamily="18" charset="0"/>
                <a:ea typeface="Cambria" panose="02040503050406030204" pitchFamily="18" charset="0"/>
              </a:rPr>
              <a:t>Holistic View</a:t>
            </a:r>
            <a:endParaRPr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79" name="Google Shape;779;p79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ambria" panose="02040503050406030204" pitchFamily="18" charset="0"/>
                <a:ea typeface="Cambria" panose="02040503050406030204" pitchFamily="18" charset="0"/>
              </a:rPr>
              <a:t>Importance of Study</a:t>
            </a:r>
            <a:endParaRPr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80" name="Google Shape;780;p79"/>
          <p:cNvSpPr txBox="1">
            <a:spLocks noGrp="1"/>
          </p:cNvSpPr>
          <p:nvPr>
            <p:ph type="body" idx="4"/>
          </p:nvPr>
        </p:nvSpPr>
        <p:spPr>
          <a:xfrm>
            <a:off x="571325" y="2212119"/>
            <a:ext cx="2337300" cy="2110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Linguistics encompasses various subfields that enhance our understanding of language.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81" name="Google Shape;781;p79"/>
          <p:cNvSpPr txBox="1">
            <a:spLocks noGrp="1"/>
          </p:cNvSpPr>
          <p:nvPr>
            <p:ph type="body" idx="5"/>
          </p:nvPr>
        </p:nvSpPr>
        <p:spPr>
          <a:xfrm>
            <a:off x="3403350" y="1960007"/>
            <a:ext cx="2337300" cy="2110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Each area, from phonetics to sociolinguistics, contributes to a holistic view of language.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82" name="Google Shape;782;p79"/>
          <p:cNvSpPr txBox="1">
            <a:spLocks noGrp="1"/>
          </p:cNvSpPr>
          <p:nvPr>
            <p:ph type="body" idx="6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The study of linguistics is essential for grasping the complexities of human communication and interaction.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0"/>
          <p:cNvSpPr txBox="1">
            <a:spLocks noGrp="1"/>
          </p:cNvSpPr>
          <p:nvPr>
            <p:ph type="title"/>
          </p:nvPr>
        </p:nvSpPr>
        <p:spPr>
          <a:xfrm>
            <a:off x="566249" y="445025"/>
            <a:ext cx="5741561" cy="539117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Language and Communication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3" name="Google Shape;703;p70"/>
          <p:cNvSpPr txBox="1">
            <a:spLocks noGrp="1"/>
          </p:cNvSpPr>
          <p:nvPr>
            <p:ph type="body" idx="1"/>
          </p:nvPr>
        </p:nvSpPr>
        <p:spPr>
          <a:xfrm>
            <a:off x="566249" y="1149575"/>
            <a:ext cx="4749669" cy="351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Relationship Between Language and Communication: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Language serves as a tool for conveying meaning.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It facilitates interaction between individuals and groups.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Effective communication relies on shared linguistic codes and social contexts.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04" name="Google Shape;704;p70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rcRect l="330" r="12673"/>
          <a:stretch/>
        </p:blipFill>
        <p:spPr>
          <a:xfrm>
            <a:off x="5470902" y="1149575"/>
            <a:ext cx="3339883" cy="32546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1"/>
          <p:cNvSpPr txBox="1">
            <a:spLocks noGrp="1"/>
          </p:cNvSpPr>
          <p:nvPr>
            <p:ph type="title"/>
          </p:nvPr>
        </p:nvSpPr>
        <p:spPr>
          <a:xfrm>
            <a:off x="240225" y="574525"/>
            <a:ext cx="5106900" cy="503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Phonetics and Phonology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10" name="Google Shape;710;p71"/>
          <p:cNvSpPr txBox="1">
            <a:spLocks noGrp="1"/>
          </p:cNvSpPr>
          <p:nvPr>
            <p:ph type="body" idx="1"/>
          </p:nvPr>
        </p:nvSpPr>
        <p:spPr>
          <a:xfrm>
            <a:off x="3959817" y="1288475"/>
            <a:ext cx="5044698" cy="32805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Overview of </a:t>
            </a: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Phonetics</a:t>
            </a: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Phonology</a:t>
            </a: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Phonetics: The study of the physical sounds of human speech.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Phonology: Examines how sounds are organized and function in particular languages.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Understanding these areas helps in analyzing accents, dialects, and speech patterns.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11" name="Google Shape;711;p71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rcRect l="220" r="56"/>
          <a:stretch/>
        </p:blipFill>
        <p:spPr>
          <a:xfrm>
            <a:off x="333214" y="1726124"/>
            <a:ext cx="3626603" cy="26521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Morphology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17" name="Google Shape;717;p72"/>
          <p:cNvSpPr txBox="1">
            <a:spLocks noGrp="1"/>
          </p:cNvSpPr>
          <p:nvPr>
            <p:ph type="body" idx="1"/>
          </p:nvPr>
        </p:nvSpPr>
        <p:spPr>
          <a:xfrm>
            <a:off x="566250" y="1149575"/>
            <a:ext cx="8159296" cy="35136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Structure of Words: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Morphology focuses on the internal structure of words.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Morphemes</a:t>
            </a: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: The smallest units of meaning (e.g., prefixes, roots, suffixes).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Analyzing morphology reveals how words are formed and how they contribute to meaning.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Syntax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24" name="Google Shape;724;p73"/>
          <p:cNvSpPr txBox="1">
            <a:spLocks noGrp="1"/>
          </p:cNvSpPr>
          <p:nvPr>
            <p:ph type="body" idx="1"/>
          </p:nvPr>
        </p:nvSpPr>
        <p:spPr>
          <a:xfrm>
            <a:off x="566250" y="1382725"/>
            <a:ext cx="4222726" cy="2879309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Rules Governing Sentence Structure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Syntax studies how words combine to form phrases and sentences. It involves understanding the rules and principles that dictate word order. Syntax is essential for constructing grammatically correct sentences.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25" name="Google Shape;725;p73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rcRect l="4351" r="1566"/>
          <a:stretch/>
        </p:blipFill>
        <p:spPr>
          <a:xfrm>
            <a:off x="5191369" y="1292171"/>
            <a:ext cx="3758901" cy="32178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74"/>
          <p:cNvSpPr txBox="1">
            <a:spLocks noGrp="1"/>
          </p:cNvSpPr>
          <p:nvPr>
            <p:ph type="title"/>
          </p:nvPr>
        </p:nvSpPr>
        <p:spPr>
          <a:xfrm>
            <a:off x="3091912" y="476022"/>
            <a:ext cx="5106900" cy="503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Semantics and Pragmatics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31" name="Google Shape;731;p74"/>
          <p:cNvSpPr txBox="1">
            <a:spLocks noGrp="1"/>
          </p:cNvSpPr>
          <p:nvPr>
            <p:ph type="body" idx="1"/>
          </p:nvPr>
        </p:nvSpPr>
        <p:spPr>
          <a:xfrm>
            <a:off x="3091912" y="1077925"/>
            <a:ext cx="5546363" cy="32805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Meaning in Language: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Semantics</a:t>
            </a: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: The study of meaning at the literal level.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Pragmatics</a:t>
            </a: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: Focuses on meaning in context, considering factors like speaker intent and social cues.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Together, they provide a comprehensive understanding of how meaning is conveyed.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32" name="Google Shape;732;p7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6552" b="6552"/>
          <a:stretch/>
        </p:blipFill>
        <p:spPr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Sociolinguistics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38" name="Google Shape;738;p75"/>
          <p:cNvSpPr txBox="1">
            <a:spLocks noGrp="1"/>
          </p:cNvSpPr>
          <p:nvPr>
            <p:ph type="body" idx="1"/>
          </p:nvPr>
        </p:nvSpPr>
        <p:spPr>
          <a:xfrm>
            <a:off x="566250" y="3437425"/>
            <a:ext cx="2444350" cy="12258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mbria" panose="02040503050406030204" pitchFamily="18" charset="0"/>
                <a:ea typeface="Cambria" panose="02040503050406030204" pitchFamily="18" charset="0"/>
              </a:rPr>
              <a:t>Sociolinguistics examines how language varies across different social groups.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39" name="Google Shape;739;p75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Language Variation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40" name="Google Shape;740;p75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ambria" panose="02040503050406030204" pitchFamily="18" charset="0"/>
                <a:ea typeface="Cambria" panose="02040503050406030204" pitchFamily="18" charset="0"/>
              </a:rPr>
              <a:t>It explores the relationship between language and identity, including factors like region, class, and ethnicity.</a:t>
            </a:r>
            <a:endParaRPr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41" name="Google Shape;741;p75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Language and Identity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42" name="Google Shape;742;p75"/>
          <p:cNvSpPr txBox="1">
            <a:spLocks noGrp="1"/>
          </p:cNvSpPr>
          <p:nvPr>
            <p:ph type="body" idx="5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ambria" panose="02040503050406030204" pitchFamily="18" charset="0"/>
                <a:ea typeface="Cambria" panose="02040503050406030204" pitchFamily="18" charset="0"/>
              </a:rPr>
              <a:t>Understanding sociolinguistics helps in analyzing language change and social dynamics.</a:t>
            </a:r>
            <a:endParaRPr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43" name="Google Shape;743;p75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Analyzing Change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44" name="Google Shape;744;p75"/>
          <p:cNvPicPr preferRelativeResize="0">
            <a:picLocks noGrp="1"/>
          </p:cNvPicPr>
          <p:nvPr>
            <p:ph type="pic" idx="7"/>
          </p:nvPr>
        </p:nvPicPr>
        <p:blipFill rotWithShape="1">
          <a:blip r:embed="rId3">
            <a:alphaModFix/>
          </a:blip>
          <a:srcRect t="18179" b="18179"/>
          <a:stretch/>
        </p:blipFill>
        <p:spPr>
          <a:prstGeom prst="rect">
            <a:avLst/>
          </a:prstGeom>
        </p:spPr>
      </p:pic>
      <p:pic>
        <p:nvPicPr>
          <p:cNvPr id="745" name="Google Shape;745;p75"/>
          <p:cNvPicPr preferRelativeResize="0">
            <a:picLocks noGrp="1"/>
          </p:cNvPicPr>
          <p:nvPr>
            <p:ph type="pic" idx="8"/>
          </p:nvPr>
        </p:nvPicPr>
        <p:blipFill rotWithShape="1">
          <a:blip r:embed="rId4">
            <a:alphaModFix/>
          </a:blip>
          <a:srcRect t="18200" b="18200"/>
          <a:stretch/>
        </p:blipFill>
        <p:spPr>
          <a:prstGeom prst="rect">
            <a:avLst/>
          </a:prstGeom>
        </p:spPr>
      </p:pic>
      <p:pic>
        <p:nvPicPr>
          <p:cNvPr id="746" name="Google Shape;746;p75"/>
          <p:cNvPicPr preferRelativeResize="0">
            <a:picLocks noGrp="1"/>
          </p:cNvPicPr>
          <p:nvPr>
            <p:ph type="pic" idx="9"/>
          </p:nvPr>
        </p:nvPicPr>
        <p:blipFill rotWithShape="1">
          <a:blip r:embed="rId5">
            <a:alphaModFix/>
          </a:blip>
          <a:srcRect t="18179" b="18179"/>
          <a:stretch/>
        </p:blipFill>
        <p:spPr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 panose="02040503050406030204" pitchFamily="18" charset="0"/>
                <a:ea typeface="Cambria" panose="02040503050406030204" pitchFamily="18" charset="0"/>
              </a:rPr>
              <a:t>Historical Linguistics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52" name="Google Shape;752;p7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Cambria" panose="02040503050406030204" pitchFamily="18" charset="0"/>
                <a:ea typeface="Cambria" panose="02040503050406030204" pitchFamily="18" charset="0"/>
              </a:rPr>
              <a:t>Language Evolution</a:t>
            </a:r>
            <a:endParaRPr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53" name="Google Shape;753;p76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indent="0"/>
            <a:r>
              <a:rPr lang="en" sz="1800" b="1" dirty="0">
                <a:latin typeface="Cambria" panose="02040503050406030204" pitchFamily="18" charset="0"/>
                <a:ea typeface="Cambria" panose="02040503050406030204" pitchFamily="18" charset="0"/>
              </a:rPr>
              <a:t>Methods of Study</a:t>
            </a:r>
            <a:endParaRPr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54" name="Google Shape;754;p76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/>
            <a:r>
              <a:rPr lang="en" sz="1800" b="1" dirty="0">
                <a:latin typeface="Cambria" panose="02040503050406030204" pitchFamily="18" charset="0"/>
                <a:ea typeface="Cambria" panose="02040503050406030204" pitchFamily="18" charset="0"/>
              </a:rPr>
              <a:t>Language Families</a:t>
            </a:r>
            <a:endParaRPr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55" name="Google Shape;755;p76"/>
          <p:cNvSpPr txBox="1">
            <a:spLocks noGrp="1"/>
          </p:cNvSpPr>
          <p:nvPr>
            <p:ph type="body" idx="4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Historical linguistics studies how languages evolve over time.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56" name="Google Shape;756;p76"/>
          <p:cNvSpPr txBox="1">
            <a:spLocks noGrp="1"/>
          </p:cNvSpPr>
          <p:nvPr>
            <p:ph type="body" idx="5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It investigates language change through methods like comparative linguistics.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57" name="Google Shape;757;p76"/>
          <p:cNvSpPr txBox="1">
            <a:spLocks noGrp="1"/>
          </p:cNvSpPr>
          <p:nvPr>
            <p:ph type="body" idx="6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This field provides insights into language families and the historical connections between languages.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 panose="02040503050406030204" pitchFamily="18" charset="0"/>
                <a:ea typeface="Cambria" panose="02040503050406030204" pitchFamily="18" charset="0"/>
              </a:rPr>
              <a:t>Psycholinguistics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63" name="Google Shape;763;p77"/>
          <p:cNvSpPr txBox="1">
            <a:spLocks noGrp="1"/>
          </p:cNvSpPr>
          <p:nvPr>
            <p:ph type="body" idx="1"/>
          </p:nvPr>
        </p:nvSpPr>
        <p:spPr>
          <a:xfrm>
            <a:off x="566250" y="1382725"/>
            <a:ext cx="5106130" cy="32805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Cognitive Processes in Language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Psycholinguistics explores the mental processes involved in language acquisition, comprehension, and production. It examines how individuals process language in real-time and how they learn languages. Understanding these processes is crucial for fields like education and cognitive science.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64" name="Google Shape;764;p7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2985" b="12985"/>
          <a:stretch/>
        </p:blipFill>
        <p:spPr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2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Custom 1">
      <a:majorFont>
        <a:latin typeface="Roboto"/>
        <a:ea typeface=""/>
        <a:cs typeface="Mangal"/>
      </a:majorFont>
      <a:minorFont>
        <a:latin typeface="Calibri"/>
        <a:ea typeface=""/>
        <a:cs typeface="Mang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002B8989-9E92-4324-86CF-0DEE87A501BB}" vid="{7A0D6F9C-4925-485C-BB28-B4C5B6689359}"/>
    </a:ext>
  </a:extLst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498</Words>
  <Application>Microsoft Office PowerPoint</Application>
  <PresentationFormat>On-screen Show (16:9)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8" baseType="lpstr">
      <vt:lpstr>Proxima Nova</vt:lpstr>
      <vt:lpstr>Lato</vt:lpstr>
      <vt:lpstr>Crimson Text</vt:lpstr>
      <vt:lpstr>Arial</vt:lpstr>
      <vt:lpstr>Merriweather Light</vt:lpstr>
      <vt:lpstr>Cambria</vt:lpstr>
      <vt:lpstr>Josefin Sans</vt:lpstr>
      <vt:lpstr>Proxima Nova Semibold</vt:lpstr>
      <vt:lpstr>Russo One</vt:lpstr>
      <vt:lpstr>Open Sans Medium</vt:lpstr>
      <vt:lpstr>Montserrat</vt:lpstr>
      <vt:lpstr>Open Sans</vt:lpstr>
      <vt:lpstr>Vidaloka</vt:lpstr>
      <vt:lpstr>Open Sans SemiBold</vt:lpstr>
      <vt:lpstr>Simple Light</vt:lpstr>
      <vt:lpstr>Theme2</vt:lpstr>
      <vt:lpstr>Slidesgo Final Pages</vt:lpstr>
      <vt:lpstr>Introduction to Linguistics</vt:lpstr>
      <vt:lpstr>Language and Communication</vt:lpstr>
      <vt:lpstr>Phonetics and Phonology</vt:lpstr>
      <vt:lpstr>Morphology</vt:lpstr>
      <vt:lpstr>Syntax</vt:lpstr>
      <vt:lpstr>Semantics and Pragmatics</vt:lpstr>
      <vt:lpstr>Sociolinguistics</vt:lpstr>
      <vt:lpstr>Historical Linguistics</vt:lpstr>
      <vt:lpstr>Psycholinguistics</vt:lpstr>
      <vt:lpstr>Typology and Universals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Vivek Tripathi</cp:lastModifiedBy>
  <cp:revision>4</cp:revision>
  <dcterms:modified xsi:type="dcterms:W3CDTF">2025-04-22T13:22:42Z</dcterms:modified>
</cp:coreProperties>
</file>