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320A0A-F9A5-4FB8-B995-617392ADF04D}">
  <a:tblStyle styleId="{2F320A0A-F9A5-4FB8-B995-617392ADF04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e0e8666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1e0e8666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1e0e8666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1e0e8666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1e0e8666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1e0e8666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e0e866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e0e866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4ce2e44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4ce2e44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4ce2e44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4ce2e44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ce2e44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ce2e44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4ce2e44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4ce2e44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4d4818f1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4d4818f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4ce2e44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4ce2e44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85d68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85d68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4f271d5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4f271d5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4ce2e44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4ce2e44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4ce2e44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4ce2e44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4ce2e44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4ce2e44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4ce2e44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4ce2e44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4ce2e44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4ce2e44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4ce2e44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4ce2e44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4f271d5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4f271d5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4f271d5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4f271d5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85d68c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85d68c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4ce2e447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4ce2e447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4f271d5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4f271d5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85d68c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85d68c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85d68c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85d68c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1e0e8666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1e0e8666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1e0e8666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1e0e8666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akkarimi/aeda_nlp/tree/master/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39300" y="837400"/>
            <a:ext cx="9065400" cy="15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780">
                <a:latin typeface="Open Sans"/>
                <a:ea typeface="Open Sans"/>
                <a:cs typeface="Open Sans"/>
                <a:sym typeface="Open Sans"/>
              </a:rPr>
              <a:t>AEDA: An Easier Data Augmentation Technique for Text Classification</a:t>
            </a:r>
            <a:endParaRPr b="1" sz="378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2043813" y="724875"/>
            <a:ext cx="5056374" cy="2639825"/>
          </a:xfrm>
          <a:prstGeom prst="rect">
            <a:avLst/>
          </a:prstGeom>
          <a:noFill/>
          <a:ln>
            <a:noFill/>
          </a:ln>
        </p:spPr>
      </p:pic>
      <p:sp>
        <p:nvSpPr>
          <p:cNvPr id="185" name="Google Shape;185;p22"/>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Standford Sentiment TreeBank</a:t>
            </a:r>
            <a:endParaRPr b="1">
              <a:latin typeface="Open Sans"/>
              <a:ea typeface="Open Sans"/>
              <a:cs typeface="Open Sans"/>
              <a:sym typeface="Open Sans"/>
            </a:endParaRPr>
          </a:p>
        </p:txBody>
      </p:sp>
      <p:sp>
        <p:nvSpPr>
          <p:cNvPr id="186" name="Google Shape;186;p22"/>
          <p:cNvSpPr txBox="1"/>
          <p:nvPr/>
        </p:nvSpPr>
        <p:spPr>
          <a:xfrm>
            <a:off x="1271550" y="3461150"/>
            <a:ext cx="6600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3. Standford Sentiment TreeBank Dataset</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Positive examples:</a:t>
            </a:r>
            <a:r>
              <a:rPr lang="en" sz="1200">
                <a:latin typeface="Calibri"/>
                <a:ea typeface="Calibri"/>
                <a:cs typeface="Calibri"/>
                <a:sym typeface="Calibri"/>
              </a:rPr>
              <a:t> 1. </a:t>
            </a:r>
            <a:r>
              <a:rPr lang="en" sz="1200">
                <a:latin typeface="Calibri"/>
                <a:ea typeface="Calibri"/>
                <a:cs typeface="Calibri"/>
                <a:sym typeface="Calibri"/>
              </a:rPr>
              <a:t>this is one of polanski's best films .</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campanella gets the tone just right -- funny in the middle of sad in the middle of hopeful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Negative Examples:</a:t>
            </a:r>
            <a:r>
              <a:rPr lang="en" sz="1200">
                <a:latin typeface="Calibri"/>
                <a:ea typeface="Calibri"/>
                <a:cs typeface="Calibri"/>
                <a:sym typeface="Calibri"/>
              </a:rPr>
              <a:t> 1.</a:t>
            </a:r>
            <a:r>
              <a:rPr lang="en" sz="1200">
                <a:latin typeface="Calibri"/>
                <a:ea typeface="Calibri"/>
                <a:cs typeface="Calibri"/>
                <a:sym typeface="Calibri"/>
              </a:rPr>
              <a:t>no movement , no yuks , not much of anything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gangs of new york is an unapologetic mess , whose only saving grace is that it ends by blowing just about everything up .</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2031213" y="721800"/>
            <a:ext cx="5081575" cy="2665525"/>
          </a:xfrm>
          <a:prstGeom prst="rect">
            <a:avLst/>
          </a:prstGeom>
          <a:noFill/>
          <a:ln>
            <a:noFill/>
          </a:ln>
        </p:spPr>
      </p:pic>
      <p:sp>
        <p:nvSpPr>
          <p:cNvPr id="192" name="Google Shape;192;p23"/>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Subjectivity Objectivity Dataset</a:t>
            </a:r>
            <a:endParaRPr b="1">
              <a:latin typeface="Open Sans"/>
              <a:ea typeface="Open Sans"/>
              <a:cs typeface="Open Sans"/>
              <a:sym typeface="Open Sans"/>
            </a:endParaRPr>
          </a:p>
        </p:txBody>
      </p:sp>
      <p:sp>
        <p:nvSpPr>
          <p:cNvPr id="193" name="Google Shape;193;p23"/>
          <p:cNvSpPr txBox="1"/>
          <p:nvPr/>
        </p:nvSpPr>
        <p:spPr>
          <a:xfrm>
            <a:off x="610800" y="3493300"/>
            <a:ext cx="7833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4. Subjectivity Objectivity Dataset</a:t>
            </a:r>
            <a:endParaRPr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Objective </a:t>
            </a:r>
            <a:r>
              <a:rPr b="1" lang="en" sz="1200">
                <a:latin typeface="Calibri"/>
                <a:ea typeface="Calibri"/>
                <a:cs typeface="Calibri"/>
                <a:sym typeface="Calibri"/>
              </a:rPr>
              <a:t>examples:</a:t>
            </a:r>
            <a:r>
              <a:rPr lang="en" sz="1200">
                <a:latin typeface="Calibri"/>
                <a:ea typeface="Calibri"/>
                <a:cs typeface="Calibri"/>
                <a:sym typeface="Calibri"/>
              </a:rPr>
              <a:t> 1. </a:t>
            </a:r>
            <a:r>
              <a:rPr lang="en" sz="1200">
                <a:latin typeface="Calibri"/>
                <a:ea typeface="Calibri"/>
                <a:cs typeface="Calibri"/>
                <a:sym typeface="Calibri"/>
              </a:rPr>
              <a:t>paravasu is the elder son of the great sage raibhya ( mohan agashe ) . </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as they make their way to the city from suburban pennsylvania , april must endure a comedy of errors - like finding out her oven doesn't work - in order to pull off the big event .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Subjective </a:t>
            </a:r>
            <a:r>
              <a:rPr b="1" lang="en" sz="1200">
                <a:latin typeface="Calibri"/>
                <a:ea typeface="Calibri"/>
                <a:cs typeface="Calibri"/>
                <a:sym typeface="Calibri"/>
              </a:rPr>
              <a:t>Examples:</a:t>
            </a:r>
            <a:r>
              <a:rPr lang="en" sz="1200">
                <a:latin typeface="Calibri"/>
                <a:ea typeface="Calibri"/>
                <a:cs typeface="Calibri"/>
                <a:sym typeface="Calibri"/>
              </a:rPr>
              <a:t> 1.</a:t>
            </a:r>
            <a:r>
              <a:rPr lang="en" sz="1200">
                <a:latin typeface="Calibri"/>
                <a:ea typeface="Calibri"/>
                <a:cs typeface="Calibri"/>
                <a:sym typeface="Calibri"/>
              </a:rPr>
              <a:t>sunk by way too much indulgence of scene-chewing , teeth-gnashing actorliness .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swiftly deteriorates into a terribly obvious melodrama and rough-hewn vanity project for lead actress andie macdowell .</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Question Classification Dataset</a:t>
            </a:r>
            <a:endParaRPr b="1">
              <a:latin typeface="Open Sans"/>
              <a:ea typeface="Open Sans"/>
              <a:cs typeface="Open Sans"/>
              <a:sym typeface="Open Sans"/>
            </a:endParaRPr>
          </a:p>
        </p:txBody>
      </p:sp>
      <p:sp>
        <p:nvSpPr>
          <p:cNvPr id="199" name="Google Shape;199;p24"/>
          <p:cNvSpPr txBox="1"/>
          <p:nvPr/>
        </p:nvSpPr>
        <p:spPr>
          <a:xfrm>
            <a:off x="492925" y="3493300"/>
            <a:ext cx="8144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5. Question Classification Dataset</a:t>
            </a:r>
            <a:endParaRPr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pic>
        <p:nvPicPr>
          <p:cNvPr id="200" name="Google Shape;200;p24"/>
          <p:cNvPicPr preferRelativeResize="0"/>
          <p:nvPr/>
        </p:nvPicPr>
        <p:blipFill>
          <a:blip r:embed="rId3">
            <a:alphaModFix/>
          </a:blip>
          <a:stretch>
            <a:fillRect/>
          </a:stretch>
        </p:blipFill>
        <p:spPr>
          <a:xfrm>
            <a:off x="2109700" y="880800"/>
            <a:ext cx="4924603" cy="250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1" type="body"/>
          </p:nvPr>
        </p:nvSpPr>
        <p:spPr>
          <a:xfrm>
            <a:off x="819150" y="769150"/>
            <a:ext cx="7505700" cy="405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Open Sans"/>
              <a:buChar char="●"/>
            </a:pPr>
            <a:r>
              <a:rPr lang="en" sz="1600">
                <a:latin typeface="Open Sans"/>
                <a:ea typeface="Open Sans"/>
                <a:cs typeface="Open Sans"/>
                <a:sym typeface="Open Sans"/>
              </a:rPr>
              <a:t>We perform four augmentations for each sentence, one corresponding to each of the following techniques.</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Synonym Replacement (SR) </a:t>
            </a:r>
            <a:r>
              <a:rPr lang="en" sz="1600">
                <a:latin typeface="Open Sans"/>
                <a:ea typeface="Open Sans"/>
                <a:cs typeface="Open Sans"/>
                <a:sym typeface="Open Sans"/>
              </a:rPr>
              <a:t>: Choose 10% words out of the total number of words in the sentence and replace them with their synonyms.</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Random Insertion (RI)</a:t>
            </a:r>
            <a:r>
              <a:rPr lang="en" sz="1600">
                <a:latin typeface="Open Sans"/>
                <a:ea typeface="Open Sans"/>
                <a:cs typeface="Open Sans"/>
                <a:sym typeface="Open Sans"/>
              </a:rPr>
              <a:t> : We have randomly inserted 10 percent words out of the total number of words in a sentence.</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Random Swap (RS)</a:t>
            </a:r>
            <a:r>
              <a:rPr lang="en" sz="1600">
                <a:latin typeface="Open Sans"/>
                <a:ea typeface="Open Sans"/>
                <a:cs typeface="Open Sans"/>
                <a:sym typeface="Open Sans"/>
              </a:rPr>
              <a:t> : For 10 percent of the words out of the total number of words in a sentence, we have randomly chosen another word and replaced the two.</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Random Deletion (RD)</a:t>
            </a:r>
            <a:r>
              <a:rPr lang="en" sz="1600">
                <a:latin typeface="Open Sans"/>
                <a:ea typeface="Open Sans"/>
                <a:cs typeface="Open Sans"/>
                <a:sym typeface="Open Sans"/>
              </a:rPr>
              <a:t> : We have randomly deleted 10 percent of the words out of the total number of words with a probability of 90 percent in a sentence.</a:t>
            </a:r>
            <a:endParaRPr sz="1600">
              <a:latin typeface="Open Sans"/>
              <a:ea typeface="Open Sans"/>
              <a:cs typeface="Open Sans"/>
              <a:sym typeface="Open Sans"/>
            </a:endParaRPr>
          </a:p>
          <a:p>
            <a:pPr indent="0" lvl="0" marL="0" rtl="0" algn="l">
              <a:lnSpc>
                <a:spcPct val="115000"/>
              </a:lnSpc>
              <a:spcBef>
                <a:spcPts val="1200"/>
              </a:spcBef>
              <a:spcAft>
                <a:spcPts val="1200"/>
              </a:spcAft>
              <a:buNone/>
            </a:pPr>
            <a:r>
              <a:t/>
            </a:r>
            <a:endParaRPr sz="1600">
              <a:latin typeface="Open Sans"/>
              <a:ea typeface="Open Sans"/>
              <a:cs typeface="Open Sans"/>
              <a:sym typeface="Open Sans"/>
            </a:endParaRPr>
          </a:p>
        </p:txBody>
      </p:sp>
      <p:sp>
        <p:nvSpPr>
          <p:cNvPr id="206" name="Google Shape;206;p25"/>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EDA</a:t>
            </a:r>
            <a:endParaRPr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Synonym Replacement</a:t>
            </a:r>
            <a:endParaRPr b="1" sz="2900">
              <a:latin typeface="Open Sans"/>
              <a:ea typeface="Open Sans"/>
              <a:cs typeface="Open Sans"/>
              <a:sym typeface="Open Sans"/>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Shuffle the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Select the first word not yet selected, find it’s synonym, replace the synonym with the actual word.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Repeat the above process for the number of replacements to be done.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Return the Augmented word list</a:t>
            </a:r>
            <a:endParaRPr sz="16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Random Deletion</a:t>
            </a:r>
            <a:endParaRPr b="1" sz="2900">
              <a:latin typeface="Open Sans"/>
              <a:ea typeface="Open Sans"/>
              <a:cs typeface="Open Sans"/>
              <a:sym typeface="Open Sans"/>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For each word, get a uniform value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If this value is greater than the probability value then delete the word, and return the updated list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Else continue</a:t>
            </a:r>
            <a:endParaRPr sz="16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Random Swap</a:t>
            </a:r>
            <a:endParaRPr b="1" sz="2900">
              <a:latin typeface="Open Sans"/>
              <a:ea typeface="Open Sans"/>
              <a:cs typeface="Open Sans"/>
              <a:sym typeface="Open Sans"/>
            </a:endParaRPr>
          </a:p>
        </p:txBody>
      </p:sp>
      <p:sp>
        <p:nvSpPr>
          <p:cNvPr id="224" name="Google Shape;224;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Randomly Select two unique words from the word list.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Swap the positions for the words in the word list.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Repeat 2 and 3 until we complete the number of replacements needed.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Return the updated words list</a:t>
            </a:r>
            <a:endParaRPr sz="16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567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Random Insertion </a:t>
            </a:r>
            <a:endParaRPr b="1" sz="2900">
              <a:latin typeface="Open Sans"/>
              <a:ea typeface="Open Sans"/>
              <a:cs typeface="Open Sans"/>
              <a:sym typeface="Open Sans"/>
            </a:endParaRPr>
          </a:p>
        </p:txBody>
      </p:sp>
      <p:sp>
        <p:nvSpPr>
          <p:cNvPr id="230" name="Google Shape;230;p29"/>
          <p:cNvSpPr txBox="1"/>
          <p:nvPr>
            <p:ph idx="1" type="body"/>
          </p:nvPr>
        </p:nvSpPr>
        <p:spPr>
          <a:xfrm>
            <a:off x="819150" y="1521625"/>
            <a:ext cx="7505700" cy="3150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a list of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Randomly select a word from the list of words, that has already not been selected.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Get the synonyms for the selected word.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Select the first synonym </a:t>
            </a:r>
            <a:r>
              <a:rPr lang="en" sz="1600">
                <a:latin typeface="Open Sans"/>
                <a:ea typeface="Open Sans"/>
                <a:cs typeface="Open Sans"/>
                <a:sym typeface="Open Sans"/>
              </a:rPr>
              <a:t>from the selected list of synonyms for the word.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Add this synonym to a randomly selected index.</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Repeat this step for the number of times insertion has to be done.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Return the updated list of words</a:t>
            </a:r>
            <a:endParaRPr sz="16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EXAMPLES OF EDA</a:t>
            </a:r>
            <a:endParaRPr b="1"/>
          </a:p>
        </p:txBody>
      </p:sp>
      <p:sp>
        <p:nvSpPr>
          <p:cNvPr id="236" name="Google Shape;236;p30"/>
          <p:cNvSpPr txBox="1"/>
          <p:nvPr>
            <p:ph idx="1" type="body"/>
          </p:nvPr>
        </p:nvSpPr>
        <p:spPr>
          <a:xfrm>
            <a:off x="819150" y="1990725"/>
            <a:ext cx="7505700" cy="27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12121"/>
                </a:solidFill>
                <a:highlight>
                  <a:srgbClr val="FFFFFF"/>
                </a:highlight>
                <a:latin typeface="Courier New"/>
                <a:ea typeface="Courier New"/>
                <a:cs typeface="Courier New"/>
                <a:sym typeface="Courier New"/>
              </a:rPr>
              <a:t>ORIGINAL DATA </a:t>
            </a:r>
            <a:r>
              <a:rPr lang="en" sz="1150">
                <a:solidFill>
                  <a:srgbClr val="212121"/>
                </a:solidFill>
                <a:highlight>
                  <a:srgbClr val="FFFFFF"/>
                </a:highlight>
                <a:latin typeface="Courier New"/>
                <a:ea typeface="Courier New"/>
                <a:cs typeface="Courier New"/>
                <a:sym typeface="Courier New"/>
              </a:rPr>
              <a:t>: </a:t>
            </a:r>
            <a:r>
              <a:rPr lang="en" sz="1150">
                <a:solidFill>
                  <a:srgbClr val="212121"/>
                </a:solidFill>
                <a:highlight>
                  <a:srgbClr val="FFFFFF"/>
                </a:highlight>
                <a:latin typeface="Courier New"/>
                <a:ea typeface="Courier New"/>
                <a:cs typeface="Courier New"/>
                <a:sym typeface="Courier New"/>
              </a:rPr>
              <a:t>i must have heard this about a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RANDOM INSERTION </a:t>
            </a:r>
            <a:r>
              <a:rPr lang="en" sz="1150">
                <a:solidFill>
                  <a:srgbClr val="212121"/>
                </a:solidFill>
                <a:highlight>
                  <a:srgbClr val="FFFFFF"/>
                </a:highlight>
                <a:latin typeface="Courier New"/>
                <a:ea typeface="Courier New"/>
                <a:cs typeface="Courier New"/>
                <a:sym typeface="Courier New"/>
              </a:rPr>
              <a:t>: i must have heard this about a birth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RANDOM SWAP </a:t>
            </a:r>
            <a:r>
              <a:rPr lang="en" sz="1150">
                <a:solidFill>
                  <a:srgbClr val="212121"/>
                </a:solidFill>
                <a:highlight>
                  <a:srgbClr val="FFFFFF"/>
                </a:highlight>
                <a:latin typeface="Courier New"/>
                <a:ea typeface="Courier New"/>
                <a:cs typeface="Courier New"/>
                <a:sym typeface="Courier New"/>
              </a:rPr>
              <a:t>: i must have about this heard a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RANDOM DELETION </a:t>
            </a:r>
            <a:r>
              <a:rPr lang="en" sz="1150">
                <a:solidFill>
                  <a:srgbClr val="212121"/>
                </a:solidFill>
                <a:highlight>
                  <a:srgbClr val="FFFFFF"/>
                </a:highlight>
                <a:latin typeface="Courier New"/>
                <a:ea typeface="Courier New"/>
                <a:cs typeface="Courier New"/>
                <a:sym typeface="Courier New"/>
              </a:rPr>
              <a:t>: i heard this about a dozen times over the span of weeks when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SYNONYMS REPLACEMENT </a:t>
            </a:r>
            <a:r>
              <a:rPr lang="en" sz="1150">
                <a:solidFill>
                  <a:srgbClr val="212121"/>
                </a:solidFill>
                <a:highlight>
                  <a:srgbClr val="FFFFFF"/>
                </a:highlight>
                <a:latin typeface="Courier New"/>
                <a:ea typeface="Courier New"/>
                <a:cs typeface="Courier New"/>
                <a:sym typeface="Courier New"/>
              </a:rPr>
              <a:t>: i moldiness have heard this about a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AEDA</a:t>
            </a:r>
            <a:endParaRPr b="1" sz="2900">
              <a:latin typeface="Open Sans"/>
              <a:ea typeface="Open Sans"/>
              <a:cs typeface="Open Sans"/>
              <a:sym typeface="Open Sans"/>
            </a:endParaRPr>
          </a:p>
        </p:txBody>
      </p:sp>
      <p:sp>
        <p:nvSpPr>
          <p:cNvPr id="242" name="Google Shape;242;p31"/>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We perform four augmentations for each sentence.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First convert the sentence into individual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Out of the six punctuation marks ['.', ',', '!', '?', ';', ':'] , we randomly select a punctuation to add to the sentence at any random position in the sentence.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Return the list of the updated sentences.</a:t>
            </a:r>
            <a:endParaRPr sz="16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idx="1" type="body"/>
          </p:nvPr>
        </p:nvSpPr>
        <p:spPr>
          <a:xfrm>
            <a:off x="819150" y="769150"/>
            <a:ext cx="7505700" cy="405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Open Sans"/>
                <a:ea typeface="Open Sans"/>
                <a:cs typeface="Open Sans"/>
                <a:sym typeface="Open Sans"/>
              </a:rPr>
              <a:t>TEXT CLASSIFICATION :</a:t>
            </a:r>
            <a:r>
              <a:rPr lang="en" sz="1200">
                <a:latin typeface="Open Sans"/>
                <a:ea typeface="Open Sans"/>
                <a:cs typeface="Open Sans"/>
                <a:sym typeface="Open Sans"/>
              </a:rPr>
              <a:t> </a:t>
            </a:r>
            <a:endParaRPr sz="1200">
              <a:latin typeface="Open Sans"/>
              <a:ea typeface="Open Sans"/>
              <a:cs typeface="Open Sans"/>
              <a:sym typeface="Open Sans"/>
            </a:endParaRPr>
          </a:p>
          <a:p>
            <a:pPr indent="-304800" lvl="0" marL="457200" rtl="0" algn="l">
              <a:lnSpc>
                <a:spcPct val="115000"/>
              </a:lnSpc>
              <a:spcBef>
                <a:spcPts val="1200"/>
              </a:spcBef>
              <a:spcAft>
                <a:spcPts val="0"/>
              </a:spcAft>
              <a:buSzPts val="1200"/>
              <a:buFont typeface="Open Sans"/>
              <a:buChar char="●"/>
            </a:pPr>
            <a:r>
              <a:rPr lang="en" sz="1200">
                <a:latin typeface="Open Sans"/>
                <a:ea typeface="Open Sans"/>
                <a:cs typeface="Open Sans"/>
                <a:sym typeface="Open Sans"/>
              </a:rPr>
              <a:t>In natural language processing, text classification is a crucial task (NLP). Machine learning and deep learning have achieved high accuracy on tasks ranging from sentiment analysis to topic classification, but excellent performance is frequently dependent on the number and quality of training data, which may be time-consuming to gather. </a:t>
            </a:r>
            <a:endParaRPr sz="1200">
              <a:latin typeface="Open Sans"/>
              <a:ea typeface="Open Sans"/>
              <a:cs typeface="Open Sans"/>
              <a:sym typeface="Open Sans"/>
            </a:endParaRPr>
          </a:p>
          <a:p>
            <a:pPr indent="0" lvl="0" marL="0" rtl="0" algn="l">
              <a:lnSpc>
                <a:spcPct val="115000"/>
              </a:lnSpc>
              <a:spcBef>
                <a:spcPts val="1200"/>
              </a:spcBef>
              <a:spcAft>
                <a:spcPts val="0"/>
              </a:spcAft>
              <a:buNone/>
            </a:pPr>
            <a:r>
              <a:rPr b="1" lang="en" sz="1200">
                <a:latin typeface="Open Sans"/>
                <a:ea typeface="Open Sans"/>
                <a:cs typeface="Open Sans"/>
                <a:sym typeface="Open Sans"/>
              </a:rPr>
              <a:t>DATA AUGMENTATION : </a:t>
            </a:r>
            <a:endParaRPr b="1" sz="1200">
              <a:latin typeface="Open Sans"/>
              <a:ea typeface="Open Sans"/>
              <a:cs typeface="Open Sans"/>
              <a:sym typeface="Open Sans"/>
            </a:endParaRPr>
          </a:p>
          <a:p>
            <a:pPr indent="-304800" lvl="0" marL="457200" rtl="0" algn="l">
              <a:lnSpc>
                <a:spcPct val="115000"/>
              </a:lnSpc>
              <a:spcBef>
                <a:spcPts val="1200"/>
              </a:spcBef>
              <a:spcAft>
                <a:spcPts val="0"/>
              </a:spcAft>
              <a:buSzPts val="1200"/>
              <a:buFont typeface="Open Sans"/>
              <a:buChar char="●"/>
            </a:pPr>
            <a:r>
              <a:rPr lang="en" sz="1200">
                <a:latin typeface="Open Sans"/>
                <a:ea typeface="Open Sans"/>
                <a:cs typeface="Open Sans"/>
                <a:sym typeface="Open Sans"/>
              </a:rPr>
              <a:t>If there is insufficient labelled data for training in many machine learning (ML) applications and domains, data augmentation (DA) can be used to increase the performance of such machine learning systems.</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For the data augmentation in image classification task, methods like rotating the image, zooming in the image, changing the angles, smearing the image etc. are used to improve the performance of the model and reduce overfitting.</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Various methods that can be used to carry out data augmentation include altering elements of the input sequence like word substitution, deletion, insertion and back translation or injecting noise into the input sequence. </a:t>
            </a:r>
            <a:endParaRPr sz="1200">
              <a:latin typeface="Open Sans"/>
              <a:ea typeface="Open Sans"/>
              <a:cs typeface="Open Sans"/>
              <a:sym typeface="Open Sans"/>
            </a:endParaRPr>
          </a:p>
        </p:txBody>
      </p:sp>
      <p:sp>
        <p:nvSpPr>
          <p:cNvPr id="134" name="Google Shape;134;p14"/>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Introduction</a:t>
            </a:r>
            <a:endParaRPr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EXAMPLES OF AEDA</a:t>
            </a:r>
            <a:endParaRPr b="1"/>
          </a:p>
        </p:txBody>
      </p:sp>
      <p:sp>
        <p:nvSpPr>
          <p:cNvPr id="248" name="Google Shape;248;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ORIGINAL</a:t>
            </a:r>
            <a:r>
              <a:rPr lang="en"/>
              <a:t> : </a:t>
            </a:r>
            <a:r>
              <a:rPr lang="en"/>
              <a:t>i must have heard this about a dozen times over the span of 2 weeks , when t-zones never worked . </a:t>
            </a:r>
            <a:endParaRPr/>
          </a:p>
          <a:p>
            <a:pPr indent="0" lvl="0" marL="0" rtl="0" algn="l">
              <a:spcBef>
                <a:spcPts val="1200"/>
              </a:spcBef>
              <a:spcAft>
                <a:spcPts val="0"/>
              </a:spcAft>
              <a:buNone/>
            </a:pPr>
            <a:r>
              <a:rPr b="1" lang="en"/>
              <a:t>AUGMENTATIONS </a:t>
            </a:r>
            <a:r>
              <a:rPr lang="en"/>
              <a:t>: </a:t>
            </a:r>
            <a:endParaRPr/>
          </a:p>
          <a:p>
            <a:pPr indent="0" lvl="0" marL="0" rtl="0" algn="l">
              <a:spcBef>
                <a:spcPts val="1200"/>
              </a:spcBef>
              <a:spcAft>
                <a:spcPts val="0"/>
              </a:spcAft>
              <a:buNone/>
            </a:pPr>
            <a:r>
              <a:rPr lang="en"/>
              <a:t>i must have ! heard this about a dozen times over the span of 2 weeks ; , ! when t-zones never worked . </a:t>
            </a:r>
            <a:endParaRPr/>
          </a:p>
          <a:p>
            <a:pPr indent="0" lvl="0" marL="0" rtl="0" algn="l">
              <a:spcBef>
                <a:spcPts val="1200"/>
              </a:spcBef>
              <a:spcAft>
                <a:spcPts val="0"/>
              </a:spcAft>
              <a:buNone/>
            </a:pPr>
            <a:r>
              <a:rPr lang="en"/>
              <a:t>i must have ? heard this about . a dozen times ; over ? the span of 2 weeks , when ! t-zones never worked ; . </a:t>
            </a:r>
            <a:endParaRPr/>
          </a:p>
          <a:p>
            <a:pPr indent="0" lvl="0" marL="0" rtl="0" algn="l">
              <a:spcBef>
                <a:spcPts val="1200"/>
              </a:spcBef>
              <a:spcAft>
                <a:spcPts val="0"/>
              </a:spcAft>
              <a:buNone/>
            </a:pPr>
            <a:r>
              <a:rPr lang="en"/>
              <a:t>i must have heard this , about a dozen times , over the span of 2 weeks , when t-zones never worked . </a:t>
            </a:r>
            <a:endParaRPr/>
          </a:p>
          <a:p>
            <a:pPr indent="0" lvl="0" marL="0" rtl="0" algn="l">
              <a:spcBef>
                <a:spcPts val="1200"/>
              </a:spcBef>
              <a:spcAft>
                <a:spcPts val="0"/>
              </a:spcAft>
              <a:buNone/>
            </a:pPr>
            <a:r>
              <a:rPr lang="en"/>
              <a:t>i must have heard this about a dozen times over the span of 2 weeks , when t-zones never : worked .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540550" y="289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MODEL</a:t>
            </a:r>
            <a:endParaRPr b="1" sz="2900">
              <a:latin typeface="Open Sans"/>
              <a:ea typeface="Open Sans"/>
              <a:cs typeface="Open Sans"/>
              <a:sym typeface="Open Sans"/>
            </a:endParaRPr>
          </a:p>
        </p:txBody>
      </p:sp>
      <p:pic>
        <p:nvPicPr>
          <p:cNvPr id="254" name="Google Shape;254;p33"/>
          <p:cNvPicPr preferRelativeResize="0"/>
          <p:nvPr/>
        </p:nvPicPr>
        <p:blipFill>
          <a:blip r:embed="rId3">
            <a:alphaModFix/>
          </a:blip>
          <a:stretch>
            <a:fillRect/>
          </a:stretch>
        </p:blipFill>
        <p:spPr>
          <a:xfrm>
            <a:off x="5801925" y="289425"/>
            <a:ext cx="2031200" cy="4564650"/>
          </a:xfrm>
          <a:prstGeom prst="rect">
            <a:avLst/>
          </a:prstGeom>
          <a:noFill/>
          <a:ln>
            <a:noFill/>
          </a:ln>
        </p:spPr>
      </p:pic>
      <p:pic>
        <p:nvPicPr>
          <p:cNvPr id="255" name="Google Shape;255;p33"/>
          <p:cNvPicPr preferRelativeResize="0"/>
          <p:nvPr/>
        </p:nvPicPr>
        <p:blipFill>
          <a:blip r:embed="rId4">
            <a:alphaModFix/>
          </a:blip>
          <a:stretch>
            <a:fillRect/>
          </a:stretch>
        </p:blipFill>
        <p:spPr>
          <a:xfrm>
            <a:off x="540550" y="1107125"/>
            <a:ext cx="4131665" cy="359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508375" y="39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Result On Customer Reviews Dataset</a:t>
            </a:r>
            <a:endParaRPr b="1" sz="2900">
              <a:latin typeface="Open Sans"/>
              <a:ea typeface="Open Sans"/>
              <a:cs typeface="Open Sans"/>
              <a:sym typeface="Open Sans"/>
            </a:endParaRPr>
          </a:p>
        </p:txBody>
      </p:sp>
      <p:pic>
        <p:nvPicPr>
          <p:cNvPr id="261" name="Google Shape;261;p34"/>
          <p:cNvPicPr preferRelativeResize="0"/>
          <p:nvPr/>
        </p:nvPicPr>
        <p:blipFill>
          <a:blip r:embed="rId3">
            <a:alphaModFix/>
          </a:blip>
          <a:stretch>
            <a:fillRect/>
          </a:stretch>
        </p:blipFill>
        <p:spPr>
          <a:xfrm>
            <a:off x="2407273" y="1435875"/>
            <a:ext cx="3893529" cy="2488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idx="1" type="body"/>
          </p:nvPr>
        </p:nvSpPr>
        <p:spPr>
          <a:xfrm>
            <a:off x="7548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35"/>
          <p:cNvPicPr preferRelativeResize="0"/>
          <p:nvPr/>
        </p:nvPicPr>
        <p:blipFill>
          <a:blip r:embed="rId3">
            <a:alphaModFix/>
          </a:blip>
          <a:stretch>
            <a:fillRect/>
          </a:stretch>
        </p:blipFill>
        <p:spPr>
          <a:xfrm>
            <a:off x="3024188" y="2205075"/>
            <a:ext cx="3095625" cy="2019300"/>
          </a:xfrm>
          <a:prstGeom prst="rect">
            <a:avLst/>
          </a:prstGeom>
          <a:noFill/>
          <a:ln>
            <a:noFill/>
          </a:ln>
        </p:spPr>
      </p:pic>
      <p:sp>
        <p:nvSpPr>
          <p:cNvPr id="268" name="Google Shape;268;p35"/>
          <p:cNvSpPr txBox="1"/>
          <p:nvPr/>
        </p:nvSpPr>
        <p:spPr>
          <a:xfrm>
            <a:off x="1478750" y="11894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9" name="Google Shape;269;p35"/>
          <p:cNvSpPr txBox="1"/>
          <p:nvPr>
            <p:ph type="title"/>
          </p:nvPr>
        </p:nvSpPr>
        <p:spPr>
          <a:xfrm>
            <a:off x="508375" y="39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Result On Pros and Cons Dataset</a:t>
            </a:r>
            <a:endParaRPr b="1" sz="29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6"/>
          <p:cNvPicPr preferRelativeResize="0"/>
          <p:nvPr/>
        </p:nvPicPr>
        <p:blipFill>
          <a:blip r:embed="rId3">
            <a:alphaModFix/>
          </a:blip>
          <a:stretch>
            <a:fillRect/>
          </a:stretch>
        </p:blipFill>
        <p:spPr>
          <a:xfrm>
            <a:off x="3024188" y="2190788"/>
            <a:ext cx="3095625" cy="2047875"/>
          </a:xfrm>
          <a:prstGeom prst="rect">
            <a:avLst/>
          </a:prstGeom>
          <a:noFill/>
          <a:ln>
            <a:noFill/>
          </a:ln>
        </p:spPr>
      </p:pic>
      <p:sp>
        <p:nvSpPr>
          <p:cNvPr id="275" name="Google Shape;275;p36"/>
          <p:cNvSpPr txBox="1"/>
          <p:nvPr>
            <p:ph type="title"/>
          </p:nvPr>
        </p:nvSpPr>
        <p:spPr>
          <a:xfrm>
            <a:off x="594100" y="781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00">
                <a:latin typeface="Open Sans"/>
                <a:ea typeface="Open Sans"/>
                <a:cs typeface="Open Sans"/>
                <a:sym typeface="Open Sans"/>
              </a:rPr>
              <a:t>Result On Standford Sentiment Treebank Dataset</a:t>
            </a:r>
            <a:endParaRPr b="1" sz="2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SUBJ</a:t>
            </a:r>
            <a:endParaRPr/>
          </a:p>
        </p:txBody>
      </p:sp>
      <p:pic>
        <p:nvPicPr>
          <p:cNvPr id="281" name="Google Shape;281;p37"/>
          <p:cNvPicPr preferRelativeResize="0"/>
          <p:nvPr/>
        </p:nvPicPr>
        <p:blipFill>
          <a:blip r:embed="rId3">
            <a:alphaModFix/>
          </a:blip>
          <a:stretch>
            <a:fillRect/>
          </a:stretch>
        </p:blipFill>
        <p:spPr>
          <a:xfrm>
            <a:off x="3024175" y="2219363"/>
            <a:ext cx="3095625" cy="1990725"/>
          </a:xfrm>
          <a:prstGeom prst="rect">
            <a:avLst/>
          </a:prstGeom>
          <a:noFill/>
          <a:ln>
            <a:noFill/>
          </a:ln>
        </p:spPr>
      </p:pic>
      <p:sp>
        <p:nvSpPr>
          <p:cNvPr id="282" name="Google Shape;282;p37"/>
          <p:cNvSpPr txBox="1"/>
          <p:nvPr/>
        </p:nvSpPr>
        <p:spPr>
          <a:xfrm>
            <a:off x="344688" y="632225"/>
            <a:ext cx="8454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Open Sans"/>
                <a:ea typeface="Open Sans"/>
                <a:cs typeface="Open Sans"/>
                <a:sym typeface="Open Sans"/>
              </a:rPr>
              <a:t>Result On Subjectivity Objectivity Dataset</a:t>
            </a:r>
            <a:endParaRPr b="1" sz="2900">
              <a:solidFill>
                <a:schemeClr val="lt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38"/>
          <p:cNvPicPr preferRelativeResize="0"/>
          <p:nvPr/>
        </p:nvPicPr>
        <p:blipFill>
          <a:blip r:embed="rId3">
            <a:alphaModFix/>
          </a:blip>
          <a:stretch>
            <a:fillRect/>
          </a:stretch>
        </p:blipFill>
        <p:spPr>
          <a:xfrm>
            <a:off x="3069450" y="2186025"/>
            <a:ext cx="3095625" cy="2057400"/>
          </a:xfrm>
          <a:prstGeom prst="rect">
            <a:avLst/>
          </a:prstGeom>
          <a:noFill/>
          <a:ln>
            <a:noFill/>
          </a:ln>
        </p:spPr>
      </p:pic>
      <p:sp>
        <p:nvSpPr>
          <p:cNvPr id="289" name="Google Shape;289;p38"/>
          <p:cNvSpPr txBox="1"/>
          <p:nvPr/>
        </p:nvSpPr>
        <p:spPr>
          <a:xfrm>
            <a:off x="298913" y="567925"/>
            <a:ext cx="8636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Open Sans"/>
                <a:ea typeface="Open Sans"/>
                <a:cs typeface="Open Sans"/>
                <a:sym typeface="Open Sans"/>
              </a:rPr>
              <a:t>Result On Question Classification Dataset</a:t>
            </a:r>
            <a:endParaRPr b="1" sz="2900">
              <a:solidFill>
                <a:schemeClr val="l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95" name="Google Shape;295;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a:t>
            </a:r>
            <a:r>
              <a:rPr lang="en" sz="2600"/>
              <a:t>here is not much of a difference for larger dataset</a:t>
            </a:r>
            <a:endParaRPr sz="2600"/>
          </a:p>
          <a:p>
            <a:pPr indent="-393700" lvl="0" marL="457200" rtl="0" algn="l">
              <a:spcBef>
                <a:spcPts val="0"/>
              </a:spcBef>
              <a:spcAft>
                <a:spcPts val="0"/>
              </a:spcAft>
              <a:buSzPts val="2600"/>
              <a:buChar char="●"/>
            </a:pPr>
            <a:r>
              <a:rPr lang="en" sz="2600"/>
              <a:t>Delay and Reduce Overfitting for larger dataset</a:t>
            </a:r>
            <a:endParaRPr sz="2600"/>
          </a:p>
          <a:p>
            <a:pPr indent="-393700" lvl="0" marL="457200" rtl="0" algn="l">
              <a:spcBef>
                <a:spcPts val="0"/>
              </a:spcBef>
              <a:spcAft>
                <a:spcPts val="0"/>
              </a:spcAft>
              <a:buSzPts val="2600"/>
              <a:buChar char="●"/>
            </a:pPr>
            <a:r>
              <a:rPr lang="en" sz="2600"/>
              <a:t>Same level of performance as EDA with simpler work</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301" name="Google Shape;301;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lang="en" sz="1200">
                <a:solidFill>
                  <a:srgbClr val="000000"/>
                </a:solidFill>
                <a:latin typeface="Times New Roman"/>
                <a:ea typeface="Times New Roman"/>
                <a:cs typeface="Times New Roman"/>
                <a:sym typeface="Times New Roman"/>
              </a:rPr>
              <a:t>[1]. Akbar Karimi Leonardo Rossi Andrea Prati, 2021, AEDA: An Easier Data Augmentation Technique for Text Classification.</a:t>
            </a:r>
            <a:endParaRPr sz="12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200">
                <a:solidFill>
                  <a:srgbClr val="000000"/>
                </a:solidFill>
                <a:latin typeface="Times New Roman"/>
                <a:ea typeface="Times New Roman"/>
                <a:cs typeface="Times New Roman"/>
                <a:sym typeface="Times New Roman"/>
              </a:rPr>
              <a:t>[2]. Jason Wei1, Kai Zou, 2019,EDA: Easy Data Augmentation Techniques for Boosting Performance on Text Classification Tasks </a:t>
            </a:r>
            <a:endParaRPr/>
          </a:p>
          <a:p>
            <a:pPr indent="-311150" lvl="0" marL="457200" rtl="0" algn="l">
              <a:spcBef>
                <a:spcPts val="0"/>
              </a:spcBef>
              <a:spcAft>
                <a:spcPts val="0"/>
              </a:spcAft>
              <a:buSzPts val="1300"/>
              <a:buAutoNum type="arabicPeriod"/>
            </a:pPr>
            <a:r>
              <a:rPr lang="en" u="sng">
                <a:solidFill>
                  <a:schemeClr val="hlink"/>
                </a:solidFill>
                <a:hlinkClick r:id="rId3"/>
              </a:rPr>
              <a:t>https://github.com/akkarimi/aeda_nlp/tree/master/data</a:t>
            </a:r>
            <a:endParaRPr/>
          </a:p>
          <a:p>
            <a:pPr indent="-311150" lvl="0" marL="457200" rtl="0" algn="just">
              <a:spcBef>
                <a:spcPts val="0"/>
              </a:spcBef>
              <a:spcAft>
                <a:spcPts val="0"/>
              </a:spcAft>
              <a:buSzPts val="1300"/>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Literature Survey</a:t>
            </a:r>
            <a:endParaRPr b="1">
              <a:latin typeface="Open Sans"/>
              <a:ea typeface="Open Sans"/>
              <a:cs typeface="Open Sans"/>
              <a:sym typeface="Open Sans"/>
            </a:endParaRPr>
          </a:p>
        </p:txBody>
      </p:sp>
      <p:sp>
        <p:nvSpPr>
          <p:cNvPr id="140" name="Google Shape;140;p15"/>
          <p:cNvSpPr txBox="1"/>
          <p:nvPr>
            <p:ph idx="1" type="body"/>
          </p:nvPr>
        </p:nvSpPr>
        <p:spPr>
          <a:xfrm>
            <a:off x="746250" y="1008300"/>
            <a:ext cx="7505700" cy="3160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Wang and Yang (2015) substitute words with their synonyms for classifying tweets.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Sennrich et al. (2016) utilize back-translation to train a neural machine translation system using automatically translated data as well as the original human-translated data.</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Fadaee et al. (2017) utilize substitution of common words with rare ones, thus providing more context for the rare words.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Andreas (2020) creates new sentences by replacing sentence fragments from similar categories with each other.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Some researchers have opted for using pre-trained language models such as BERT. </a:t>
            </a:r>
            <a:endParaRPr sz="1200">
              <a:latin typeface="Open Sans"/>
              <a:ea typeface="Open Sans"/>
              <a:cs typeface="Open Sans"/>
              <a:sym typeface="Open Sans"/>
            </a:endParaRPr>
          </a:p>
          <a:p>
            <a:pPr indent="0" lvl="0" marL="0" rtl="0" algn="l">
              <a:lnSpc>
                <a:spcPct val="150000"/>
              </a:lnSpc>
              <a:spcBef>
                <a:spcPts val="1200"/>
              </a:spcBef>
              <a:spcAft>
                <a:spcPts val="1200"/>
              </a:spcAft>
              <a:buSzPts val="852"/>
              <a:buNone/>
            </a:pPr>
            <a:r>
              <a:t/>
            </a:r>
            <a:endParaRPr sz="1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Libraries</a:t>
            </a:r>
            <a:endParaRPr b="1" sz="2900">
              <a:latin typeface="Open Sans"/>
              <a:ea typeface="Open Sans"/>
              <a:cs typeface="Open Sans"/>
              <a:sym typeface="Open Sans"/>
            </a:endParaRPr>
          </a:p>
        </p:txBody>
      </p:sp>
      <p:sp>
        <p:nvSpPr>
          <p:cNvPr id="146" name="Google Shape;146;p16"/>
          <p:cNvSpPr txBox="1"/>
          <p:nvPr>
            <p:ph idx="1" type="body"/>
          </p:nvPr>
        </p:nvSpPr>
        <p:spPr>
          <a:xfrm>
            <a:off x="819150" y="1607350"/>
            <a:ext cx="7505700" cy="2831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Numpy</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Pandas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SkLearn</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Keras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TensorFlow</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Nltk</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Matplotlib</a:t>
            </a:r>
            <a:endParaRPr sz="1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626275" y="717000"/>
            <a:ext cx="1506000" cy="20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FLOW OF WORK </a:t>
            </a:r>
            <a:endParaRPr b="1"/>
          </a:p>
        </p:txBody>
      </p:sp>
      <p:pic>
        <p:nvPicPr>
          <p:cNvPr id="152" name="Google Shape;152;p17"/>
          <p:cNvPicPr preferRelativeResize="0"/>
          <p:nvPr/>
        </p:nvPicPr>
        <p:blipFill>
          <a:blip r:embed="rId3">
            <a:alphaModFix/>
          </a:blip>
          <a:stretch>
            <a:fillRect/>
          </a:stretch>
        </p:blipFill>
        <p:spPr>
          <a:xfrm>
            <a:off x="3988475" y="366713"/>
            <a:ext cx="2924175" cy="441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27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Datasets Used</a:t>
            </a:r>
            <a:endParaRPr b="1">
              <a:latin typeface="Open Sans"/>
              <a:ea typeface="Open Sans"/>
              <a:cs typeface="Open Sans"/>
              <a:sym typeface="Open Sans"/>
            </a:endParaRPr>
          </a:p>
        </p:txBody>
      </p:sp>
      <p:sp>
        <p:nvSpPr>
          <p:cNvPr id="158" name="Google Shape;158;p18"/>
          <p:cNvSpPr txBox="1"/>
          <p:nvPr>
            <p:ph idx="1" type="body"/>
          </p:nvPr>
        </p:nvSpPr>
        <p:spPr>
          <a:xfrm>
            <a:off x="819150" y="1325175"/>
            <a:ext cx="7505700" cy="4053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CR (Customer Reviews Dataset)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PC (Pros and Cons Dataset)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SST-2 (Standford Sentiment Treebank)</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SUBJ (Subjectivity/Objectivity Dataset) </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TREC (Question Classification Dataset)</a:t>
            </a:r>
            <a:endParaRPr sz="1600">
              <a:latin typeface="Open Sans"/>
              <a:ea typeface="Open Sans"/>
              <a:cs typeface="Open Sans"/>
              <a:sym typeface="Open Sans"/>
            </a:endParaRPr>
          </a:p>
          <a:p>
            <a:pPr indent="0" lvl="0" marL="0" rtl="0" algn="l">
              <a:lnSpc>
                <a:spcPct val="150000"/>
              </a:lnSpc>
              <a:spcBef>
                <a:spcPts val="1200"/>
              </a:spcBef>
              <a:spcAft>
                <a:spcPts val="0"/>
              </a:spcAft>
              <a:buNone/>
            </a:pPr>
            <a:r>
              <a:t/>
            </a:r>
            <a:endParaRPr sz="1600">
              <a:latin typeface="Open Sans"/>
              <a:ea typeface="Open Sans"/>
              <a:cs typeface="Open Sans"/>
              <a:sym typeface="Open Sans"/>
            </a:endParaRPr>
          </a:p>
          <a:p>
            <a:pPr indent="0" lvl="0" marL="457200" rtl="0" algn="l">
              <a:lnSpc>
                <a:spcPct val="150000"/>
              </a:lnSpc>
              <a:spcBef>
                <a:spcPts val="1200"/>
              </a:spcBef>
              <a:spcAft>
                <a:spcPts val="1200"/>
              </a:spcAft>
              <a:buSzPts val="852"/>
              <a:buNone/>
            </a:pPr>
            <a:r>
              <a:t/>
            </a:r>
            <a:endParaRPr sz="16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nvSpPr>
        <p:spPr>
          <a:xfrm>
            <a:off x="696525" y="535775"/>
            <a:ext cx="7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64" name="Google Shape;164;p19"/>
          <p:cNvGraphicFramePr/>
          <p:nvPr/>
        </p:nvGraphicFramePr>
        <p:xfrm>
          <a:off x="1366463" y="535775"/>
          <a:ext cx="3000000" cy="3000000"/>
        </p:xfrm>
        <a:graphic>
          <a:graphicData uri="http://schemas.openxmlformats.org/drawingml/2006/table">
            <a:tbl>
              <a:tblPr>
                <a:noFill/>
                <a:tableStyleId>{2F320A0A-F9A5-4FB8-B995-617392ADF04D}</a:tableStyleId>
              </a:tblPr>
              <a:tblGrid>
                <a:gridCol w="1081825"/>
                <a:gridCol w="1081825"/>
                <a:gridCol w="1197725"/>
                <a:gridCol w="1120450"/>
                <a:gridCol w="1101100"/>
                <a:gridCol w="985200"/>
              </a:tblGrid>
              <a:tr h="9845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Dataset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Classes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Average sentence length</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training samples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test samples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unique words</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SST-2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7791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1821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15771</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4067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451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9048</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SUBJ</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22715</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TREC</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5452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9448</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PC</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5806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26090</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65" name="Google Shape;165;p19"/>
          <p:cNvSpPr txBox="1"/>
          <p:nvPr/>
        </p:nvSpPr>
        <p:spPr>
          <a:xfrm>
            <a:off x="2705900" y="4029075"/>
            <a:ext cx="4243500" cy="7071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t/>
            </a:r>
            <a:endParaRPr>
              <a:solidFill>
                <a:srgbClr val="212121"/>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a:solidFill>
                  <a:srgbClr val="212121"/>
                </a:solidFill>
                <a:highlight>
                  <a:srgbClr val="FFFFFF"/>
                </a:highlight>
                <a:latin typeface="Times New Roman"/>
                <a:ea typeface="Times New Roman"/>
                <a:cs typeface="Times New Roman"/>
                <a:sym typeface="Times New Roman"/>
              </a:rPr>
              <a:t>Table 1. Statistics of the utilized datasets</a:t>
            </a:r>
            <a:endParaRPr b="1">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a:blip r:embed="rId3">
            <a:alphaModFix/>
          </a:blip>
          <a:stretch>
            <a:fillRect/>
          </a:stretch>
        </p:blipFill>
        <p:spPr>
          <a:xfrm>
            <a:off x="1872850" y="698900"/>
            <a:ext cx="4792276" cy="2426775"/>
          </a:xfrm>
          <a:prstGeom prst="rect">
            <a:avLst/>
          </a:prstGeom>
          <a:noFill/>
          <a:ln>
            <a:noFill/>
          </a:ln>
        </p:spPr>
      </p:pic>
      <p:sp>
        <p:nvSpPr>
          <p:cNvPr id="171" name="Google Shape;171;p20"/>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Customer Reviews Dataset</a:t>
            </a:r>
            <a:endParaRPr b="1">
              <a:latin typeface="Open Sans"/>
              <a:ea typeface="Open Sans"/>
              <a:cs typeface="Open Sans"/>
              <a:sym typeface="Open Sans"/>
            </a:endParaRPr>
          </a:p>
        </p:txBody>
      </p:sp>
      <p:sp>
        <p:nvSpPr>
          <p:cNvPr id="172" name="Google Shape;172;p20"/>
          <p:cNvSpPr txBox="1"/>
          <p:nvPr/>
        </p:nvSpPr>
        <p:spPr>
          <a:xfrm>
            <a:off x="1221575" y="3139050"/>
            <a:ext cx="66009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1. Customer Reviews Dataset</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Positive examples:</a:t>
            </a:r>
            <a:r>
              <a:rPr lang="en" sz="1200">
                <a:latin typeface="Calibri"/>
                <a:ea typeface="Calibri"/>
                <a:cs typeface="Calibri"/>
                <a:sym typeface="Calibri"/>
              </a:rPr>
              <a:t> 1. When I opened the box, I was shocked by the size of this thing... It's TINY!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The controls are on the side instead of on the front , which i like , because that 's where my thumb is    when i hold the thing !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Negative Examples:</a:t>
            </a:r>
            <a:r>
              <a:rPr lang="en" sz="1200">
                <a:latin typeface="Calibri"/>
                <a:ea typeface="Calibri"/>
                <a:cs typeface="Calibri"/>
                <a:sym typeface="Calibri"/>
              </a:rPr>
              <a:t> 1.While the software may not be as easy as I-Tunes, it is not difficult to use by any stretch.</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3/4 way through the first disk we played on it ( naturally on 31 days after purchase ) the dvd player froze .</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1858012" y="752263"/>
            <a:ext cx="5220875" cy="2674300"/>
          </a:xfrm>
          <a:prstGeom prst="rect">
            <a:avLst/>
          </a:prstGeom>
          <a:noFill/>
          <a:ln>
            <a:noFill/>
          </a:ln>
        </p:spPr>
      </p:pic>
      <p:sp>
        <p:nvSpPr>
          <p:cNvPr id="178" name="Google Shape;178;p21"/>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Pros and Cons Dataset</a:t>
            </a:r>
            <a:endParaRPr b="1">
              <a:latin typeface="Open Sans"/>
              <a:ea typeface="Open Sans"/>
              <a:cs typeface="Open Sans"/>
              <a:sym typeface="Open Sans"/>
            </a:endParaRPr>
          </a:p>
        </p:txBody>
      </p:sp>
      <p:sp>
        <p:nvSpPr>
          <p:cNvPr id="179" name="Google Shape;179;p21"/>
          <p:cNvSpPr txBox="1"/>
          <p:nvPr/>
        </p:nvSpPr>
        <p:spPr>
          <a:xfrm>
            <a:off x="1168000" y="3493300"/>
            <a:ext cx="6600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2. Pros and Cons Dataset</a:t>
            </a:r>
            <a:endParaRPr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Pro </a:t>
            </a:r>
            <a:r>
              <a:rPr b="1" lang="en" sz="1200">
                <a:latin typeface="Calibri"/>
                <a:ea typeface="Calibri"/>
                <a:cs typeface="Calibri"/>
                <a:sym typeface="Calibri"/>
              </a:rPr>
              <a:t>examples:</a:t>
            </a:r>
            <a:r>
              <a:rPr lang="en" sz="1200">
                <a:latin typeface="Calibri"/>
                <a:ea typeface="Calibri"/>
                <a:cs typeface="Calibri"/>
                <a:sym typeface="Calibri"/>
              </a:rPr>
              <a:t> 1. </a:t>
            </a:r>
            <a:r>
              <a:rPr lang="en" sz="1200">
                <a:latin typeface="Calibri"/>
                <a:ea typeface="Calibri"/>
                <a:cs typeface="Calibri"/>
                <a:sym typeface="Calibri"/>
              </a:rPr>
              <a:t>Price, Good Picture Quality, Ease of use.</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Cheap and great resolution for digital photography and graphics</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Con </a:t>
            </a:r>
            <a:r>
              <a:rPr b="1" lang="en" sz="1200">
                <a:latin typeface="Calibri"/>
                <a:ea typeface="Calibri"/>
                <a:cs typeface="Calibri"/>
                <a:sym typeface="Calibri"/>
              </a:rPr>
              <a:t>Examples:</a:t>
            </a:r>
            <a:r>
              <a:rPr lang="en" sz="1200">
                <a:latin typeface="Calibri"/>
                <a:ea typeface="Calibri"/>
                <a:cs typeface="Calibri"/>
                <a:sym typeface="Calibri"/>
              </a:rPr>
              <a:t> 1.</a:t>
            </a:r>
            <a:r>
              <a:rPr lang="en" sz="1200">
                <a:latin typeface="Calibri"/>
                <a:ea typeface="Calibri"/>
                <a:cs typeface="Calibri"/>
                <a:sym typeface="Calibri"/>
              </a:rPr>
              <a:t>can't download ringtones</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ink cartridge runs out very quickly</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