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599b857c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599b857c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599b857c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599b857c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599b857c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599b857c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599b857c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599b857c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599b857c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599b857c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599b857c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599b857c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599b857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599b857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599b857c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599b857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599b857c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599b857c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599b857c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599b857c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599b857c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599b857c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599b857c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599b857c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599b857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599b857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599b857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599b857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List_of_postal_codes_of_Canada:_M" TargetMode="External"/><Relationship Id="rId4" Type="http://schemas.openxmlformats.org/officeDocument/2006/relationships/hyperlink" Target="https://en.m.wikipedia.org/wiki/Demographics_of_Toronto#Ethnic_diversity" TargetMode="External"/><Relationship Id="rId5" Type="http://schemas.openxmlformats.org/officeDocument/2006/relationships/hyperlink" Target="https://developer.foursquare.com/docs%29" TargetMode="External"/><Relationship Id="rId6" Type="http://schemas.openxmlformats.org/officeDocument/2006/relationships/hyperlink" Target="https://developer.foursquare.com/docs%2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eaborn.pydata.org/generated/seaborn.violinplot.html" TargetMode="Externa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62688" y="2011201"/>
            <a:ext cx="4260300" cy="500700"/>
          </a:xfrm>
          <a:prstGeom prst="rect">
            <a:avLst/>
          </a:prstGeom>
        </p:spPr>
        <p:txBody>
          <a:bodyPr anchorCtr="0" anchor="t" bIns="91425" lIns="91425" spcFirstLastPara="1" rIns="91425" wrap="square" tIns="91425">
            <a:noAutofit/>
          </a:bodyPr>
          <a:lstStyle/>
          <a:p>
            <a:pPr indent="0" lvl="0" marL="2301875" marR="2799715" rtl="0" algn="ctr">
              <a:lnSpc>
                <a:spcPct val="230000"/>
              </a:lnSpc>
              <a:spcBef>
                <a:spcPts val="1480"/>
              </a:spcBef>
              <a:spcAft>
                <a:spcPts val="0"/>
              </a:spcAft>
              <a:buNone/>
            </a:pPr>
            <a:r>
              <a:rPr b="1" lang="en" sz="1700">
                <a:solidFill>
                  <a:srgbClr val="FFFFFF"/>
                </a:solidFill>
                <a:latin typeface="Times New Roman"/>
                <a:ea typeface="Times New Roman"/>
                <a:cs typeface="Times New Roman"/>
                <a:sym typeface="Times New Roman"/>
              </a:rPr>
              <a:t>Amit Kumar Saha</a:t>
            </a:r>
            <a:endParaRPr b="1" sz="17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55" name="Google Shape;55;p13"/>
          <p:cNvSpPr txBox="1"/>
          <p:nvPr/>
        </p:nvSpPr>
        <p:spPr>
          <a:xfrm>
            <a:off x="1999400" y="796375"/>
            <a:ext cx="5306700" cy="1857300"/>
          </a:xfrm>
          <a:prstGeom prst="rect">
            <a:avLst/>
          </a:prstGeom>
          <a:noFill/>
          <a:ln>
            <a:noFill/>
          </a:ln>
        </p:spPr>
        <p:txBody>
          <a:bodyPr anchorCtr="0" anchor="t" bIns="91425" lIns="91425" spcFirstLastPara="1" rIns="91425" wrap="square" tIns="91425">
            <a:noAutofit/>
          </a:bodyPr>
          <a:lstStyle/>
          <a:p>
            <a:pPr indent="0" lvl="0" marL="372110" marR="862964" rtl="0" algn="ctr">
              <a:lnSpc>
                <a:spcPct val="115000"/>
              </a:lnSpc>
              <a:spcBef>
                <a:spcPts val="295"/>
              </a:spcBef>
              <a:spcAft>
                <a:spcPts val="0"/>
              </a:spcAft>
              <a:buNone/>
            </a:pPr>
            <a:r>
              <a:rPr b="1" lang="en" sz="2100">
                <a:solidFill>
                  <a:srgbClr val="FFFFFF"/>
                </a:solidFill>
                <a:highlight>
                  <a:srgbClr val="4A86E8"/>
                </a:highlight>
                <a:latin typeface="Courier New"/>
                <a:ea typeface="Courier New"/>
                <a:cs typeface="Courier New"/>
                <a:sym typeface="Courier New"/>
              </a:rPr>
              <a:t>Exploring Toronto Neighbourhoods - To open a new Indian Restaurant</a:t>
            </a:r>
            <a:endParaRPr b="1" sz="2100">
              <a:solidFill>
                <a:srgbClr val="FFFFFF"/>
              </a:solidFill>
              <a:highlight>
                <a:srgbClr val="4A86E8"/>
              </a:highlight>
              <a:latin typeface="Courier New"/>
              <a:ea typeface="Courier New"/>
              <a:cs typeface="Courier New"/>
              <a:sym typeface="Courier New"/>
            </a:endParaRPr>
          </a:p>
          <a:p>
            <a:pPr indent="0" lvl="0" marL="0" rtl="0" algn="ctr">
              <a:lnSpc>
                <a:spcPct val="115000"/>
              </a:lnSpc>
              <a:spcBef>
                <a:spcPts val="1800"/>
              </a:spcBef>
              <a:spcAft>
                <a:spcPts val="0"/>
              </a:spcAft>
              <a:buNone/>
            </a:pPr>
            <a:r>
              <a:rPr b="1" lang="en" sz="1700">
                <a:solidFill>
                  <a:srgbClr val="FFFFFF"/>
                </a:solidFill>
                <a:highlight>
                  <a:srgbClr val="4A86E8"/>
                </a:highlight>
                <a:latin typeface="Courier New"/>
                <a:ea typeface="Courier New"/>
                <a:cs typeface="Courier New"/>
                <a:sym typeface="Courier New"/>
              </a:rPr>
              <a:t>Capstone Project - The Battle of Neighborhoods </a:t>
            </a:r>
            <a:endParaRPr b="1" sz="1800">
              <a:solidFill>
                <a:srgbClr val="FFFFFF"/>
              </a:solidFill>
              <a:highlight>
                <a:srgbClr val="4A86E8"/>
              </a:highlight>
              <a:latin typeface="Courier New"/>
              <a:ea typeface="Courier New"/>
              <a:cs typeface="Courier New"/>
              <a:sym typeface="Courier New"/>
            </a:endParaRPr>
          </a:p>
          <a:p>
            <a:pPr indent="0" lvl="0" marL="0" rtl="0" algn="ctr">
              <a:spcBef>
                <a:spcPts val="400"/>
              </a:spcBef>
              <a:spcAft>
                <a:spcPts val="0"/>
              </a:spcAft>
              <a:buNone/>
            </a:pPr>
            <a:r>
              <a:t/>
            </a:r>
            <a:endParaRPr sz="5200">
              <a:solidFill>
                <a:srgbClr val="FFFFFF"/>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a:t>
            </a:r>
            <a:r>
              <a:rPr lang="en"/>
              <a:t>isualize the neighbourhood with Indian Restaurants</a:t>
            </a:r>
            <a:endParaRPr/>
          </a:p>
        </p:txBody>
      </p:sp>
      <p:pic>
        <p:nvPicPr>
          <p:cNvPr id="113" name="Google Shape;113;p22"/>
          <p:cNvPicPr preferRelativeResize="0"/>
          <p:nvPr/>
        </p:nvPicPr>
        <p:blipFill>
          <a:blip r:embed="rId3">
            <a:alphaModFix/>
          </a:blip>
          <a:stretch>
            <a:fillRect/>
          </a:stretch>
        </p:blipFill>
        <p:spPr>
          <a:xfrm>
            <a:off x="152400" y="1170125"/>
            <a:ext cx="8744125" cy="3820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a:t>
            </a:r>
            <a:r>
              <a:rPr lang="en"/>
              <a:t>isualize the population spread in neighborhoods</a:t>
            </a:r>
            <a:endParaRPr/>
          </a:p>
          <a:p>
            <a:pPr indent="0" lvl="0" marL="0" rtl="0" algn="l">
              <a:spcBef>
                <a:spcPts val="0"/>
              </a:spcBef>
              <a:spcAft>
                <a:spcPts val="0"/>
              </a:spcAft>
              <a:buNone/>
            </a:pPr>
            <a:r>
              <a:t/>
            </a:r>
            <a:endParaRPr/>
          </a:p>
        </p:txBody>
      </p:sp>
      <p:sp>
        <p:nvSpPr>
          <p:cNvPr id="119" name="Google Shape;119;p23"/>
          <p:cNvSpPr txBox="1"/>
          <p:nvPr>
            <p:ph idx="1" type="body"/>
          </p:nvPr>
        </p:nvSpPr>
        <p:spPr>
          <a:xfrm>
            <a:off x="6273350" y="1152475"/>
            <a:ext cx="2559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300"/>
              <a:t>This analysis &amp; visualization of the relationship between neighbourhoods &amp; Indian population present in those neighbourhoods helps us in identifying the highly populated Indian neighbourhoods. Once we identify those neighbourhoods it helps us in deciding where to place the new Indian restaurant. </a:t>
            </a:r>
            <a:endParaRPr sz="1300"/>
          </a:p>
        </p:txBody>
      </p:sp>
      <p:pic>
        <p:nvPicPr>
          <p:cNvPr id="120" name="Google Shape;120;p23"/>
          <p:cNvPicPr preferRelativeResize="0"/>
          <p:nvPr/>
        </p:nvPicPr>
        <p:blipFill>
          <a:blip r:embed="rId3">
            <a:alphaModFix/>
          </a:blip>
          <a:stretch>
            <a:fillRect/>
          </a:stretch>
        </p:blipFill>
        <p:spPr>
          <a:xfrm>
            <a:off x="152400" y="1170125"/>
            <a:ext cx="5972476"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Relationship between Indian population and Indian restaurant</a:t>
            </a:r>
            <a:endParaRPr sz="2300"/>
          </a:p>
          <a:p>
            <a:pPr indent="0" lvl="0" marL="0" rtl="0" algn="l">
              <a:spcBef>
                <a:spcPts val="15"/>
              </a:spcBef>
              <a:spcAft>
                <a:spcPts val="0"/>
              </a:spcAft>
              <a:buClr>
                <a:schemeClr val="dk1"/>
              </a:buClr>
              <a:buSzPts val="1100"/>
              <a:buFont typeface="Arial"/>
              <a:buNone/>
            </a:pPr>
            <a:r>
              <a:t/>
            </a:r>
            <a:endParaRPr b="1"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26" name="Google Shape;126;p24"/>
          <p:cNvSpPr txBox="1"/>
          <p:nvPr>
            <p:ph idx="1" type="body"/>
          </p:nvPr>
        </p:nvSpPr>
        <p:spPr>
          <a:xfrm>
            <a:off x="5766050" y="1724975"/>
            <a:ext cx="2957400" cy="186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After performing the data cleaning &amp; data analysis we couldn’t identify a big relationship established between densely populated Indian neighborhoods &amp; number of Indian restaurants. This might be because of the missing in data as this an area which can improved in future analysis to get a more insight about the business problem.</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27" name="Google Shape;127;p24"/>
          <p:cNvPicPr preferRelativeResize="0"/>
          <p:nvPr/>
        </p:nvPicPr>
        <p:blipFill>
          <a:blip r:embed="rId3">
            <a:alphaModFix/>
          </a:blip>
          <a:stretch>
            <a:fillRect/>
          </a:stretch>
        </p:blipFill>
        <p:spPr>
          <a:xfrm>
            <a:off x="965125" y="1504225"/>
            <a:ext cx="4685475" cy="208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Clustering Neighbourhoods of Toronto</a:t>
            </a:r>
            <a:endParaRPr sz="2600"/>
          </a:p>
        </p:txBody>
      </p:sp>
      <p:sp>
        <p:nvSpPr>
          <p:cNvPr id="133" name="Google Shape;133;p25"/>
          <p:cNvSpPr txBox="1"/>
          <p:nvPr>
            <p:ph idx="1" type="body"/>
          </p:nvPr>
        </p:nvSpPr>
        <p:spPr>
          <a:xfrm>
            <a:off x="6471325" y="1152475"/>
            <a:ext cx="2361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5"/>
              </a:spcBef>
              <a:spcAft>
                <a:spcPts val="0"/>
              </a:spcAft>
              <a:buClr>
                <a:schemeClr val="dk1"/>
              </a:buClr>
              <a:buSzPts val="1100"/>
              <a:buFont typeface="Arial"/>
              <a:buNone/>
            </a:pPr>
            <a:r>
              <a:t/>
            </a:r>
            <a:endParaRPr i="1" sz="1150">
              <a:solidFill>
                <a:schemeClr val="dk1"/>
              </a:solidFill>
              <a:latin typeface="Carlito"/>
              <a:ea typeface="Carlito"/>
              <a:cs typeface="Carlito"/>
              <a:sym typeface="Carlito"/>
            </a:endParaRPr>
          </a:p>
          <a:p>
            <a:pPr indent="0" lvl="0" marL="0" rtl="0" algn="l">
              <a:spcBef>
                <a:spcPts val="0"/>
              </a:spcBef>
              <a:spcAft>
                <a:spcPts val="1600"/>
              </a:spcAft>
              <a:buClr>
                <a:schemeClr val="dk1"/>
              </a:buClr>
              <a:buSzPts val="1100"/>
              <a:buFont typeface="Arial"/>
              <a:buNone/>
            </a:pPr>
            <a:r>
              <a:rPr lang="en" sz="1500"/>
              <a:t>First step in K-means clustering is to identify the best K value meaning the number of clusters in a given dataset. To do so we are going to use the elbow method on the Toronto dataset with Indian restaurant percentage.</a:t>
            </a:r>
            <a:endParaRPr sz="1500"/>
          </a:p>
        </p:txBody>
      </p:sp>
      <p:pic>
        <p:nvPicPr>
          <p:cNvPr id="134" name="Google Shape;134;p25"/>
          <p:cNvPicPr preferRelativeResize="0"/>
          <p:nvPr/>
        </p:nvPicPr>
        <p:blipFill>
          <a:blip r:embed="rId3">
            <a:alphaModFix/>
          </a:blip>
          <a:stretch>
            <a:fillRect/>
          </a:stretch>
        </p:blipFill>
        <p:spPr>
          <a:xfrm>
            <a:off x="311700" y="1244350"/>
            <a:ext cx="5387831"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3500" marR="593725" rtl="0" algn="l">
              <a:lnSpc>
                <a:spcPct val="100000"/>
              </a:lnSpc>
              <a:spcBef>
                <a:spcPts val="5"/>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Finally to conclude this project, We have got a chance to on a business problem like how a real like data scientists would do. We have used many python libraries to fetch the data , to manipulate the contents &amp; to analyse and visualize those datasets. We have made use of Foursquare API to explore the venues in neighbourhoods of Toronto, then get good amount of data from Wikipedia which we scraped with help of Wikipedia python library and visualized using various plots present in seaborn &amp; matplotlib. We also applied machine learning technique to predict the output given the data and used Folium to visualize it on a map.</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3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63500" marR="560705" rtl="0" algn="l">
              <a:lnSpc>
                <a:spcPct val="10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Some of the drawbacks or areas of improvements shows us that this analysis can be further improved with the help of more data and different machine learning technique. Similarly we can use this project to analysis any scenario such as opening a different cuisine restaurant or opening of a new gym and etc. Hopefully, this project helps acts as initial guidance to take more complex real-life challenges using data-science.</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6" name="Google Shape;146;p27"/>
          <p:cNvPicPr preferRelativeResize="0"/>
          <p:nvPr/>
        </p:nvPicPr>
        <p:blipFill>
          <a:blip r:embed="rId3">
            <a:alphaModFix/>
          </a:blip>
          <a:stretch>
            <a:fillRect/>
          </a:stretch>
        </p:blipFill>
        <p:spPr>
          <a:xfrm>
            <a:off x="0" y="1017736"/>
            <a:ext cx="9144000" cy="5138928"/>
          </a:xfrm>
          <a:prstGeom prst="rect">
            <a:avLst/>
          </a:prstGeom>
          <a:noFill/>
          <a:ln>
            <a:noFill/>
          </a:ln>
        </p:spPr>
      </p:pic>
      <p:sp>
        <p:nvSpPr>
          <p:cNvPr id="147" name="Google Shape;147;p27"/>
          <p:cNvSpPr txBox="1"/>
          <p:nvPr>
            <p:ph type="title"/>
          </p:nvPr>
        </p:nvSpPr>
        <p:spPr>
          <a:xfrm>
            <a:off x="79150" y="253500"/>
            <a:ext cx="8520600" cy="572700"/>
          </a:xfrm>
          <a:prstGeom prst="rect">
            <a:avLst/>
          </a:prstGeom>
        </p:spPr>
        <p:txBody>
          <a:bodyPr anchorCtr="0" anchor="t" bIns="91425" lIns="91425" spcFirstLastPara="1" rIns="91425" wrap="square" tIns="91425">
            <a:noAutofit/>
          </a:bodyPr>
          <a:lstStyle/>
          <a:p>
            <a:pPr indent="457200" lvl="0" marL="320040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963900"/>
          </a:xfrm>
          <a:prstGeom prst="rect">
            <a:avLst/>
          </a:prstGeom>
        </p:spPr>
        <p:txBody>
          <a:bodyPr anchorCtr="0" anchor="t" bIns="91425" lIns="91425" spcFirstLastPara="1" rIns="91425" wrap="square" tIns="91425">
            <a:noAutofit/>
          </a:bodyPr>
          <a:lstStyle/>
          <a:p>
            <a:pPr indent="-285750" lvl="0" marL="237490" rtl="0" algn="l">
              <a:spcBef>
                <a:spcPts val="0"/>
              </a:spcBef>
              <a:spcAft>
                <a:spcPts val="0"/>
              </a:spcAft>
              <a:buSzPts val="1750"/>
              <a:buFont typeface="Times New Roman"/>
              <a:buAutoNum type="arabicPeriod"/>
            </a:pPr>
            <a:r>
              <a:rPr b="1" lang="en" sz="1750">
                <a:latin typeface="Times New Roman"/>
                <a:ea typeface="Times New Roman"/>
                <a:cs typeface="Times New Roman"/>
                <a:sym typeface="Times New Roman"/>
              </a:rPr>
              <a:t>Description of the Business Problem &amp; Discussion of the Background:</a:t>
            </a:r>
            <a:endParaRPr b="1" sz="1750">
              <a:latin typeface="Times New Roman"/>
              <a:ea typeface="Times New Roman"/>
              <a:cs typeface="Times New Roman"/>
              <a:sym typeface="Times New Roman"/>
            </a:endParaRPr>
          </a:p>
          <a:p>
            <a:pPr indent="0" lvl="0" marL="0" rtl="0" algn="l">
              <a:spcBef>
                <a:spcPts val="10"/>
              </a:spcBef>
              <a:spcAft>
                <a:spcPts val="0"/>
              </a:spcAft>
              <a:buClr>
                <a:schemeClr val="dk1"/>
              </a:buClr>
              <a:buSzPts val="1100"/>
              <a:buFont typeface="Arial"/>
              <a:buNone/>
            </a:pPr>
            <a:r>
              <a:t/>
            </a:r>
            <a:endParaRPr b="1" sz="1200">
              <a:latin typeface="Times New Roman"/>
              <a:ea typeface="Times New Roman"/>
              <a:cs typeface="Times New Roman"/>
              <a:sym typeface="Times New Roman"/>
            </a:endParaRPr>
          </a:p>
          <a:p>
            <a:pPr indent="0" lvl="0" marL="63500" rtl="0" algn="l">
              <a:spcBef>
                <a:spcPts val="0"/>
              </a:spcBef>
              <a:spcAft>
                <a:spcPts val="0"/>
              </a:spcAft>
              <a:buClr>
                <a:schemeClr val="dk1"/>
              </a:buClr>
              <a:buSzPts val="1100"/>
              <a:buFont typeface="Arial"/>
              <a:buNone/>
            </a:pPr>
            <a:r>
              <a:rPr i="1" lang="en" sz="1400">
                <a:latin typeface="Carlito"/>
                <a:ea typeface="Carlito"/>
                <a:cs typeface="Carlito"/>
                <a:sym typeface="Carlito"/>
              </a:rPr>
              <a:t>Problem Statement: Prospects of opening an Indian Restaurant in Toronto, Canada. </a:t>
            </a:r>
            <a:endParaRPr sz="3000"/>
          </a:p>
        </p:txBody>
      </p:sp>
      <p:sp>
        <p:nvSpPr>
          <p:cNvPr id="61" name="Google Shape;61;p14"/>
          <p:cNvSpPr txBox="1"/>
          <p:nvPr>
            <p:ph idx="1" type="body"/>
          </p:nvPr>
        </p:nvSpPr>
        <p:spPr>
          <a:xfrm>
            <a:off x="205200" y="1928825"/>
            <a:ext cx="8627100" cy="2640000"/>
          </a:xfrm>
          <a:prstGeom prst="rect">
            <a:avLst/>
          </a:prstGeom>
        </p:spPr>
        <p:txBody>
          <a:bodyPr anchorCtr="0" anchor="t" bIns="91425" lIns="91425" spcFirstLastPara="1" rIns="91425" wrap="square" tIns="91425">
            <a:noAutofit/>
          </a:bodyPr>
          <a:lstStyle/>
          <a:p>
            <a:pPr indent="0" lvl="0" marL="63500" marR="560705" rtl="0" algn="l">
              <a:lnSpc>
                <a:spcPct val="100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Toronto, the capital of the province of Ontario, is the most populous Canadian city. Its diversity is reflected in Toronto’s ethnic neighborhoods such as Chinatown, Corso Italia, Greektown, Kensington Market, Koreatown, Little India, Little Italy, Little Jamaica, Little Portugal &amp; Roncesvalles. One of the most immigrant-friendly cities in North America with more than half of the entire Indian Canadian population residing in Toronto it is one of the best places to start an Indian restaurant.</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63500" rtl="0" algn="l">
              <a:spcBef>
                <a:spcPts val="0"/>
              </a:spcBef>
              <a:spcAft>
                <a:spcPts val="0"/>
              </a:spcAft>
              <a:buClr>
                <a:schemeClr val="dk1"/>
              </a:buClr>
              <a:buSzPts val="1100"/>
              <a:buFont typeface="Arial"/>
              <a:buNone/>
            </a:pPr>
            <a:r>
              <a:rPr b="1" i="1" lang="en" sz="2000">
                <a:latin typeface="Carlito"/>
                <a:ea typeface="Carlito"/>
                <a:cs typeface="Carlito"/>
                <a:sym typeface="Carlito"/>
              </a:rPr>
              <a:t>Target Audience </a:t>
            </a:r>
            <a:endParaRPr b="1" i="1" sz="2000">
              <a:latin typeface="Carlito"/>
              <a:ea typeface="Carlito"/>
              <a:cs typeface="Carlito"/>
              <a:sym typeface="Carlito"/>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3500" marR="560705" rtl="0" algn="l">
              <a:lnSpc>
                <a:spcPct val="100833"/>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Who will be more interested in this project? What type of clients or a group of people would be benefitted?</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5"/>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317500" lvl="1" marL="521335" marR="624205" rtl="0" algn="l">
              <a:lnSpc>
                <a:spcPct val="100000"/>
              </a:lnSpc>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Business personnel who wants to invest or open an Indian restaurant in Toronto. This analysis will be a comprehensive guide to start or expand restaurants targeting the Indian crowd.</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317500" lvl="1" marL="521335" marR="747395" rtl="0" algn="l">
              <a:lnSpc>
                <a:spcPct val="100000"/>
              </a:lnSpc>
              <a:spcBef>
                <a:spcPts val="305"/>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Freelancer who loves to have their own restaurant as a side business. This analysis will give an idea, how beneficial it is to open a restaurant and what are the pros and cons of this business.</a:t>
            </a:r>
            <a:endParaRPr>
              <a:solidFill>
                <a:schemeClr val="dk1"/>
              </a:solidFill>
              <a:latin typeface="Times New Roman"/>
              <a:ea typeface="Times New Roman"/>
              <a:cs typeface="Times New Roman"/>
              <a:sym typeface="Times New Roman"/>
            </a:endParaRPr>
          </a:p>
          <a:p>
            <a:pPr indent="-317500" lvl="1" marL="521335" marR="1138555" rtl="0" algn="l">
              <a:lnSpc>
                <a:spcPct val="100000"/>
              </a:lnSpc>
              <a:spcBef>
                <a:spcPts val="1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Indian crowd who wants to find neighborhoods with lots of option for Indian restaurants.</a:t>
            </a:r>
            <a:endParaRPr>
              <a:solidFill>
                <a:schemeClr val="dk1"/>
              </a:solidFill>
              <a:latin typeface="Times New Roman"/>
              <a:ea typeface="Times New Roman"/>
              <a:cs typeface="Times New Roman"/>
              <a:sym typeface="Times New Roman"/>
            </a:endParaRPr>
          </a:p>
          <a:p>
            <a:pPr indent="-317500" lvl="1" marL="521335" marR="621665" rtl="0" algn="l">
              <a:lnSpc>
                <a:spcPct val="100000"/>
              </a:lnSpc>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Business Analyst or Data Scientists, who wish to analyze the neighborhoods of Toronto using Exploratory Data Analysis and other statistical &amp; machine learning techniques to obtain all the necessary data, perform some operations on it and, finally be able to tell a story out of it.</a:t>
            </a:r>
            <a:endParaRPr>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237490" rtl="0" algn="l">
              <a:spcBef>
                <a:spcPts val="5"/>
              </a:spcBef>
              <a:spcAft>
                <a:spcPts val="0"/>
              </a:spcAft>
              <a:buNone/>
            </a:pPr>
            <a:r>
              <a:rPr b="1" lang="en" sz="1750">
                <a:latin typeface="Times New Roman"/>
                <a:ea typeface="Times New Roman"/>
                <a:cs typeface="Times New Roman"/>
                <a:sym typeface="Times New Roman"/>
              </a:rPr>
              <a:t>Data acquisition and cleaning</a:t>
            </a:r>
            <a:endParaRPr b="1" sz="175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3" name="Google Shape;73;p16"/>
          <p:cNvSpPr txBox="1"/>
          <p:nvPr>
            <p:ph idx="1" type="body"/>
          </p:nvPr>
        </p:nvSpPr>
        <p:spPr>
          <a:xfrm>
            <a:off x="259850" y="1152475"/>
            <a:ext cx="8572500" cy="34752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Font typeface="Times New Roman"/>
              <a:buAutoNum type="arabicPeriod"/>
            </a:pPr>
            <a:r>
              <a:rPr lang="en" sz="1200">
                <a:solidFill>
                  <a:schemeClr val="dk1"/>
                </a:solidFill>
                <a:latin typeface="Times New Roman"/>
                <a:ea typeface="Times New Roman"/>
                <a:cs typeface="Times New Roman"/>
                <a:sym typeface="Times New Roman"/>
              </a:rPr>
              <a:t>I’m using “List of Postal code of Canada: M” (</a:t>
            </a:r>
            <a:r>
              <a:rPr lang="en" sz="1200" u="sng">
                <a:solidFill>
                  <a:schemeClr val="hlink"/>
                </a:solidFill>
                <a:latin typeface="Times New Roman"/>
                <a:ea typeface="Times New Roman"/>
                <a:cs typeface="Times New Roman"/>
                <a:sym typeface="Times New Roman"/>
                <a:hlinkClick r:id="rId3"/>
              </a:rPr>
              <a:t>https://en.wikipedia.org/wiki/List_of_postal_codes_of_Canada:_M</a:t>
            </a:r>
            <a:r>
              <a:rPr lang="en" sz="1200">
                <a:solidFill>
                  <a:schemeClr val="dk1"/>
                </a:solidFill>
                <a:latin typeface="Times New Roman"/>
                <a:ea typeface="Times New Roman"/>
                <a:cs typeface="Times New Roman"/>
                <a:sym typeface="Times New Roman"/>
              </a:rPr>
              <a:t>) wiki page to get all the information about the neighbourhoods present in Toronto. This page has the postal code, borough &amp; the name of all the neighbourhoods present in Toronto.</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/en.m.wikipedia.org/wiki/Demographics_of_Toronto#Ethnic_diversity</a:t>
            </a:r>
            <a:r>
              <a:rPr lang="en" sz="1200">
                <a:solidFill>
                  <a:schemeClr val="dk1"/>
                </a:solidFill>
                <a:latin typeface="Times New Roman"/>
                <a:ea typeface="Times New Roman"/>
                <a:cs typeface="Times New Roman"/>
                <a:sym typeface="Times New Roman"/>
              </a:rPr>
              <a:t>) wiki page. Using this page I’m going to identify the neighbourhoods which are densely populated with Indians as it might be helpful in identifying the suitable neighbourhood to open a new Indian restaurant.</a:t>
            </a:r>
            <a:endParaRPr sz="1300">
              <a:solidFill>
                <a:schemeClr val="dk1"/>
              </a:solidFill>
              <a:latin typeface="Times New Roman"/>
              <a:ea typeface="Times New Roman"/>
              <a:cs typeface="Times New Roman"/>
              <a:sym typeface="Times New Roman"/>
            </a:endParaRPr>
          </a:p>
          <a:p>
            <a:pPr indent="-311150" lvl="0" marL="457200" marR="622935" rtl="0" algn="just">
              <a:lnSpc>
                <a:spcPct val="100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To get location and other information about various venues in Toronto I’m using Foursquare’s explore API. Using the Foursquare’s explore API (which gives venues recommendations), I’m fetching details about the venues up present in Toronto and collected their names, categories and locations (latitude and longitude).</a:t>
            </a:r>
            <a:endParaRPr sz="1300">
              <a:solidFill>
                <a:schemeClr val="dk1"/>
              </a:solidFill>
              <a:latin typeface="Times New Roman"/>
              <a:ea typeface="Times New Roman"/>
              <a:cs typeface="Times New Roman"/>
              <a:sym typeface="Times New Roman"/>
            </a:endParaRPr>
          </a:p>
          <a:p>
            <a:pPr indent="-311150" lvl="0" marL="457200" marR="560705" rtl="0" algn="just">
              <a:lnSpc>
                <a:spcPct val="100000"/>
              </a:lnSpc>
              <a:spcBef>
                <a:spcPts val="0"/>
              </a:spcBef>
              <a:spcAft>
                <a:spcPts val="0"/>
              </a:spcAft>
              <a:buClr>
                <a:schemeClr val="dk1"/>
              </a:buClr>
              <a:buSzPts val="1300"/>
              <a:buFont typeface="Times New Roman"/>
              <a:buAutoNum type="arabicPeriod"/>
            </a:pPr>
            <a:r>
              <a:t/>
            </a:r>
            <a:endParaRPr sz="1300">
              <a:solidFill>
                <a:schemeClr val="dk1"/>
              </a:solidFill>
              <a:latin typeface="Times New Roman"/>
              <a:ea typeface="Times New Roman"/>
              <a:cs typeface="Times New Roman"/>
              <a:sym typeface="Times New Roman"/>
            </a:endParaRPr>
          </a:p>
          <a:p>
            <a:pPr indent="-311150" lvl="0" marL="457200" marR="560705" rtl="0" algn="just">
              <a:lnSpc>
                <a:spcPct val="100000"/>
              </a:lnSpc>
              <a:spcBef>
                <a:spcPts val="0"/>
              </a:spcBef>
              <a:spcAft>
                <a:spcPts val="0"/>
              </a:spcAft>
              <a:buSzPts val="1300"/>
              <a:buFont typeface="Times New Roman"/>
              <a:buAutoNum type="arabicPeriod"/>
            </a:pPr>
            <a:r>
              <a:rPr lang="en" sz="1300">
                <a:solidFill>
                  <a:schemeClr val="dk1"/>
                </a:solidFill>
                <a:latin typeface="Times New Roman"/>
                <a:ea typeface="Times New Roman"/>
                <a:cs typeface="Times New Roman"/>
                <a:sym typeface="Times New Roman"/>
              </a:rPr>
              <a:t>From Foursquare API (</a:t>
            </a:r>
            <a:r>
              <a:rPr lang="en" sz="1300" u="sng">
                <a:solidFill>
                  <a:srgbClr val="0462C1"/>
                </a:solidFill>
                <a:latin typeface="Times New Roman"/>
                <a:ea typeface="Times New Roman"/>
                <a:cs typeface="Times New Roman"/>
                <a:sym typeface="Times New Roman"/>
                <a:hlinkClick r:id="rId5">
                  <a:extLst>
                    <a:ext uri="{A12FA001-AC4F-418D-AE19-62706E023703}">
                      <ahyp:hlinkClr val="tx"/>
                    </a:ext>
                  </a:extLst>
                </a:hlinkClick>
              </a:rPr>
              <a:t>https://developer.foursquare.com/docs)</a:t>
            </a:r>
            <a:r>
              <a:rPr lang="en" sz="13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a:t>
            </a:r>
            <a:r>
              <a:rPr lang="en" sz="1300">
                <a:solidFill>
                  <a:schemeClr val="dk1"/>
                </a:solidFill>
                <a:latin typeface="Times New Roman"/>
                <a:ea typeface="Times New Roman"/>
                <a:cs typeface="Times New Roman"/>
                <a:sym typeface="Times New Roman"/>
              </a:rPr>
              <a:t> I retrieved the following for each venue:</a:t>
            </a:r>
            <a:endParaRPr sz="1300">
              <a:solidFill>
                <a:schemeClr val="dk1"/>
              </a:solidFill>
              <a:latin typeface="Times New Roman"/>
              <a:ea typeface="Times New Roman"/>
              <a:cs typeface="Times New Roman"/>
              <a:sym typeface="Times New Roman"/>
            </a:endParaRPr>
          </a:p>
          <a:p>
            <a:pPr indent="-155575" lvl="0" marL="63500" rtl="0" algn="l">
              <a:lnSpc>
                <a:spcPct val="100000"/>
              </a:lnSpc>
              <a:spcBef>
                <a:spcPts val="10"/>
              </a:spcBef>
              <a:spcAft>
                <a:spcPts val="0"/>
              </a:spcAft>
              <a:buNone/>
            </a:pPr>
            <a:r>
              <a:t/>
            </a:r>
            <a:endParaRPr sz="1300">
              <a:solidFill>
                <a:schemeClr val="dk1"/>
              </a:solidFill>
              <a:latin typeface="Times New Roman"/>
              <a:ea typeface="Times New Roman"/>
              <a:cs typeface="Times New Roman"/>
              <a:sym typeface="Times New Roman"/>
            </a:endParaRPr>
          </a:p>
          <a:p>
            <a:pPr indent="-311150" lvl="2" marL="11684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Name: The name of the venue.</a:t>
            </a:r>
            <a:endParaRPr sz="1300">
              <a:solidFill>
                <a:schemeClr val="dk1"/>
              </a:solidFill>
              <a:latin typeface="Times New Roman"/>
              <a:ea typeface="Times New Roman"/>
              <a:cs typeface="Times New Roman"/>
              <a:sym typeface="Times New Roman"/>
            </a:endParaRPr>
          </a:p>
          <a:p>
            <a:pPr indent="-311150" lvl="2" marL="11684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Category: The category type as defined by the API.</a:t>
            </a:r>
            <a:endParaRPr sz="1300">
              <a:solidFill>
                <a:schemeClr val="dk1"/>
              </a:solidFill>
              <a:latin typeface="Times New Roman"/>
              <a:ea typeface="Times New Roman"/>
              <a:cs typeface="Times New Roman"/>
              <a:sym typeface="Times New Roman"/>
            </a:endParaRPr>
          </a:p>
          <a:p>
            <a:pPr indent="-311150" lvl="2" marL="1168400" rtl="0" algn="l">
              <a:lnSpc>
                <a:spcPct val="114583"/>
              </a:lnSpc>
              <a:spcBef>
                <a:spcPts val="2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Latitude: The latitude value of the venue.</a:t>
            </a:r>
            <a:endParaRPr sz="1300">
              <a:solidFill>
                <a:schemeClr val="dk1"/>
              </a:solidFill>
              <a:latin typeface="Times New Roman"/>
              <a:ea typeface="Times New Roman"/>
              <a:cs typeface="Times New Roman"/>
              <a:sym typeface="Times New Roman"/>
            </a:endParaRPr>
          </a:p>
          <a:p>
            <a:pPr indent="0" lvl="0" marL="6350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t> Folium map for the clusters of different neighbourhoods</a:t>
            </a:r>
            <a:endParaRPr sz="2100"/>
          </a:p>
          <a:p>
            <a:pPr indent="0" lvl="0" marL="0" rtl="0" algn="l">
              <a:spcBef>
                <a:spcPts val="0"/>
              </a:spcBef>
              <a:spcAft>
                <a:spcPts val="0"/>
              </a:spcAft>
              <a:buNone/>
            </a:pPr>
            <a:r>
              <a:t/>
            </a:r>
            <a:endParaRPr/>
          </a:p>
        </p:txBody>
      </p:sp>
      <p:pic>
        <p:nvPicPr>
          <p:cNvPr id="79" name="Google Shape;79;p17"/>
          <p:cNvPicPr preferRelativeResize="0"/>
          <p:nvPr/>
        </p:nvPicPr>
        <p:blipFill>
          <a:blip r:embed="rId3">
            <a:alphaModFix/>
          </a:blip>
          <a:stretch>
            <a:fillRect/>
          </a:stretch>
        </p:blipFill>
        <p:spPr>
          <a:xfrm>
            <a:off x="152400" y="1170125"/>
            <a:ext cx="8520600"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201900" y="3217100"/>
            <a:ext cx="6405600" cy="1674300"/>
          </a:xfrm>
          <a:prstGeom prst="rect">
            <a:avLst/>
          </a:prstGeom>
        </p:spPr>
        <p:txBody>
          <a:bodyPr anchorCtr="0" anchor="t" bIns="91425" lIns="91425" spcFirstLastPara="1" rIns="91425" wrap="square" tIns="91425">
            <a:noAutofit/>
          </a:bodyPr>
          <a:lstStyle/>
          <a:p>
            <a:pPr indent="-304800" lvl="2" marL="521335" marR="638810" rtl="0" algn="l">
              <a:lnSpc>
                <a:spcPct val="100000"/>
              </a:lnSpc>
              <a:spcBef>
                <a:spcPts val="5"/>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With the help of clusters examining &amp; violin plots looks like Downtown Toronto, Central Toronto, East York are already densely populated with Indian restaurants. So it is better idea to leave those boroughs out and consider only Scarborough, East Toronto &amp; North York for the new restaurant’s location.</a:t>
            </a:r>
            <a:endParaRPr sz="1200">
              <a:solidFill>
                <a:schemeClr val="dk1"/>
              </a:solidFill>
              <a:latin typeface="Times New Roman"/>
              <a:ea typeface="Times New Roman"/>
              <a:cs typeface="Times New Roman"/>
              <a:sym typeface="Times New Roman"/>
            </a:endParaRPr>
          </a:p>
          <a:p>
            <a:pPr indent="-304800" lvl="2" marL="521335" marR="680085" rtl="0" algn="l">
              <a:lnSpc>
                <a:spcPct val="100000"/>
              </a:lnSpc>
              <a:spcBef>
                <a:spcPts val="5"/>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After careful consideration it is a good idea to open a new Indian restaurant in Scarborough borough since it has high number of Indian population which gives a higher number of customers possibility and lower competition since very less Indian restaurants in the neighbourhoods.</a:t>
            </a:r>
            <a:endParaRPr sz="1200">
              <a:solidFill>
                <a:schemeClr val="dk1"/>
              </a:solidFill>
              <a:latin typeface="Times New Roman"/>
              <a:ea typeface="Times New Roman"/>
              <a:cs typeface="Times New Roman"/>
              <a:sym typeface="Times New Roman"/>
            </a:endParaRPr>
          </a:p>
          <a:p>
            <a:pPr indent="0" lvl="0" marL="0" marR="638810" rtl="0" algn="l">
              <a:lnSpc>
                <a:spcPct val="100000"/>
              </a:lnSpc>
              <a:spcBef>
                <a:spcPts val="5"/>
              </a:spcBef>
              <a:spcAft>
                <a:spcPts val="0"/>
              </a:spcAft>
              <a:buNone/>
            </a:pPr>
            <a:r>
              <a:t/>
            </a:r>
            <a:endParaRPr sz="1200">
              <a:solidFill>
                <a:schemeClr val="dk1"/>
              </a:solidFill>
              <a:latin typeface="Times New Roman"/>
              <a:ea typeface="Times New Roman"/>
              <a:cs typeface="Times New Roman"/>
              <a:sym typeface="Times New Roman"/>
            </a:endParaRPr>
          </a:p>
          <a:p>
            <a:pPr indent="0" lvl="0" marL="521335" marR="607060" rtl="0" algn="l">
              <a:lnSpc>
                <a:spcPct val="100000"/>
              </a:lnSpc>
              <a:spcBef>
                <a:spcPts val="10"/>
              </a:spcBef>
              <a:spcAft>
                <a:spcPts val="0"/>
              </a:spcAft>
              <a:buNone/>
            </a:pPr>
            <a:r>
              <a:t/>
            </a:r>
            <a:endParaRPr sz="1200">
              <a:solidFill>
                <a:schemeClr val="dk1"/>
              </a:solidFill>
              <a:latin typeface="Times New Roman"/>
              <a:ea typeface="Times New Roman"/>
              <a:cs typeface="Times New Roman"/>
              <a:sym typeface="Times New Roman"/>
            </a:endParaRPr>
          </a:p>
        </p:txBody>
      </p:sp>
      <p:pic>
        <p:nvPicPr>
          <p:cNvPr id="86" name="Google Shape;86;p18"/>
          <p:cNvPicPr preferRelativeResize="0"/>
          <p:nvPr/>
        </p:nvPicPr>
        <p:blipFill>
          <a:blip r:embed="rId3">
            <a:alphaModFix/>
          </a:blip>
          <a:stretch>
            <a:fillRect/>
          </a:stretch>
        </p:blipFill>
        <p:spPr>
          <a:xfrm>
            <a:off x="201900" y="1152485"/>
            <a:ext cx="5984850" cy="1189740"/>
          </a:xfrm>
          <a:prstGeom prst="rect">
            <a:avLst/>
          </a:prstGeom>
          <a:noFill/>
          <a:ln>
            <a:noFill/>
          </a:ln>
        </p:spPr>
      </p:pic>
      <p:sp>
        <p:nvSpPr>
          <p:cNvPr id="87" name="Google Shape;87;p18"/>
          <p:cNvSpPr txBox="1"/>
          <p:nvPr>
            <p:ph idx="1" type="body"/>
          </p:nvPr>
        </p:nvSpPr>
        <p:spPr>
          <a:xfrm>
            <a:off x="6500000" y="1304875"/>
            <a:ext cx="2558700" cy="3586500"/>
          </a:xfrm>
          <a:prstGeom prst="rect">
            <a:avLst/>
          </a:prstGeom>
        </p:spPr>
        <p:txBody>
          <a:bodyPr anchorCtr="0" anchor="t" bIns="91425" lIns="91425" spcFirstLastPara="1" rIns="91425" wrap="square" tIns="91425">
            <a:noAutofit/>
          </a:bodyPr>
          <a:lstStyle/>
          <a:p>
            <a:pPr indent="-304800" lvl="2" marL="521335" marR="608965" rtl="0" algn="l">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 with the help of Violin plots between Number of Indian restaurants in Borough of Toronto.</a:t>
            </a:r>
            <a:endParaRPr sz="1200">
              <a:solidFill>
                <a:schemeClr val="dk1"/>
              </a:solidFill>
              <a:latin typeface="Times New Roman"/>
              <a:ea typeface="Times New Roman"/>
              <a:cs typeface="Times New Roman"/>
              <a:sym typeface="Times New Roman"/>
            </a:endParaRPr>
          </a:p>
          <a:p>
            <a:pPr indent="-304800" lvl="2" marL="521335" marR="607060" rtl="0" algn="l">
              <a:lnSpc>
                <a:spcPct val="100000"/>
              </a:lnSpc>
              <a:spcBef>
                <a:spcPts val="1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 all the ridings,Scarborough-Agincourt etc are the densely populated with Indian crowd ridings.</a:t>
            </a:r>
            <a:endParaRPr sz="1200">
              <a:solidFill>
                <a:schemeClr val="dk1"/>
              </a:solidFill>
              <a:latin typeface="Times New Roman"/>
              <a:ea typeface="Times New Roman"/>
              <a:cs typeface="Times New Roman"/>
              <a:sym typeface="Times New Roman"/>
            </a:endParaRPr>
          </a:p>
          <a:p>
            <a:pPr indent="0" lvl="0" marL="521335" marR="638810" rtl="0" algn="l">
              <a:lnSpc>
                <a:spcPct val="100000"/>
              </a:lnSpc>
              <a:spcBef>
                <a:spcPts val="5"/>
              </a:spcBef>
              <a:spcAft>
                <a:spcPts val="0"/>
              </a:spcAft>
              <a:buNone/>
            </a:pPr>
            <a:r>
              <a:rPr lang="en" sz="1200">
                <a:solidFill>
                  <a:schemeClr val="dk1"/>
                </a:solidFill>
                <a:latin typeface="Times New Roman"/>
                <a:ea typeface="Times New Roman"/>
                <a:cs typeface="Times New Roman"/>
                <a:sym typeface="Times New Roman"/>
              </a:rPr>
              <a:t>restaurant’s location.</a:t>
            </a:r>
            <a:endParaRPr sz="1200">
              <a:solidFill>
                <a:schemeClr val="dk1"/>
              </a:solidFill>
              <a:latin typeface="Times New Roman"/>
              <a:ea typeface="Times New Roman"/>
              <a:cs typeface="Times New Roman"/>
              <a:sym typeface="Times New Roman"/>
            </a:endParaRPr>
          </a:p>
          <a:p>
            <a:pPr indent="0" lvl="0" marL="521335" marR="607060" rtl="0" algn="l">
              <a:lnSpc>
                <a:spcPct val="100000"/>
              </a:lnSpc>
              <a:spcBef>
                <a:spcPts val="1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50">
                <a:latin typeface="Times New Roman"/>
                <a:ea typeface="Times New Roman"/>
                <a:cs typeface="Times New Roman"/>
                <a:sym typeface="Times New Roman"/>
              </a:rPr>
              <a:t>Conclusion</a:t>
            </a:r>
            <a:endParaRPr b="1" sz="165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63500" marR="593725" rtl="0" algn="l">
              <a:lnSpc>
                <a:spcPct val="100000"/>
              </a:lnSpc>
              <a:spcBef>
                <a:spcPts val="5"/>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Finally to conclude this project, We have got a chance to on a business problem like how a real like data scientists would do. We have used many python libraries to fetch the data , to manipulate the contents &amp; to analyse and visualize those datasets. We have made use of Foursquare API to explore the venues in neighbourhoods of Toronto, then get good amount of data from Wikipedia which we scraped with help of Wikipedia python library and visualized using various plots present in seaborn &amp; matplotlib. We also applied machine learning technique to predict the output given the data and used Folium to visualize it on a map.</a:t>
            </a:r>
            <a:endParaRPr sz="1300">
              <a:solidFill>
                <a:schemeClr val="dk1"/>
              </a:solidFill>
              <a:latin typeface="Times New Roman"/>
              <a:ea typeface="Times New Roman"/>
              <a:cs typeface="Times New Roman"/>
              <a:sym typeface="Times New Roman"/>
            </a:endParaRPr>
          </a:p>
          <a:p>
            <a:pPr indent="0" lvl="0" marL="0" rtl="0" algn="l">
              <a:lnSpc>
                <a:spcPct val="100000"/>
              </a:lnSpc>
              <a:spcBef>
                <a:spcPts val="3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63500" marR="560705" rtl="0" algn="l">
              <a:lnSpc>
                <a:spcPct val="100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Some of the drawbacks or areas of improvements shows us that this analysis can be further improved with the help of more data and different machine learning technique. Similarly we can use this project to analysis any scenario such as opening a different cuisine restaurant or opening of a new gym and etc. Hopefully, this project helps acts as initial guidance to take more complex real-life challenges using data-science.</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237490" rtl="0" algn="l">
              <a:spcBef>
                <a:spcPts val="0"/>
              </a:spcBef>
              <a:spcAft>
                <a:spcPts val="0"/>
              </a:spcAft>
              <a:buNone/>
            </a:pPr>
            <a:r>
              <a:rPr b="1" lang="en" sz="1650">
                <a:latin typeface="Times New Roman"/>
                <a:ea typeface="Times New Roman"/>
                <a:cs typeface="Times New Roman"/>
                <a:sym typeface="Times New Roman"/>
              </a:rPr>
              <a:t>Exploratory Data Analysis:</a:t>
            </a:r>
            <a:endParaRPr b="1" sz="165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9" name="Google Shape;99;p20"/>
          <p:cNvSpPr txBox="1"/>
          <p:nvPr>
            <p:ph idx="1" type="body"/>
          </p:nvPr>
        </p:nvSpPr>
        <p:spPr>
          <a:xfrm>
            <a:off x="6124875" y="1152475"/>
            <a:ext cx="2707500" cy="3416400"/>
          </a:xfrm>
          <a:prstGeom prst="rect">
            <a:avLst/>
          </a:prstGeom>
        </p:spPr>
        <p:txBody>
          <a:bodyPr anchorCtr="0" anchor="t" bIns="91425" lIns="91425" spcFirstLastPara="1" rIns="91425" wrap="square" tIns="91425">
            <a:noAutofit/>
          </a:bodyPr>
          <a:lstStyle/>
          <a:p>
            <a:pPr indent="0" lvl="0" marL="63500" marR="560705" rtl="0" algn="l">
              <a:lnSpc>
                <a:spcPct val="100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This dataframe with the Toronto DataFrame with latitude &amp; longitude information on neighbourhood. Finally extract just the Indian restaurant values along with neighbourhood information.</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00" name="Google Shape;100;p20"/>
          <p:cNvPicPr preferRelativeResize="0"/>
          <p:nvPr/>
        </p:nvPicPr>
        <p:blipFill>
          <a:blip r:embed="rId3">
            <a:alphaModFix/>
          </a:blip>
          <a:stretch>
            <a:fillRect/>
          </a:stretch>
        </p:blipFill>
        <p:spPr>
          <a:xfrm>
            <a:off x="152400" y="1170125"/>
            <a:ext cx="5715000" cy="322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63500" marR="621665" rtl="0" algn="just">
              <a:spcBef>
                <a:spcPts val="5"/>
              </a:spcBef>
              <a:spcAft>
                <a:spcPts val="0"/>
              </a:spcAft>
              <a:buClr>
                <a:schemeClr val="dk1"/>
              </a:buClr>
              <a:buSzPts val="1100"/>
              <a:buFont typeface="Arial"/>
              <a:buNone/>
            </a:pPr>
            <a:r>
              <a:rPr lang="en" sz="1900">
                <a:latin typeface="Times New Roman"/>
                <a:ea typeface="Times New Roman"/>
                <a:cs typeface="Times New Roman"/>
                <a:sym typeface="Times New Roman"/>
              </a:rPr>
              <a:t> Identifying the boroughs with densely populated Indian restaurants.</a:t>
            </a:r>
            <a:endParaRPr sz="3500"/>
          </a:p>
        </p:txBody>
      </p:sp>
      <p:sp>
        <p:nvSpPr>
          <p:cNvPr id="106" name="Google Shape;106;p21"/>
          <p:cNvSpPr txBox="1"/>
          <p:nvPr>
            <p:ph idx="1" type="body"/>
          </p:nvPr>
        </p:nvSpPr>
        <p:spPr>
          <a:xfrm>
            <a:off x="6276900" y="1164850"/>
            <a:ext cx="2555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With the help of this </a:t>
            </a:r>
            <a:r>
              <a:rPr lang="en" sz="1400" u="sng">
                <a:solidFill>
                  <a:schemeClr val="hlink"/>
                </a:solidFill>
                <a:hlinkClick r:id="rId3"/>
              </a:rPr>
              <a:t>violin plot</a:t>
            </a:r>
            <a:r>
              <a:rPr lang="en" sz="1400"/>
              <a:t>s we can identify the boroughs with densely populated Indian restaurants. It is drawn using seaborn library to show </a:t>
            </a:r>
            <a:r>
              <a:rPr lang="en" sz="1400"/>
              <a:t>distribution of Indian restaurants in different boroughs.</a:t>
            </a:r>
            <a:endParaRPr sz="1400"/>
          </a:p>
          <a:p>
            <a:pPr indent="0" lvl="0" marL="0" rtl="0" algn="l">
              <a:spcBef>
                <a:spcPts val="1600"/>
              </a:spcBef>
              <a:spcAft>
                <a:spcPts val="1600"/>
              </a:spcAft>
              <a:buClr>
                <a:schemeClr val="dk1"/>
              </a:buClr>
              <a:buSzPts val="1100"/>
              <a:buFont typeface="Arial"/>
              <a:buNone/>
            </a:pPr>
            <a:r>
              <a:rPr lang="en" sz="1400"/>
              <a:t> the </a:t>
            </a:r>
            <a:endParaRPr/>
          </a:p>
        </p:txBody>
      </p:sp>
      <p:pic>
        <p:nvPicPr>
          <p:cNvPr id="107" name="Google Shape;107;p21"/>
          <p:cNvPicPr preferRelativeResize="0"/>
          <p:nvPr/>
        </p:nvPicPr>
        <p:blipFill>
          <a:blip r:embed="rId4">
            <a:alphaModFix/>
          </a:blip>
          <a:stretch>
            <a:fillRect/>
          </a:stretch>
        </p:blipFill>
        <p:spPr>
          <a:xfrm>
            <a:off x="90525" y="1017725"/>
            <a:ext cx="6124575" cy="384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