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60" r:id="rId4"/>
    <p:sldId id="261" r:id="rId5"/>
    <p:sldId id="263" r:id="rId6"/>
    <p:sldId id="264" r:id="rId7"/>
    <p:sldId id="265" r:id="rId8"/>
    <p:sldId id="266" r:id="rId9"/>
    <p:sldId id="267" r:id="rId10"/>
    <p:sldId id="268" r:id="rId11"/>
    <p:sldId id="269" r:id="rId12"/>
    <p:sldId id="270" r:id="rId13"/>
    <p:sldId id="271" r:id="rId14"/>
    <p:sldId id="273" r:id="rId15"/>
    <p:sldId id="272" r:id="rId16"/>
    <p:sldId id="274" r:id="rId17"/>
    <p:sldId id="277" r:id="rId18"/>
    <p:sldId id="278" r:id="rId19"/>
    <p:sldId id="279" r:id="rId20"/>
    <p:sldId id="280"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692"/>
  </p:normalViewPr>
  <p:slideViewPr>
    <p:cSldViewPr snapToGrid="0">
      <p:cViewPr varScale="1">
        <p:scale>
          <a:sx n="106" d="100"/>
          <a:sy n="106"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D9FC6-E14C-4946-8C6A-535986C21766}"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1894E-46DD-204C-831D-28AC84E419A9}" type="slidenum">
              <a:rPr lang="en-US" smtClean="0"/>
              <a:t>‹#›</a:t>
            </a:fld>
            <a:endParaRPr lang="en-US"/>
          </a:p>
        </p:txBody>
      </p:sp>
    </p:spTree>
    <p:extLst>
      <p:ext uri="{BB962C8B-B14F-4D97-AF65-F5344CB8AC3E}">
        <p14:creationId xmlns:p14="http://schemas.microsoft.com/office/powerpoint/2010/main" val="187386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81894E-46DD-204C-831D-28AC84E419A9}" type="slidenum">
              <a:rPr lang="en-US" smtClean="0"/>
              <a:t>9</a:t>
            </a:fld>
            <a:endParaRPr lang="en-US"/>
          </a:p>
        </p:txBody>
      </p:sp>
    </p:spTree>
    <p:extLst>
      <p:ext uri="{BB962C8B-B14F-4D97-AF65-F5344CB8AC3E}">
        <p14:creationId xmlns:p14="http://schemas.microsoft.com/office/powerpoint/2010/main" val="363163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EE6F-75C2-DAE4-80A1-E108F93DC20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E7B7C3-0767-C5E4-0E1F-5D0A4C7D0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DDCA21-7533-F4EF-9ECE-6685DA10BB62}"/>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5" name="Footer Placeholder 4">
            <a:extLst>
              <a:ext uri="{FF2B5EF4-FFF2-40B4-BE49-F238E27FC236}">
                <a16:creationId xmlns:a16="http://schemas.microsoft.com/office/drawing/2014/main" id="{A2431E17-3DB6-0237-EF98-0F6CC53DF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67BB-5C1E-69B3-3830-5707427C9914}"/>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248343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8CEB-4F5D-F59C-C17F-61230A7436B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E283DC8-B75E-34B7-CF70-47377ACA2A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E3DBEB-9F9D-6322-5940-7A25F5632359}"/>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5" name="Footer Placeholder 4">
            <a:extLst>
              <a:ext uri="{FF2B5EF4-FFF2-40B4-BE49-F238E27FC236}">
                <a16:creationId xmlns:a16="http://schemas.microsoft.com/office/drawing/2014/main" id="{5A6119C9-0F9C-CF1B-69E2-6D93D45F6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A9F3E-F46C-8BEF-34D7-F22AFBD48CF1}"/>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32343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A81ECE-4542-6A6C-82C3-CA00A58208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E6C3204-5F39-BC7B-ECC8-F2C2BD876D0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DE6CEC-429D-92AC-407A-EDBA5D67D7A1}"/>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5" name="Footer Placeholder 4">
            <a:extLst>
              <a:ext uri="{FF2B5EF4-FFF2-40B4-BE49-F238E27FC236}">
                <a16:creationId xmlns:a16="http://schemas.microsoft.com/office/drawing/2014/main" id="{2CB88079-402B-B7FC-EE81-DB0832778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422C3-9C1E-AFB5-27B8-3DE10EFFF5E4}"/>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70655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93B6-5805-F038-7CFB-DECF183903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A83D5C-90EA-8573-D14D-F662D1C622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DCA77B-4BC0-46D2-8C69-8DFA2EE16CC7}"/>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5" name="Footer Placeholder 4">
            <a:extLst>
              <a:ext uri="{FF2B5EF4-FFF2-40B4-BE49-F238E27FC236}">
                <a16:creationId xmlns:a16="http://schemas.microsoft.com/office/drawing/2014/main" id="{6A510FE7-5F65-0DD3-E18C-87CFBE5F4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B3618-1297-68BA-493D-38DA5DE8B640}"/>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400014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BF1B-115A-D1A8-F5BD-F330131AC64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F3D2920-9FB8-D9F0-08C5-95D4F1132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F90382E-4074-3108-5A84-6AE5D8C999EF}"/>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5" name="Footer Placeholder 4">
            <a:extLst>
              <a:ext uri="{FF2B5EF4-FFF2-40B4-BE49-F238E27FC236}">
                <a16:creationId xmlns:a16="http://schemas.microsoft.com/office/drawing/2014/main" id="{4A158760-107D-FF47-DC55-E2DF946CE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F5082-4DC3-EA8C-8C25-B621D2B34821}"/>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179828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BC9A-5AD9-05A7-0C91-B7530E5608D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21F0594-809C-CDAA-9BC9-D13ECDF569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6D0D71-490A-985A-AEBE-946EFDBD341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6D3E10E-D5AF-5650-A943-FDA3A1FDECAD}"/>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6" name="Footer Placeholder 5">
            <a:extLst>
              <a:ext uri="{FF2B5EF4-FFF2-40B4-BE49-F238E27FC236}">
                <a16:creationId xmlns:a16="http://schemas.microsoft.com/office/drawing/2014/main" id="{9635F305-1036-A07A-C8AF-814765C7D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0663B-192D-01E2-C1BF-63FB0C240930}"/>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39470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1982-90AA-A415-54DB-B2FFA8CEDEE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CD07728-19C4-82CE-7B69-25939EDD8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681D1C6-B56D-C7DF-E8DF-9BEFF248F6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999651-AE14-B016-8A2C-5D15D9FDB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8DB38F-DFBF-D0C2-9650-32ABE50030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9EBF873-9BC2-F769-32EB-E15B4B7DAA52}"/>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8" name="Footer Placeholder 7">
            <a:extLst>
              <a:ext uri="{FF2B5EF4-FFF2-40B4-BE49-F238E27FC236}">
                <a16:creationId xmlns:a16="http://schemas.microsoft.com/office/drawing/2014/main" id="{A242ACF6-3661-88A5-AD43-E57D403E3D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2793B8-7E79-10C4-116D-D94AB5B45745}"/>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391044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9BAF-A343-CDB3-2585-FC8B0FA39D5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89B0AC1-00D5-353D-3C29-66B508786DFD}"/>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4" name="Footer Placeholder 3">
            <a:extLst>
              <a:ext uri="{FF2B5EF4-FFF2-40B4-BE49-F238E27FC236}">
                <a16:creationId xmlns:a16="http://schemas.microsoft.com/office/drawing/2014/main" id="{E47741F8-41C5-DE7E-951E-BE205DA5D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09093-5A6C-5F6B-9022-662AFEE35219}"/>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308025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26C4DC-1DE6-0C27-B3EE-3F34B69FE376}"/>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3" name="Footer Placeholder 2">
            <a:extLst>
              <a:ext uri="{FF2B5EF4-FFF2-40B4-BE49-F238E27FC236}">
                <a16:creationId xmlns:a16="http://schemas.microsoft.com/office/drawing/2014/main" id="{BBAA2D79-4391-A587-5D8D-A934DE7D31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98EA36-D93F-15A5-3143-A507E3BD9904}"/>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311303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3012-C448-B434-740F-431B9E4CC0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638140E-C054-5C18-624E-EF577BC84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59FC6A0-E7DE-A3C5-8844-C5E33FCCB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8DAC8A-DADE-CAE4-7932-62D0044B664B}"/>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6" name="Footer Placeholder 5">
            <a:extLst>
              <a:ext uri="{FF2B5EF4-FFF2-40B4-BE49-F238E27FC236}">
                <a16:creationId xmlns:a16="http://schemas.microsoft.com/office/drawing/2014/main" id="{18C9B4EF-6FC5-B79A-1525-D5DC342D4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A40C4-6A1A-2042-44A0-7CD5AF753640}"/>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4994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56B3-264E-1495-CA58-4831A1BA90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2B73349-21F0-D675-50AA-45AEBAE3B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A0CF17-892E-9F38-F8AF-634A0FFE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A66E44-7613-A884-429D-28C8C91D763E}"/>
              </a:ext>
            </a:extLst>
          </p:cNvPr>
          <p:cNvSpPr>
            <a:spLocks noGrp="1"/>
          </p:cNvSpPr>
          <p:nvPr>
            <p:ph type="dt" sz="half" idx="10"/>
          </p:nvPr>
        </p:nvSpPr>
        <p:spPr/>
        <p:txBody>
          <a:bodyPr/>
          <a:lstStyle/>
          <a:p>
            <a:fld id="{064DB8F1-07FD-1F4F-9BC4-E170FE1E8CA6}" type="datetimeFigureOut">
              <a:rPr lang="en-US" smtClean="0"/>
              <a:t>10/10/23</a:t>
            </a:fld>
            <a:endParaRPr lang="en-US"/>
          </a:p>
        </p:txBody>
      </p:sp>
      <p:sp>
        <p:nvSpPr>
          <p:cNvPr id="6" name="Footer Placeholder 5">
            <a:extLst>
              <a:ext uri="{FF2B5EF4-FFF2-40B4-BE49-F238E27FC236}">
                <a16:creationId xmlns:a16="http://schemas.microsoft.com/office/drawing/2014/main" id="{7D59A140-013B-DB8A-1CB4-744FBD0B1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39BCE-540C-676B-FB8C-DA9A902C45DE}"/>
              </a:ext>
            </a:extLst>
          </p:cNvPr>
          <p:cNvSpPr>
            <a:spLocks noGrp="1"/>
          </p:cNvSpPr>
          <p:nvPr>
            <p:ph type="sldNum" sz="quarter" idx="12"/>
          </p:nvPr>
        </p:nvSpPr>
        <p:spPr/>
        <p:txBody>
          <a:bodyPr/>
          <a:lstStyle/>
          <a:p>
            <a:fld id="{4463DAC3-10F1-BA4C-A8FD-9E07286420F5}" type="slidenum">
              <a:rPr lang="en-US" smtClean="0"/>
              <a:t>‹#›</a:t>
            </a:fld>
            <a:endParaRPr lang="en-US"/>
          </a:p>
        </p:txBody>
      </p:sp>
    </p:spTree>
    <p:extLst>
      <p:ext uri="{BB962C8B-B14F-4D97-AF65-F5344CB8AC3E}">
        <p14:creationId xmlns:p14="http://schemas.microsoft.com/office/powerpoint/2010/main" val="142710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B3AFE-5DA6-F01F-7F35-3C694FA29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88FB581-8B3C-40D4-BF15-B36C7110D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63FFCF-E872-F8CD-243F-1F0C34379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DB8F1-07FD-1F4F-9BC4-E170FE1E8CA6}" type="datetimeFigureOut">
              <a:rPr lang="en-US" smtClean="0"/>
              <a:t>10/10/23</a:t>
            </a:fld>
            <a:endParaRPr lang="en-US"/>
          </a:p>
        </p:txBody>
      </p:sp>
      <p:sp>
        <p:nvSpPr>
          <p:cNvPr id="5" name="Footer Placeholder 4">
            <a:extLst>
              <a:ext uri="{FF2B5EF4-FFF2-40B4-BE49-F238E27FC236}">
                <a16:creationId xmlns:a16="http://schemas.microsoft.com/office/drawing/2014/main" id="{22EE2FDF-85A0-BFC0-21DF-92E865FAFE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3C279-9ECB-6B0D-EEEA-D569FD7BE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3DAC3-10F1-BA4C-A8FD-9E07286420F5}" type="slidenum">
              <a:rPr lang="en-US" smtClean="0"/>
              <a:t>‹#›</a:t>
            </a:fld>
            <a:endParaRPr lang="en-US"/>
          </a:p>
        </p:txBody>
      </p:sp>
    </p:spTree>
    <p:extLst>
      <p:ext uri="{BB962C8B-B14F-4D97-AF65-F5344CB8AC3E}">
        <p14:creationId xmlns:p14="http://schemas.microsoft.com/office/powerpoint/2010/main" val="326519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52C311-A588-F3F0-A8C3-A302502E9772}"/>
              </a:ext>
            </a:extLst>
          </p:cNvPr>
          <p:cNvPicPr>
            <a:picLocks noChangeAspect="1"/>
          </p:cNvPicPr>
          <p:nvPr/>
        </p:nvPicPr>
        <p:blipFill>
          <a:blip r:embed="rId2"/>
          <a:stretch>
            <a:fillRect/>
          </a:stretch>
        </p:blipFill>
        <p:spPr>
          <a:xfrm>
            <a:off x="181476" y="178569"/>
            <a:ext cx="803564" cy="803564"/>
          </a:xfrm>
          <a:prstGeom prst="rect">
            <a:avLst/>
          </a:prstGeom>
          <a:effectLst>
            <a:reflection stA="0" endPos="65000" dist="50800" dir="5400000" sy="-100000" algn="bl" rotWithShape="0"/>
          </a:effectLst>
        </p:spPr>
      </p:pic>
      <p:pic>
        <p:nvPicPr>
          <p:cNvPr id="9" name="Picture 8">
            <a:extLst>
              <a:ext uri="{FF2B5EF4-FFF2-40B4-BE49-F238E27FC236}">
                <a16:creationId xmlns:a16="http://schemas.microsoft.com/office/drawing/2014/main" id="{BC54F7AF-DDE4-784E-18EC-62E395567B72}"/>
              </a:ext>
            </a:extLst>
          </p:cNvPr>
          <p:cNvPicPr>
            <a:picLocks noChangeAspect="1"/>
          </p:cNvPicPr>
          <p:nvPr/>
        </p:nvPicPr>
        <p:blipFill>
          <a:blip r:embed="rId3">
            <a:alphaModFix amt="56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712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E3E322-B893-DB8D-F103-56551F923DD4}"/>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pic>
        <p:nvPicPr>
          <p:cNvPr id="5" name="Picture 4">
            <a:extLst>
              <a:ext uri="{FF2B5EF4-FFF2-40B4-BE49-F238E27FC236}">
                <a16:creationId xmlns:a16="http://schemas.microsoft.com/office/drawing/2014/main" id="{2C1AF2FB-1A20-C4F3-348D-FF70EC5832AF}"/>
              </a:ext>
            </a:extLst>
          </p:cNvPr>
          <p:cNvPicPr>
            <a:picLocks noChangeAspect="1"/>
          </p:cNvPicPr>
          <p:nvPr/>
        </p:nvPicPr>
        <p:blipFill>
          <a:blip r:embed="rId2"/>
          <a:stretch>
            <a:fillRect/>
          </a:stretch>
        </p:blipFill>
        <p:spPr>
          <a:xfrm>
            <a:off x="11083636" y="275046"/>
            <a:ext cx="803564" cy="803564"/>
          </a:xfrm>
          <a:prstGeom prst="rect">
            <a:avLst/>
          </a:prstGeom>
        </p:spPr>
      </p:pic>
      <p:sp>
        <p:nvSpPr>
          <p:cNvPr id="6" name="TextBox 5">
            <a:extLst>
              <a:ext uri="{FF2B5EF4-FFF2-40B4-BE49-F238E27FC236}">
                <a16:creationId xmlns:a16="http://schemas.microsoft.com/office/drawing/2014/main" id="{5222C948-F47B-6419-1CAB-91F8751C4276}"/>
              </a:ext>
            </a:extLst>
          </p:cNvPr>
          <p:cNvSpPr txBox="1"/>
          <p:nvPr/>
        </p:nvSpPr>
        <p:spPr>
          <a:xfrm>
            <a:off x="0" y="1533465"/>
            <a:ext cx="5362832" cy="5324535"/>
          </a:xfrm>
          <a:prstGeom prst="rect">
            <a:avLst/>
          </a:prstGeom>
          <a:noFill/>
        </p:spPr>
        <p:txBody>
          <a:bodyPr wrap="square" rtlCol="0">
            <a:spAutoFit/>
          </a:bodyPr>
          <a:lstStyle/>
          <a:p>
            <a:pPr algn="l"/>
            <a:r>
              <a:rPr lang="en-IN" sz="2000" b="1" i="0" dirty="0">
                <a:solidFill>
                  <a:srgbClr val="374151"/>
                </a:solidFill>
                <a:effectLst/>
              </a:rPr>
              <a:t>Content Growth:</a:t>
            </a:r>
            <a:endParaRPr lang="en-IN" sz="2000" b="0" i="0" dirty="0">
              <a:solidFill>
                <a:srgbClr val="374151"/>
              </a:solidFill>
              <a:effectLst/>
            </a:endParaRPr>
          </a:p>
          <a:p>
            <a:pPr marL="742950" lvl="1" indent="-285750" algn="l">
              <a:buFont typeface="Wingdings" pitchFamily="2" charset="2"/>
              <a:buChar char="Ø"/>
            </a:pPr>
            <a:r>
              <a:rPr lang="en-IN" sz="2000" b="0" i="0" dirty="0">
                <a:solidFill>
                  <a:srgbClr val="374151"/>
                </a:solidFill>
                <a:effectLst/>
              </a:rPr>
              <a:t>Rapid Growth: Peak in 2019 (2153) and 2020 (2009) content additions.</a:t>
            </a:r>
          </a:p>
          <a:p>
            <a:pPr marL="742950" lvl="1" indent="-285750" algn="l">
              <a:buFont typeface="Wingdings" pitchFamily="2" charset="2"/>
              <a:buChar char="Ø"/>
            </a:pPr>
            <a:r>
              <a:rPr lang="en-IN" sz="2000" b="0" i="0" dirty="0">
                <a:solidFill>
                  <a:srgbClr val="374151"/>
                </a:solidFill>
                <a:effectLst/>
              </a:rPr>
              <a:t>Consistent Expansion: Steady growth in 2018 (1685).</a:t>
            </a:r>
          </a:p>
          <a:p>
            <a:pPr marL="742950" lvl="1" indent="-285750" algn="l">
              <a:buFont typeface="Wingdings" pitchFamily="2" charset="2"/>
              <a:buChar char="Ø"/>
            </a:pPr>
            <a:r>
              <a:rPr lang="en-IN" sz="2000" b="0" i="0" dirty="0">
                <a:solidFill>
                  <a:srgbClr val="374151"/>
                </a:solidFill>
                <a:effectLst/>
              </a:rPr>
              <a:t>Recent Decline in 2021 (117).</a:t>
            </a:r>
          </a:p>
          <a:p>
            <a:pPr marL="742950" lvl="1" indent="-285750" algn="l">
              <a:buFont typeface="Wingdings" pitchFamily="2" charset="2"/>
              <a:buChar char="Ø"/>
            </a:pPr>
            <a:endParaRPr lang="en-IN" sz="2000" b="0" i="0" dirty="0">
              <a:solidFill>
                <a:srgbClr val="374151"/>
              </a:solidFill>
              <a:effectLst/>
            </a:endParaRPr>
          </a:p>
          <a:p>
            <a:pPr algn="l"/>
            <a:r>
              <a:rPr lang="en-IN" sz="2000" b="1" i="0" dirty="0">
                <a:solidFill>
                  <a:srgbClr val="374151"/>
                </a:solidFill>
                <a:effectLst/>
              </a:rPr>
              <a:t>Rating Trends:</a:t>
            </a:r>
            <a:endParaRPr lang="en-IN" sz="2000" b="0" i="0" dirty="0">
              <a:solidFill>
                <a:srgbClr val="374151"/>
              </a:solidFill>
              <a:effectLst/>
            </a:endParaRPr>
          </a:p>
          <a:p>
            <a:pPr marL="742950" lvl="1" indent="-285750" algn="l">
              <a:buFont typeface="Wingdings" pitchFamily="2" charset="2"/>
              <a:buChar char="Ø"/>
            </a:pPr>
            <a:r>
              <a:rPr lang="en-IN" sz="2000" b="0" i="0" dirty="0">
                <a:solidFill>
                  <a:srgbClr val="374151"/>
                </a:solidFill>
                <a:effectLst/>
              </a:rPr>
              <a:t>"Adults" Rating: More movies (2595) than TV shows (1025), favouring movies.</a:t>
            </a:r>
          </a:p>
          <a:p>
            <a:pPr marL="742950" lvl="1" indent="-285750" algn="l">
              <a:buFont typeface="Wingdings" pitchFamily="2" charset="2"/>
              <a:buChar char="Ø"/>
            </a:pPr>
            <a:r>
              <a:rPr lang="en-IN" sz="2000" b="0" i="0" dirty="0">
                <a:solidFill>
                  <a:srgbClr val="374151"/>
                </a:solidFill>
                <a:effectLst/>
              </a:rPr>
              <a:t>"Teens" Rating: Focus on teen movies (386).</a:t>
            </a:r>
          </a:p>
          <a:p>
            <a:pPr marL="742950" lvl="1" indent="-285750" algn="l">
              <a:buFont typeface="Wingdings" pitchFamily="2" charset="2"/>
              <a:buChar char="Ø"/>
            </a:pPr>
            <a:r>
              <a:rPr lang="en-IN" sz="2000" b="0" i="0" dirty="0">
                <a:solidFill>
                  <a:srgbClr val="374151"/>
                </a:solidFill>
                <a:effectLst/>
              </a:rPr>
              <a:t>"Young Adults" Rating: Balanced distribution (1272 movies, 659 TV shows).</a:t>
            </a:r>
          </a:p>
          <a:p>
            <a:pPr marL="742950" lvl="1" indent="-285750" algn="l">
              <a:buFont typeface="Wingdings" pitchFamily="2" charset="2"/>
              <a:buChar char="Ø"/>
            </a:pPr>
            <a:r>
              <a:rPr lang="en-IN" sz="2000" b="0" i="0" dirty="0">
                <a:solidFill>
                  <a:srgbClr val="374151"/>
                </a:solidFill>
                <a:effectLst/>
              </a:rPr>
              <a:t>"Older Kids" and "Kids" Ratings: More movies in both (852/478 and 267/246), catering to children.</a:t>
            </a:r>
          </a:p>
        </p:txBody>
      </p:sp>
      <p:pic>
        <p:nvPicPr>
          <p:cNvPr id="6146" name="Picture 2">
            <a:extLst>
              <a:ext uri="{FF2B5EF4-FFF2-40B4-BE49-F238E27FC236}">
                <a16:creationId xmlns:a16="http://schemas.microsoft.com/office/drawing/2014/main" id="{3AE33052-1763-FB26-1C03-7A85F0545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300" y="1353656"/>
            <a:ext cx="6829168" cy="287009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61829C9-B260-18CF-84DF-3D088C97F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832" y="4223748"/>
            <a:ext cx="6829168" cy="26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9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06E8D-F223-FD25-EC8E-4282DC44B4D8}"/>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pic>
        <p:nvPicPr>
          <p:cNvPr id="5" name="Picture 4">
            <a:extLst>
              <a:ext uri="{FF2B5EF4-FFF2-40B4-BE49-F238E27FC236}">
                <a16:creationId xmlns:a16="http://schemas.microsoft.com/office/drawing/2014/main" id="{BD5A6463-D7DB-F4BA-F1CE-DAD0F14BD4FE}"/>
              </a:ext>
            </a:extLst>
          </p:cNvPr>
          <p:cNvPicPr>
            <a:picLocks noChangeAspect="1"/>
          </p:cNvPicPr>
          <p:nvPr/>
        </p:nvPicPr>
        <p:blipFill>
          <a:blip r:embed="rId2"/>
          <a:stretch>
            <a:fillRect/>
          </a:stretch>
        </p:blipFill>
        <p:spPr>
          <a:xfrm>
            <a:off x="11083636" y="275046"/>
            <a:ext cx="803564" cy="803564"/>
          </a:xfrm>
          <a:prstGeom prst="rect">
            <a:avLst/>
          </a:prstGeom>
        </p:spPr>
      </p:pic>
      <p:sp>
        <p:nvSpPr>
          <p:cNvPr id="6" name="TextBox 5">
            <a:extLst>
              <a:ext uri="{FF2B5EF4-FFF2-40B4-BE49-F238E27FC236}">
                <a16:creationId xmlns:a16="http://schemas.microsoft.com/office/drawing/2014/main" id="{9B0A402C-5279-0713-D108-D8C0A13057D3}"/>
              </a:ext>
            </a:extLst>
          </p:cNvPr>
          <p:cNvSpPr txBox="1"/>
          <p:nvPr/>
        </p:nvSpPr>
        <p:spPr>
          <a:xfrm>
            <a:off x="0" y="1078610"/>
            <a:ext cx="6292516" cy="5632311"/>
          </a:xfrm>
          <a:prstGeom prst="rect">
            <a:avLst/>
          </a:prstGeom>
          <a:noFill/>
        </p:spPr>
        <p:txBody>
          <a:bodyPr wrap="square" rtlCol="0">
            <a:spAutoFit/>
          </a:bodyPr>
          <a:lstStyle/>
          <a:p>
            <a:pPr algn="ctr"/>
            <a:r>
              <a:rPr lang="en-IN" b="1" i="0" u="sng" dirty="0">
                <a:solidFill>
                  <a:schemeClr val="accent1">
                    <a:lumMod val="50000"/>
                  </a:schemeClr>
                </a:solidFill>
                <a:effectLst/>
              </a:rPr>
              <a:t>Netflix's Top Directors and Actors</a:t>
            </a:r>
            <a:endParaRPr lang="en-IN" b="1" u="sng" dirty="0">
              <a:solidFill>
                <a:schemeClr val="accent1">
                  <a:lumMod val="50000"/>
                </a:schemeClr>
              </a:solidFill>
            </a:endParaRPr>
          </a:p>
          <a:p>
            <a:pPr algn="l"/>
            <a:r>
              <a:rPr lang="en-IN" b="1" i="0" dirty="0">
                <a:solidFill>
                  <a:schemeClr val="accent1">
                    <a:lumMod val="50000"/>
                  </a:schemeClr>
                </a:solidFill>
                <a:effectLst/>
              </a:rPr>
              <a:t>Top Movie &amp; TV Show Directors:</a:t>
            </a:r>
            <a:endParaRPr lang="en-IN" b="0" i="0" dirty="0">
              <a:solidFill>
                <a:schemeClr val="accent1">
                  <a:lumMod val="50000"/>
                </a:schemeClr>
              </a:solidFill>
              <a:effectLst/>
            </a:endParaRPr>
          </a:p>
          <a:p>
            <a:pPr marL="742950" lvl="1" indent="-285750" algn="l">
              <a:buFont typeface="Wingdings" pitchFamily="2" charset="2"/>
              <a:buChar char="Ø"/>
            </a:pPr>
            <a:r>
              <a:rPr lang="en-IN" b="0" i="0" dirty="0">
                <a:solidFill>
                  <a:schemeClr val="accent1">
                    <a:lumMod val="50000"/>
                  </a:schemeClr>
                </a:solidFill>
                <a:effectLst/>
              </a:rPr>
              <a:t>Diverse Directorship: Alastair Fothergill leads with 3 shows directed, while others have 2 each.</a:t>
            </a:r>
          </a:p>
          <a:p>
            <a:pPr marL="742950" lvl="1" indent="-285750" algn="l">
              <a:buFont typeface="Wingdings" pitchFamily="2" charset="2"/>
              <a:buChar char="Ø"/>
            </a:pPr>
            <a:r>
              <a:rPr lang="en-IN" b="0" i="0" dirty="0">
                <a:solidFill>
                  <a:schemeClr val="accent1">
                    <a:lumMod val="50000"/>
                  </a:schemeClr>
                </a:solidFill>
                <a:effectLst/>
              </a:rPr>
              <a:t>Variety in Content: Multiple directors contribute to Netflix's TV shows, indicating diversity.</a:t>
            </a:r>
          </a:p>
          <a:p>
            <a:pPr marL="742950" lvl="1" indent="-285750" algn="l">
              <a:buFont typeface="Wingdings" pitchFamily="2" charset="2"/>
              <a:buChar char="Ø"/>
            </a:pPr>
            <a:r>
              <a:rPr lang="en-IN" b="0" i="0" dirty="0">
                <a:solidFill>
                  <a:schemeClr val="accent1">
                    <a:lumMod val="50000"/>
                  </a:schemeClr>
                </a:solidFill>
                <a:effectLst/>
              </a:rPr>
              <a:t>Highly Prolific Directors: Raúl Campos and Jan Suter top with 18 movies.</a:t>
            </a:r>
          </a:p>
          <a:p>
            <a:pPr marL="742950" lvl="1" indent="-285750" algn="l">
              <a:buFont typeface="Wingdings" pitchFamily="2" charset="2"/>
              <a:buChar char="Ø"/>
            </a:pPr>
            <a:r>
              <a:rPr lang="en-IN" b="0" i="0" dirty="0">
                <a:solidFill>
                  <a:schemeClr val="accent1">
                    <a:lumMod val="50000"/>
                  </a:schemeClr>
                </a:solidFill>
                <a:effectLst/>
              </a:rPr>
              <a:t>Diverse Genres: Directors like Cathy Garcia-Molina and Youssef Chahine cover various movie genres.</a:t>
            </a:r>
          </a:p>
          <a:p>
            <a:pPr algn="l"/>
            <a:r>
              <a:rPr lang="en-IN" b="1" i="0" dirty="0">
                <a:solidFill>
                  <a:schemeClr val="accent1">
                    <a:lumMod val="50000"/>
                  </a:schemeClr>
                </a:solidFill>
                <a:effectLst/>
              </a:rPr>
              <a:t>Top Movie &amp; TV Show Actors:</a:t>
            </a:r>
            <a:endParaRPr lang="en-IN" b="0" i="0" dirty="0">
              <a:solidFill>
                <a:schemeClr val="accent1">
                  <a:lumMod val="50000"/>
                </a:schemeClr>
              </a:solidFill>
              <a:effectLst/>
            </a:endParaRPr>
          </a:p>
          <a:p>
            <a:pPr marL="742950" lvl="1" indent="-285750" algn="l">
              <a:buFont typeface="Wingdings" pitchFamily="2" charset="2"/>
              <a:buChar char="Ø"/>
            </a:pPr>
            <a:r>
              <a:rPr lang="en-IN" b="0" i="0" dirty="0">
                <a:solidFill>
                  <a:schemeClr val="accent1">
                    <a:lumMod val="50000"/>
                  </a:schemeClr>
                </a:solidFill>
                <a:effectLst/>
              </a:rPr>
              <a:t>Japanese Voice Actors: Strong representation of anime content with actors like Takahiro Sakurai and Yuki </a:t>
            </a:r>
            <a:r>
              <a:rPr lang="en-IN" b="0" i="0" dirty="0" err="1">
                <a:solidFill>
                  <a:schemeClr val="accent1">
                    <a:lumMod val="50000"/>
                  </a:schemeClr>
                </a:solidFill>
                <a:effectLst/>
              </a:rPr>
              <a:t>Kaji</a:t>
            </a:r>
            <a:r>
              <a:rPr lang="en-IN" b="0" i="0" dirty="0">
                <a:solidFill>
                  <a:schemeClr val="accent1">
                    <a:lumMod val="50000"/>
                  </a:schemeClr>
                </a:solidFill>
                <a:effectLst/>
              </a:rPr>
              <a:t>.</a:t>
            </a:r>
          </a:p>
          <a:p>
            <a:pPr marL="742950" lvl="1" indent="-285750" algn="l">
              <a:buFont typeface="Wingdings" pitchFamily="2" charset="2"/>
              <a:buChar char="Ø"/>
            </a:pPr>
            <a:r>
              <a:rPr lang="en-IN" b="0" i="0" dirty="0">
                <a:solidFill>
                  <a:schemeClr val="accent1">
                    <a:lumMod val="50000"/>
                  </a:schemeClr>
                </a:solidFill>
                <a:effectLst/>
              </a:rPr>
              <a:t>Diverse Genres: These actors appear in various genres beyond animation.</a:t>
            </a:r>
          </a:p>
          <a:p>
            <a:pPr marL="742950" lvl="1" indent="-285750" algn="l">
              <a:buFont typeface="Wingdings" pitchFamily="2" charset="2"/>
              <a:buChar char="Ø"/>
            </a:pPr>
            <a:r>
              <a:rPr lang="en-IN" b="0" i="0" dirty="0">
                <a:solidFill>
                  <a:schemeClr val="accent1">
                    <a:lumMod val="50000"/>
                  </a:schemeClr>
                </a:solidFill>
                <a:effectLst/>
              </a:rPr>
              <a:t>Bollywood Dominance: Bollywood stars like Shah Rukh Khan and Akshay Kumar dominate, reflecting Indian cinema's presence.</a:t>
            </a:r>
          </a:p>
          <a:p>
            <a:pPr marL="742950" lvl="1" indent="-285750" algn="l">
              <a:buFont typeface="Wingdings" pitchFamily="2" charset="2"/>
              <a:buChar char="Ø"/>
            </a:pPr>
            <a:r>
              <a:rPr lang="en-IN" b="0" i="0" dirty="0">
                <a:solidFill>
                  <a:schemeClr val="accent1">
                    <a:lumMod val="50000"/>
                  </a:schemeClr>
                </a:solidFill>
                <a:effectLst/>
              </a:rPr>
              <a:t>Versatile Actors: Exhibit versatility across various genres in Indian cinema.</a:t>
            </a:r>
          </a:p>
        </p:txBody>
      </p:sp>
      <p:pic>
        <p:nvPicPr>
          <p:cNvPr id="7170" name="Picture 2">
            <a:extLst>
              <a:ext uri="{FF2B5EF4-FFF2-40B4-BE49-F238E27FC236}">
                <a16:creationId xmlns:a16="http://schemas.microsoft.com/office/drawing/2014/main" id="{11591BAC-C647-4575-6A5C-CD4273D4C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41624"/>
            <a:ext cx="6096000" cy="276876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83587F1-E3FA-6DEC-2EEE-10D172B75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110391"/>
            <a:ext cx="6096000" cy="269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98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186345-2955-1B1E-786E-E45035F99177}"/>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pic>
        <p:nvPicPr>
          <p:cNvPr id="5" name="Picture 4">
            <a:extLst>
              <a:ext uri="{FF2B5EF4-FFF2-40B4-BE49-F238E27FC236}">
                <a16:creationId xmlns:a16="http://schemas.microsoft.com/office/drawing/2014/main" id="{D455CF90-0C09-B7DC-5CD4-402C9EBAA83F}"/>
              </a:ext>
            </a:extLst>
          </p:cNvPr>
          <p:cNvPicPr>
            <a:picLocks noChangeAspect="1"/>
          </p:cNvPicPr>
          <p:nvPr/>
        </p:nvPicPr>
        <p:blipFill>
          <a:blip r:embed="rId2"/>
          <a:stretch>
            <a:fillRect/>
          </a:stretch>
        </p:blipFill>
        <p:spPr>
          <a:xfrm>
            <a:off x="11083636" y="275046"/>
            <a:ext cx="803564" cy="803564"/>
          </a:xfrm>
          <a:prstGeom prst="rect">
            <a:avLst/>
          </a:prstGeom>
        </p:spPr>
      </p:pic>
      <p:sp>
        <p:nvSpPr>
          <p:cNvPr id="6" name="TextBox 5">
            <a:extLst>
              <a:ext uri="{FF2B5EF4-FFF2-40B4-BE49-F238E27FC236}">
                <a16:creationId xmlns:a16="http://schemas.microsoft.com/office/drawing/2014/main" id="{FC353E91-7228-F874-FE16-3961749AEB7E}"/>
              </a:ext>
            </a:extLst>
          </p:cNvPr>
          <p:cNvSpPr txBox="1"/>
          <p:nvPr/>
        </p:nvSpPr>
        <p:spPr>
          <a:xfrm>
            <a:off x="1" y="1259783"/>
            <a:ext cx="5666873" cy="4832092"/>
          </a:xfrm>
          <a:prstGeom prst="rect">
            <a:avLst/>
          </a:prstGeom>
          <a:noFill/>
        </p:spPr>
        <p:txBody>
          <a:bodyPr wrap="square" rtlCol="0">
            <a:spAutoFit/>
          </a:bodyPr>
          <a:lstStyle/>
          <a:p>
            <a:pPr algn="ctr"/>
            <a:r>
              <a:rPr lang="en-IN" sz="2400" b="1" i="0" u="sng" dirty="0">
                <a:solidFill>
                  <a:schemeClr val="accent1">
                    <a:lumMod val="50000"/>
                  </a:schemeClr>
                </a:solidFill>
                <a:effectLst/>
              </a:rPr>
              <a:t>Annual Count of Movies and TV Shows on Netflix</a:t>
            </a:r>
            <a:endParaRPr lang="en-IN" sz="2400" b="1" u="sng" dirty="0">
              <a:solidFill>
                <a:schemeClr val="accent1">
                  <a:lumMod val="50000"/>
                </a:schemeClr>
              </a:solidFill>
            </a:endParaRPr>
          </a:p>
          <a:p>
            <a:pPr marL="342900" indent="-342900" algn="l">
              <a:buFont typeface="Wingdings" pitchFamily="2" charset="2"/>
              <a:buChar char="Ø"/>
            </a:pPr>
            <a:r>
              <a:rPr lang="en-IN" sz="2000" b="0" i="0" dirty="0">
                <a:solidFill>
                  <a:schemeClr val="accent1">
                    <a:lumMod val="50000"/>
                  </a:schemeClr>
                </a:solidFill>
                <a:effectLst/>
              </a:rPr>
              <a:t>Recent years, especially from 2016 to 2020, witnessed a surge in both TV show and movie releases.</a:t>
            </a:r>
          </a:p>
          <a:p>
            <a:pPr marL="342900" indent="-342900" algn="l">
              <a:buFont typeface="Wingdings" pitchFamily="2" charset="2"/>
              <a:buChar char="Ø"/>
            </a:pPr>
            <a:r>
              <a:rPr lang="en-IN" sz="2000" b="0" i="0" dirty="0">
                <a:solidFill>
                  <a:schemeClr val="accent1">
                    <a:lumMod val="50000"/>
                  </a:schemeClr>
                </a:solidFill>
                <a:effectLst/>
              </a:rPr>
              <a:t>Likely driven by the rise of streaming platforms and original content.</a:t>
            </a:r>
          </a:p>
          <a:p>
            <a:pPr marL="342900" indent="-342900" algn="l">
              <a:buFont typeface="Wingdings" pitchFamily="2" charset="2"/>
              <a:buChar char="Ø"/>
            </a:pPr>
            <a:r>
              <a:rPr lang="en-IN" sz="2000" b="0" i="0" dirty="0">
                <a:solidFill>
                  <a:schemeClr val="accent1">
                    <a:lumMod val="50000"/>
                  </a:schemeClr>
                </a:solidFill>
                <a:effectLst/>
              </a:rPr>
              <a:t>In 2020, the highest number of TV shows were released, closely followed by 2019 and 2018.</a:t>
            </a:r>
          </a:p>
          <a:p>
            <a:pPr marL="342900" indent="-342900" algn="l">
              <a:buFont typeface="Wingdings" pitchFamily="2" charset="2"/>
              <a:buChar char="Ø"/>
            </a:pPr>
            <a:r>
              <a:rPr lang="en-IN" sz="2000" b="0" i="0" dirty="0">
                <a:solidFill>
                  <a:schemeClr val="accent1">
                    <a:lumMod val="50000"/>
                  </a:schemeClr>
                </a:solidFill>
                <a:effectLst/>
              </a:rPr>
              <a:t>Indicates a trend of increased TV show production in recent years.</a:t>
            </a:r>
          </a:p>
          <a:p>
            <a:pPr marL="342900" indent="-342900" algn="l">
              <a:buFont typeface="Wingdings" pitchFamily="2" charset="2"/>
              <a:buChar char="Ø"/>
            </a:pPr>
            <a:r>
              <a:rPr lang="en-IN" sz="2000" b="0" i="0" dirty="0">
                <a:solidFill>
                  <a:schemeClr val="accent1">
                    <a:lumMod val="50000"/>
                  </a:schemeClr>
                </a:solidFill>
                <a:effectLst/>
              </a:rPr>
              <a:t>2017 saw the most movie releases on Netflix, followed by 2018, 2016, and 2019.</a:t>
            </a:r>
          </a:p>
          <a:p>
            <a:pPr marL="342900" indent="-342900" algn="l">
              <a:buFont typeface="Wingdings" pitchFamily="2" charset="2"/>
              <a:buChar char="Ø"/>
            </a:pPr>
            <a:r>
              <a:rPr lang="en-IN" sz="2000" b="0" i="0" dirty="0">
                <a:solidFill>
                  <a:schemeClr val="accent1">
                    <a:lumMod val="50000"/>
                  </a:schemeClr>
                </a:solidFill>
                <a:effectLst/>
              </a:rPr>
              <a:t>Points to a notable rise in movie production in recent times.</a:t>
            </a:r>
          </a:p>
        </p:txBody>
      </p:sp>
      <p:pic>
        <p:nvPicPr>
          <p:cNvPr id="8194" name="Picture 2">
            <a:extLst>
              <a:ext uri="{FF2B5EF4-FFF2-40B4-BE49-F238E27FC236}">
                <a16:creationId xmlns:a16="http://schemas.microsoft.com/office/drawing/2014/main" id="{A5B3D1D9-3B93-81E2-2A22-0AE0D6A0F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875" y="1259783"/>
            <a:ext cx="6525124" cy="273130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48C6712-D9A0-3AAD-00B7-407B14919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875" y="3991090"/>
            <a:ext cx="6525125" cy="285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3406D1-0877-C61A-D9DE-710D644BD2A3}"/>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pic>
        <p:nvPicPr>
          <p:cNvPr id="9" name="Picture 8">
            <a:extLst>
              <a:ext uri="{FF2B5EF4-FFF2-40B4-BE49-F238E27FC236}">
                <a16:creationId xmlns:a16="http://schemas.microsoft.com/office/drawing/2014/main" id="{C2172C83-CF64-E96D-7BF5-F873AA33408C}"/>
              </a:ext>
            </a:extLst>
          </p:cNvPr>
          <p:cNvPicPr>
            <a:picLocks noChangeAspect="1"/>
          </p:cNvPicPr>
          <p:nvPr/>
        </p:nvPicPr>
        <p:blipFill>
          <a:blip r:embed="rId2"/>
          <a:stretch>
            <a:fillRect/>
          </a:stretch>
        </p:blipFill>
        <p:spPr>
          <a:xfrm>
            <a:off x="11083636" y="275046"/>
            <a:ext cx="803564" cy="803564"/>
          </a:xfrm>
          <a:prstGeom prst="rect">
            <a:avLst/>
          </a:prstGeom>
        </p:spPr>
      </p:pic>
      <p:sp>
        <p:nvSpPr>
          <p:cNvPr id="10" name="TextBox 9">
            <a:extLst>
              <a:ext uri="{FF2B5EF4-FFF2-40B4-BE49-F238E27FC236}">
                <a16:creationId xmlns:a16="http://schemas.microsoft.com/office/drawing/2014/main" id="{03A3AA0D-5C79-D31B-7CCB-9CFF6E2F03C4}"/>
              </a:ext>
            </a:extLst>
          </p:cNvPr>
          <p:cNvSpPr txBox="1"/>
          <p:nvPr/>
        </p:nvSpPr>
        <p:spPr>
          <a:xfrm>
            <a:off x="127686" y="4680285"/>
            <a:ext cx="11936627" cy="2031325"/>
          </a:xfrm>
          <a:prstGeom prst="rect">
            <a:avLst/>
          </a:prstGeom>
          <a:noFill/>
        </p:spPr>
        <p:txBody>
          <a:bodyPr wrap="square" rtlCol="0">
            <a:spAutoFit/>
          </a:bodyPr>
          <a:lstStyle/>
          <a:p>
            <a:pPr algn="l"/>
            <a:r>
              <a:rPr lang="en-IN" b="1" i="0" u="sng" dirty="0">
                <a:solidFill>
                  <a:schemeClr val="accent1">
                    <a:lumMod val="50000"/>
                  </a:schemeClr>
                </a:solidFill>
                <a:effectLst/>
              </a:rPr>
              <a:t>Monthly Netflix Content Additions</a:t>
            </a:r>
            <a:endParaRPr lang="en-IN" b="0" i="0" u="sng" dirty="0">
              <a:solidFill>
                <a:schemeClr val="accent1">
                  <a:lumMod val="50000"/>
                </a:schemeClr>
              </a:solidFill>
              <a:effectLst/>
            </a:endParaRPr>
          </a:p>
          <a:p>
            <a:pPr algn="l"/>
            <a:r>
              <a:rPr lang="en-IN" b="1" i="0" dirty="0">
                <a:solidFill>
                  <a:schemeClr val="accent1">
                    <a:lumMod val="50000"/>
                  </a:schemeClr>
                </a:solidFill>
                <a:effectLst/>
              </a:rPr>
              <a:t>TV Shows:</a:t>
            </a:r>
            <a:endParaRPr lang="en-IN" b="0" i="0" dirty="0">
              <a:solidFill>
                <a:schemeClr val="accent1">
                  <a:lumMod val="50000"/>
                </a:schemeClr>
              </a:solidFill>
              <a:effectLst/>
            </a:endParaRPr>
          </a:p>
          <a:p>
            <a:pPr marL="742950" lvl="1" indent="-285750" algn="l">
              <a:buFont typeface="Wingdings" pitchFamily="2" charset="2"/>
              <a:buChar char="Ø"/>
            </a:pPr>
            <a:r>
              <a:rPr lang="en-IN" b="0" i="0" dirty="0">
                <a:solidFill>
                  <a:schemeClr val="accent1">
                    <a:lumMod val="50000"/>
                  </a:schemeClr>
                </a:solidFill>
                <a:effectLst/>
              </a:rPr>
              <a:t>Peak Months: October, November, and December are the top months for TV show additions.</a:t>
            </a:r>
          </a:p>
          <a:p>
            <a:pPr marL="742950" lvl="1" indent="-285750" algn="l">
              <a:buFont typeface="Wingdings" pitchFamily="2" charset="2"/>
              <a:buChar char="Ø"/>
            </a:pPr>
            <a:r>
              <a:rPr lang="en-IN" b="0" i="0" dirty="0">
                <a:solidFill>
                  <a:schemeClr val="accent1">
                    <a:lumMod val="50000"/>
                  </a:schemeClr>
                </a:solidFill>
                <a:effectLst/>
              </a:rPr>
              <a:t>Lowest Activity: February experiences the lowest TV show additions on Netflix.</a:t>
            </a:r>
          </a:p>
          <a:p>
            <a:pPr algn="l"/>
            <a:r>
              <a:rPr lang="en-IN" b="1" i="0" dirty="0">
                <a:solidFill>
                  <a:schemeClr val="accent1">
                    <a:lumMod val="50000"/>
                  </a:schemeClr>
                </a:solidFill>
                <a:effectLst/>
              </a:rPr>
              <a:t>Movies:</a:t>
            </a:r>
            <a:endParaRPr lang="en-IN" b="0" i="0" dirty="0">
              <a:solidFill>
                <a:schemeClr val="accent1">
                  <a:lumMod val="50000"/>
                </a:schemeClr>
              </a:solidFill>
              <a:effectLst/>
            </a:endParaRPr>
          </a:p>
          <a:p>
            <a:pPr marL="742950" lvl="1" indent="-285750" algn="l">
              <a:buFont typeface="Wingdings" pitchFamily="2" charset="2"/>
              <a:buChar char="Ø"/>
            </a:pPr>
            <a:r>
              <a:rPr lang="en-IN" b="0" i="0" dirty="0">
                <a:solidFill>
                  <a:schemeClr val="accent1">
                    <a:lumMod val="50000"/>
                  </a:schemeClr>
                </a:solidFill>
                <a:effectLst/>
              </a:rPr>
              <a:t>Peak Months: January, October, and December see the most movie additions.</a:t>
            </a:r>
          </a:p>
          <a:p>
            <a:pPr marL="742950" lvl="1" indent="-285750" algn="l">
              <a:buFont typeface="Wingdings" pitchFamily="2" charset="2"/>
              <a:buChar char="Ø"/>
            </a:pPr>
            <a:r>
              <a:rPr lang="en-IN" b="0" i="0" dirty="0">
                <a:solidFill>
                  <a:schemeClr val="accent1">
                    <a:lumMod val="50000"/>
                  </a:schemeClr>
                </a:solidFill>
                <a:effectLst/>
              </a:rPr>
              <a:t>Lowest Activity: February experiences the lowest movie additions on Netflix.</a:t>
            </a:r>
          </a:p>
        </p:txBody>
      </p:sp>
      <p:pic>
        <p:nvPicPr>
          <p:cNvPr id="9218" name="Picture 2">
            <a:extLst>
              <a:ext uri="{FF2B5EF4-FFF2-40B4-BE49-F238E27FC236}">
                <a16:creationId xmlns:a16="http://schemas.microsoft.com/office/drawing/2014/main" id="{DEE26A50-6D0F-AF2A-18A0-A53DEB0AE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1251"/>
            <a:ext cx="12192000" cy="356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04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354859-7C69-1047-F655-22A105A5B26F}"/>
              </a:ext>
            </a:extLst>
          </p:cNvPr>
          <p:cNvSpPr>
            <a:spLocks noGrp="1"/>
          </p:cNvSpPr>
          <p:nvPr>
            <p:ph type="title"/>
          </p:nvPr>
        </p:nvSpPr>
        <p:spPr>
          <a:xfrm>
            <a:off x="838200" y="0"/>
            <a:ext cx="10515600" cy="984737"/>
          </a:xfrm>
        </p:spPr>
        <p:txBody>
          <a:bodyPr>
            <a:normAutofit/>
          </a:bodyPr>
          <a:lstStyle/>
          <a:p>
            <a:pPr algn="ctr"/>
            <a:r>
              <a:rPr lang="en-IN" sz="6000" dirty="0">
                <a:solidFill>
                  <a:srgbClr val="FF0000"/>
                </a:solidFill>
                <a:latin typeface="Arial Rounded MT Bold" panose="020F0704030504030204" pitchFamily="34" charset="77"/>
              </a:rPr>
              <a:t>Hypothesis</a:t>
            </a:r>
            <a:r>
              <a:rPr lang="en-IN" sz="2800" b="1" i="1" dirty="0">
                <a:solidFill>
                  <a:srgbClr val="212121"/>
                </a:solidFill>
                <a:effectLst/>
                <a:latin typeface="Roboto" pitchFamily="2" charset="0"/>
              </a:rPr>
              <a:t> </a:t>
            </a:r>
            <a:r>
              <a:rPr lang="en-IN" sz="6000" dirty="0">
                <a:solidFill>
                  <a:srgbClr val="FF0000"/>
                </a:solidFill>
                <a:latin typeface="Arial Rounded MT Bold" panose="020F0704030504030204" pitchFamily="34" charset="77"/>
              </a:rPr>
              <a:t>Testing</a:t>
            </a:r>
          </a:p>
        </p:txBody>
      </p:sp>
      <p:pic>
        <p:nvPicPr>
          <p:cNvPr id="5" name="Picture 4">
            <a:extLst>
              <a:ext uri="{FF2B5EF4-FFF2-40B4-BE49-F238E27FC236}">
                <a16:creationId xmlns:a16="http://schemas.microsoft.com/office/drawing/2014/main" id="{B752BEF0-5E1C-6AD8-FD27-7A135E5D8295}"/>
              </a:ext>
            </a:extLst>
          </p:cNvPr>
          <p:cNvPicPr>
            <a:picLocks noChangeAspect="1"/>
          </p:cNvPicPr>
          <p:nvPr/>
        </p:nvPicPr>
        <p:blipFill>
          <a:blip r:embed="rId2"/>
          <a:stretch>
            <a:fillRect/>
          </a:stretch>
        </p:blipFill>
        <p:spPr>
          <a:xfrm>
            <a:off x="11083636" y="275046"/>
            <a:ext cx="803564" cy="803564"/>
          </a:xfrm>
          <a:prstGeom prst="rect">
            <a:avLst/>
          </a:prstGeom>
        </p:spPr>
      </p:pic>
      <p:sp>
        <p:nvSpPr>
          <p:cNvPr id="6" name="TextBox 5">
            <a:extLst>
              <a:ext uri="{FF2B5EF4-FFF2-40B4-BE49-F238E27FC236}">
                <a16:creationId xmlns:a16="http://schemas.microsoft.com/office/drawing/2014/main" id="{5CD6BEA5-114E-1F9F-D436-AC70F9F6BCCE}"/>
              </a:ext>
            </a:extLst>
          </p:cNvPr>
          <p:cNvSpPr txBox="1"/>
          <p:nvPr/>
        </p:nvSpPr>
        <p:spPr>
          <a:xfrm>
            <a:off x="0" y="1643449"/>
            <a:ext cx="12192000" cy="5509200"/>
          </a:xfrm>
          <a:prstGeom prst="rect">
            <a:avLst/>
          </a:prstGeom>
          <a:noFill/>
        </p:spPr>
        <p:txBody>
          <a:bodyPr wrap="square" rtlCol="0">
            <a:spAutoFit/>
          </a:bodyPr>
          <a:lstStyle/>
          <a:p>
            <a:pPr algn="ctr"/>
            <a:r>
              <a:rPr lang="en-IN" sz="2400" b="1" i="0" u="sng" dirty="0">
                <a:solidFill>
                  <a:schemeClr val="accent1">
                    <a:lumMod val="50000"/>
                  </a:schemeClr>
                </a:solidFill>
                <a:effectLst/>
                <a:latin typeface="Söhne"/>
              </a:rPr>
              <a:t>Hypothetical Statements for Netflix Analysis</a:t>
            </a:r>
          </a:p>
          <a:p>
            <a:pPr algn="ctr"/>
            <a:endParaRPr lang="en-IN" sz="2400" b="1" u="sng" dirty="0">
              <a:solidFill>
                <a:schemeClr val="accent1">
                  <a:lumMod val="50000"/>
                </a:schemeClr>
              </a:solidFill>
              <a:latin typeface="Söhne"/>
            </a:endParaRPr>
          </a:p>
          <a:p>
            <a:r>
              <a:rPr lang="en-IN" sz="2000" b="1" i="0" dirty="0">
                <a:solidFill>
                  <a:schemeClr val="accent1">
                    <a:lumMod val="50000"/>
                  </a:schemeClr>
                </a:solidFill>
                <a:effectLst/>
              </a:rPr>
              <a:t>Statement 1: Drama vs. Comedy Movie Ratings</a:t>
            </a:r>
          </a:p>
          <a:p>
            <a:pPr marL="342900" indent="-342900" algn="l">
              <a:buFont typeface="Wingdings" pitchFamily="2" charset="2"/>
              <a:buChar char="Ø"/>
            </a:pPr>
            <a:r>
              <a:rPr lang="en-IN" sz="2000" b="1" i="0" dirty="0">
                <a:solidFill>
                  <a:schemeClr val="accent1">
                    <a:lumMod val="50000"/>
                  </a:schemeClr>
                </a:solidFill>
                <a:effectLst/>
              </a:rPr>
              <a:t>Question:</a:t>
            </a:r>
            <a:r>
              <a:rPr lang="en-IN" sz="2000" b="0" i="0" dirty="0">
                <a:solidFill>
                  <a:schemeClr val="accent1">
                    <a:lumMod val="50000"/>
                  </a:schemeClr>
                </a:solidFill>
                <a:effectLst/>
              </a:rPr>
              <a:t> Do drama and comedy movies on Netflix have different viewer ratings?</a:t>
            </a:r>
          </a:p>
          <a:p>
            <a:pPr marL="342900" indent="-342900" algn="l">
              <a:buFont typeface="Wingdings" pitchFamily="2" charset="2"/>
              <a:buChar char="Ø"/>
            </a:pPr>
            <a:r>
              <a:rPr lang="en-IN" sz="2000" b="1" i="0" dirty="0">
                <a:solidFill>
                  <a:schemeClr val="accent1">
                    <a:lumMod val="50000"/>
                  </a:schemeClr>
                </a:solidFill>
                <a:effectLst/>
              </a:rPr>
              <a:t>Null Hypothesis (H0):</a:t>
            </a:r>
            <a:r>
              <a:rPr lang="en-IN" sz="2000" b="0" i="0" dirty="0">
                <a:solidFill>
                  <a:schemeClr val="accent1">
                    <a:lumMod val="50000"/>
                  </a:schemeClr>
                </a:solidFill>
                <a:effectLst/>
              </a:rPr>
              <a:t> Ratings for drama and comedy movies are the same.</a:t>
            </a:r>
          </a:p>
          <a:p>
            <a:pPr marL="342900" indent="-342900" algn="l">
              <a:buFont typeface="Wingdings" pitchFamily="2" charset="2"/>
              <a:buChar char="Ø"/>
            </a:pPr>
            <a:r>
              <a:rPr lang="en-IN" sz="2000" b="1" i="0" dirty="0">
                <a:solidFill>
                  <a:schemeClr val="accent1">
                    <a:lumMod val="50000"/>
                  </a:schemeClr>
                </a:solidFill>
                <a:effectLst/>
              </a:rPr>
              <a:t>Alternative Hypothesis (H1):</a:t>
            </a:r>
            <a:r>
              <a:rPr lang="en-IN" sz="2000" b="0" i="0" dirty="0">
                <a:solidFill>
                  <a:schemeClr val="accent1">
                    <a:lumMod val="50000"/>
                  </a:schemeClr>
                </a:solidFill>
                <a:effectLst/>
              </a:rPr>
              <a:t> Ratings for drama and comedy movies are significantly different.</a:t>
            </a:r>
          </a:p>
          <a:p>
            <a:endParaRPr lang="en-US" sz="2000" dirty="0">
              <a:solidFill>
                <a:schemeClr val="accent1">
                  <a:lumMod val="50000"/>
                </a:schemeClr>
              </a:solidFill>
            </a:endParaRPr>
          </a:p>
          <a:p>
            <a:pPr algn="l"/>
            <a:r>
              <a:rPr lang="en-IN" sz="2000" b="1" i="0" dirty="0">
                <a:solidFill>
                  <a:schemeClr val="accent1">
                    <a:lumMod val="50000"/>
                  </a:schemeClr>
                </a:solidFill>
                <a:effectLst/>
              </a:rPr>
              <a:t>Statement 2: TV Show Durations</a:t>
            </a:r>
            <a:endParaRPr lang="en-IN" sz="2000" b="0" i="0" dirty="0">
              <a:solidFill>
                <a:schemeClr val="accent1">
                  <a:lumMod val="50000"/>
                </a:schemeClr>
              </a:solidFill>
              <a:effectLst/>
            </a:endParaRPr>
          </a:p>
          <a:p>
            <a:pPr marL="342900" indent="-342900" algn="l">
              <a:buFont typeface="Wingdings" pitchFamily="2" charset="2"/>
              <a:buChar char="Ø"/>
            </a:pPr>
            <a:r>
              <a:rPr lang="en-IN" sz="2000" b="1" i="0" dirty="0">
                <a:solidFill>
                  <a:schemeClr val="accent1">
                    <a:lumMod val="50000"/>
                  </a:schemeClr>
                </a:solidFill>
                <a:effectLst/>
              </a:rPr>
              <a:t>Question:</a:t>
            </a:r>
            <a:r>
              <a:rPr lang="en-IN" sz="2000" b="0" i="0" dirty="0">
                <a:solidFill>
                  <a:schemeClr val="accent1">
                    <a:lumMod val="50000"/>
                  </a:schemeClr>
                </a:solidFill>
                <a:effectLst/>
              </a:rPr>
              <a:t> Are the average durations of TV shows introduced in 2020 and 2021 on Netflix the same?</a:t>
            </a:r>
          </a:p>
          <a:p>
            <a:pPr marL="342900" indent="-342900" algn="l">
              <a:buFont typeface="Wingdings" pitchFamily="2" charset="2"/>
              <a:buChar char="Ø"/>
            </a:pPr>
            <a:r>
              <a:rPr lang="en-IN" sz="2000" b="1" i="0" dirty="0">
                <a:solidFill>
                  <a:schemeClr val="accent1">
                    <a:lumMod val="50000"/>
                  </a:schemeClr>
                </a:solidFill>
                <a:effectLst/>
              </a:rPr>
              <a:t>Null Hypothesis (H0):</a:t>
            </a:r>
            <a:r>
              <a:rPr lang="en-IN" sz="2000" b="0" i="0" dirty="0">
                <a:solidFill>
                  <a:schemeClr val="accent1">
                    <a:lumMod val="50000"/>
                  </a:schemeClr>
                </a:solidFill>
                <a:effectLst/>
              </a:rPr>
              <a:t> The average durations are the same.</a:t>
            </a:r>
          </a:p>
          <a:p>
            <a:pPr marL="342900" indent="-342900" algn="l">
              <a:buFont typeface="Wingdings" pitchFamily="2" charset="2"/>
              <a:buChar char="Ø"/>
            </a:pPr>
            <a:r>
              <a:rPr lang="en-IN" sz="2000" b="1" i="0" dirty="0">
                <a:solidFill>
                  <a:schemeClr val="accent1">
                    <a:lumMod val="50000"/>
                  </a:schemeClr>
                </a:solidFill>
                <a:effectLst/>
              </a:rPr>
              <a:t>Alternative Hypothesis (H1):</a:t>
            </a:r>
            <a:r>
              <a:rPr lang="en-IN" sz="2000" b="0" i="0" dirty="0">
                <a:solidFill>
                  <a:schemeClr val="accent1">
                    <a:lumMod val="50000"/>
                  </a:schemeClr>
                </a:solidFill>
                <a:effectLst/>
              </a:rPr>
              <a:t> The average durations are significantly different.</a:t>
            </a:r>
          </a:p>
          <a:p>
            <a:pPr algn="l"/>
            <a:endParaRPr lang="en-IN" sz="2000" b="0" i="0" dirty="0">
              <a:solidFill>
                <a:schemeClr val="accent1">
                  <a:lumMod val="50000"/>
                </a:schemeClr>
              </a:solidFill>
              <a:effectLst/>
            </a:endParaRPr>
          </a:p>
          <a:p>
            <a:pPr algn="l"/>
            <a:r>
              <a:rPr lang="en-IN" sz="2000" b="1" i="0" dirty="0">
                <a:solidFill>
                  <a:schemeClr val="accent1">
                    <a:lumMod val="50000"/>
                  </a:schemeClr>
                </a:solidFill>
                <a:effectLst/>
              </a:rPr>
              <a:t>Statement 3: American-Produced Content Proportions</a:t>
            </a:r>
            <a:endParaRPr lang="en-IN" sz="2000" b="0" i="0" dirty="0">
              <a:solidFill>
                <a:schemeClr val="accent1">
                  <a:lumMod val="50000"/>
                </a:schemeClr>
              </a:solidFill>
              <a:effectLst/>
            </a:endParaRPr>
          </a:p>
          <a:p>
            <a:pPr marL="342900" indent="-342900" algn="l">
              <a:buFont typeface="Wingdings" pitchFamily="2" charset="2"/>
              <a:buChar char="Ø"/>
            </a:pPr>
            <a:r>
              <a:rPr lang="en-IN" sz="2000" b="1" i="0" dirty="0">
                <a:solidFill>
                  <a:schemeClr val="accent1">
                    <a:lumMod val="50000"/>
                  </a:schemeClr>
                </a:solidFill>
                <a:effectLst/>
              </a:rPr>
              <a:t>Question:</a:t>
            </a:r>
            <a:r>
              <a:rPr lang="en-IN" sz="2000" b="0" i="0" dirty="0">
                <a:solidFill>
                  <a:schemeClr val="accent1">
                    <a:lumMod val="50000"/>
                  </a:schemeClr>
                </a:solidFill>
                <a:effectLst/>
              </a:rPr>
              <a:t> Is there a difference in the proportion of American-produced TV shows and movies on Netflix?</a:t>
            </a:r>
          </a:p>
          <a:p>
            <a:pPr marL="342900" indent="-342900" algn="l">
              <a:buFont typeface="Wingdings" pitchFamily="2" charset="2"/>
              <a:buChar char="Ø"/>
            </a:pPr>
            <a:r>
              <a:rPr lang="en-IN" sz="2000" b="1" i="0" dirty="0">
                <a:solidFill>
                  <a:schemeClr val="accent1">
                    <a:lumMod val="50000"/>
                  </a:schemeClr>
                </a:solidFill>
                <a:effectLst/>
              </a:rPr>
              <a:t>Null Hypothesis (H0):</a:t>
            </a:r>
            <a:r>
              <a:rPr lang="en-IN" sz="2000" b="0" i="0" dirty="0">
                <a:solidFill>
                  <a:schemeClr val="accent1">
                    <a:lumMod val="50000"/>
                  </a:schemeClr>
                </a:solidFill>
                <a:effectLst/>
              </a:rPr>
              <a:t> The proportions are the same.</a:t>
            </a:r>
          </a:p>
          <a:p>
            <a:pPr marL="342900" indent="-342900" algn="l">
              <a:buFont typeface="Wingdings" pitchFamily="2" charset="2"/>
              <a:buChar char="Ø"/>
            </a:pPr>
            <a:r>
              <a:rPr lang="en-IN" sz="2000" b="1" i="0" dirty="0">
                <a:solidFill>
                  <a:schemeClr val="accent1">
                    <a:lumMod val="50000"/>
                  </a:schemeClr>
                </a:solidFill>
                <a:effectLst/>
              </a:rPr>
              <a:t>Alternative Hypothesis (H1):</a:t>
            </a:r>
            <a:r>
              <a:rPr lang="en-IN" sz="2000" b="0" i="0" dirty="0">
                <a:solidFill>
                  <a:schemeClr val="accent1">
                    <a:lumMod val="50000"/>
                  </a:schemeClr>
                </a:solidFill>
                <a:effectLst/>
              </a:rPr>
              <a:t> The proportions are significantly different.</a:t>
            </a:r>
          </a:p>
          <a:p>
            <a:endParaRPr lang="en-US" sz="2400" dirty="0">
              <a:solidFill>
                <a:schemeClr val="accent1">
                  <a:lumMod val="50000"/>
                </a:schemeClr>
              </a:solidFill>
            </a:endParaRPr>
          </a:p>
        </p:txBody>
      </p:sp>
    </p:spTree>
    <p:extLst>
      <p:ext uri="{BB962C8B-B14F-4D97-AF65-F5344CB8AC3E}">
        <p14:creationId xmlns:p14="http://schemas.microsoft.com/office/powerpoint/2010/main" val="245179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F69915-DD77-3E9D-37D8-402948D0CB74}"/>
              </a:ext>
            </a:extLst>
          </p:cNvPr>
          <p:cNvSpPr>
            <a:spLocks noGrp="1"/>
          </p:cNvSpPr>
          <p:nvPr>
            <p:ph type="title"/>
          </p:nvPr>
        </p:nvSpPr>
        <p:spPr>
          <a:xfrm>
            <a:off x="838200" y="0"/>
            <a:ext cx="10515600" cy="984737"/>
          </a:xfrm>
        </p:spPr>
        <p:txBody>
          <a:bodyPr>
            <a:normAutofit/>
          </a:bodyPr>
          <a:lstStyle/>
          <a:p>
            <a:pPr algn="ctr"/>
            <a:r>
              <a:rPr lang="en-IN" sz="6000" dirty="0">
                <a:solidFill>
                  <a:srgbClr val="FF0000"/>
                </a:solidFill>
                <a:latin typeface="Arial Rounded MT Bold" panose="020F0704030504030204" pitchFamily="34" charset="77"/>
              </a:rPr>
              <a:t>Data</a:t>
            </a:r>
            <a:r>
              <a:rPr lang="en-IN" sz="2800" b="1" i="1" dirty="0">
                <a:solidFill>
                  <a:srgbClr val="212121"/>
                </a:solidFill>
                <a:effectLst/>
                <a:latin typeface="Roboto" pitchFamily="2" charset="0"/>
              </a:rPr>
              <a:t> </a:t>
            </a:r>
            <a:r>
              <a:rPr lang="en-IN" sz="6000" dirty="0">
                <a:solidFill>
                  <a:srgbClr val="FF0000"/>
                </a:solidFill>
                <a:latin typeface="Arial Rounded MT Bold" panose="020F0704030504030204" pitchFamily="34" charset="77"/>
              </a:rPr>
              <a:t>Pre-processing</a:t>
            </a:r>
          </a:p>
        </p:txBody>
      </p:sp>
      <p:pic>
        <p:nvPicPr>
          <p:cNvPr id="5" name="Picture 4">
            <a:extLst>
              <a:ext uri="{FF2B5EF4-FFF2-40B4-BE49-F238E27FC236}">
                <a16:creationId xmlns:a16="http://schemas.microsoft.com/office/drawing/2014/main" id="{AAE1A03F-9964-4485-BA9B-FAB2DEE3C932}"/>
              </a:ext>
            </a:extLst>
          </p:cNvPr>
          <p:cNvPicPr>
            <a:picLocks noChangeAspect="1"/>
          </p:cNvPicPr>
          <p:nvPr/>
        </p:nvPicPr>
        <p:blipFill>
          <a:blip r:embed="rId2"/>
          <a:stretch>
            <a:fillRect/>
          </a:stretch>
        </p:blipFill>
        <p:spPr>
          <a:xfrm>
            <a:off x="11083636" y="275046"/>
            <a:ext cx="803564" cy="803564"/>
          </a:xfrm>
          <a:prstGeom prst="rect">
            <a:avLst/>
          </a:prstGeom>
        </p:spPr>
      </p:pic>
      <p:sp>
        <p:nvSpPr>
          <p:cNvPr id="6" name="TextBox 5">
            <a:extLst>
              <a:ext uri="{FF2B5EF4-FFF2-40B4-BE49-F238E27FC236}">
                <a16:creationId xmlns:a16="http://schemas.microsoft.com/office/drawing/2014/main" id="{6DA9E81E-0C28-62AD-2A36-D103FF3C93F8}"/>
              </a:ext>
            </a:extLst>
          </p:cNvPr>
          <p:cNvSpPr txBox="1"/>
          <p:nvPr/>
        </p:nvSpPr>
        <p:spPr>
          <a:xfrm>
            <a:off x="-1" y="1078610"/>
            <a:ext cx="12192001" cy="5447645"/>
          </a:xfrm>
          <a:prstGeom prst="rect">
            <a:avLst/>
          </a:prstGeom>
          <a:noFill/>
        </p:spPr>
        <p:txBody>
          <a:bodyPr wrap="square" rtlCol="0">
            <a:spAutoFit/>
          </a:bodyPr>
          <a:lstStyle/>
          <a:p>
            <a:r>
              <a:rPr lang="en-IN" sz="2000" b="1" dirty="0">
                <a:solidFill>
                  <a:srgbClr val="374151"/>
                </a:solidFill>
              </a:rPr>
              <a:t>Textual data preparation for analysis and modelling:</a:t>
            </a:r>
          </a:p>
          <a:p>
            <a:pPr marL="285750" indent="-285750" algn="l">
              <a:buFont typeface="Wingdings" pitchFamily="2" charset="2"/>
              <a:buChar char="Ø"/>
            </a:pPr>
            <a:r>
              <a:rPr lang="en-IN" b="0" i="0" dirty="0">
                <a:solidFill>
                  <a:srgbClr val="374151"/>
                </a:solidFill>
                <a:effectLst/>
                <a:latin typeface="Söhne"/>
              </a:rPr>
              <a:t>Steps:</a:t>
            </a:r>
          </a:p>
          <a:p>
            <a:pPr marL="742950" lvl="1" indent="-285750" algn="l">
              <a:buFont typeface="Wingdings" pitchFamily="2" charset="2"/>
              <a:buChar char="Ø"/>
            </a:pPr>
            <a:r>
              <a:rPr lang="en-IN" b="0" i="0" dirty="0">
                <a:solidFill>
                  <a:srgbClr val="374151"/>
                </a:solidFill>
                <a:effectLst/>
                <a:latin typeface="Söhne"/>
              </a:rPr>
              <a:t>Lower Casing</a:t>
            </a:r>
          </a:p>
          <a:p>
            <a:pPr marL="742950" lvl="1" indent="-285750" algn="l">
              <a:buFont typeface="Wingdings" pitchFamily="2" charset="2"/>
              <a:buChar char="Ø"/>
            </a:pPr>
            <a:r>
              <a:rPr lang="en-IN" b="0" i="0" dirty="0">
                <a:solidFill>
                  <a:srgbClr val="374151"/>
                </a:solidFill>
                <a:effectLst/>
                <a:latin typeface="Söhne"/>
              </a:rPr>
              <a:t>Removing Punctuations</a:t>
            </a:r>
          </a:p>
          <a:p>
            <a:pPr marL="742950" lvl="1" indent="-285750" algn="l">
              <a:buFont typeface="Wingdings" pitchFamily="2" charset="2"/>
              <a:buChar char="Ø"/>
            </a:pPr>
            <a:r>
              <a:rPr lang="en-IN" b="0" i="0" dirty="0">
                <a:solidFill>
                  <a:srgbClr val="374151"/>
                </a:solidFill>
                <a:effectLst/>
                <a:latin typeface="Söhne"/>
              </a:rPr>
              <a:t>Removing URLs, words with digits</a:t>
            </a:r>
          </a:p>
          <a:p>
            <a:pPr marL="742950" lvl="1" indent="-285750" algn="l">
              <a:buFont typeface="Wingdings" pitchFamily="2" charset="2"/>
              <a:buChar char="Ø"/>
            </a:pPr>
            <a:r>
              <a:rPr lang="en-IN" b="0" i="0" dirty="0">
                <a:solidFill>
                  <a:srgbClr val="374151"/>
                </a:solidFill>
                <a:effectLst/>
                <a:latin typeface="Söhne"/>
              </a:rPr>
              <a:t>Removing Stop words and White Spaces</a:t>
            </a:r>
          </a:p>
          <a:p>
            <a:pPr marL="285750" indent="-285750" algn="l">
              <a:buFont typeface="Wingdings" pitchFamily="2" charset="2"/>
              <a:buChar char="Ø"/>
            </a:pPr>
            <a:r>
              <a:rPr lang="en-IN" b="0" i="0" dirty="0">
                <a:solidFill>
                  <a:srgbClr val="374151"/>
                </a:solidFill>
                <a:effectLst/>
                <a:latin typeface="Söhne"/>
              </a:rPr>
              <a:t>Goal: Improve accuracy and effectiveness.</a:t>
            </a:r>
            <a:endParaRPr lang="en-IN" sz="2000" b="1" dirty="0">
              <a:solidFill>
                <a:srgbClr val="374151"/>
              </a:solidFill>
            </a:endParaRPr>
          </a:p>
          <a:p>
            <a:pPr algn="l"/>
            <a:r>
              <a:rPr lang="en-IN" sz="2000" b="1" i="0" dirty="0">
                <a:solidFill>
                  <a:srgbClr val="374151"/>
                </a:solidFill>
                <a:effectLst/>
              </a:rPr>
              <a:t>Text Normalization:</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Standardizing the format of textual data.</a:t>
            </a:r>
          </a:p>
          <a:p>
            <a:pPr marL="800100" lvl="1" indent="-342900" algn="l">
              <a:buFont typeface="Wingdings" pitchFamily="2" charset="2"/>
              <a:buChar char="Ø"/>
            </a:pPr>
            <a:r>
              <a:rPr lang="en-IN" sz="2000" b="0" i="0" dirty="0">
                <a:solidFill>
                  <a:srgbClr val="374151"/>
                </a:solidFill>
                <a:effectLst/>
              </a:rPr>
              <a:t>Ensures consistency and readability.</a:t>
            </a:r>
          </a:p>
          <a:p>
            <a:pPr algn="l"/>
            <a:r>
              <a:rPr lang="en-IN" sz="2000" b="1" i="0" dirty="0">
                <a:solidFill>
                  <a:srgbClr val="374151"/>
                </a:solidFill>
                <a:effectLst/>
              </a:rPr>
              <a:t>Feature Engineering: TF-IDF Vectorization:</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Instead of Bag of Words, TF-IDF captures word significance within documents.</a:t>
            </a:r>
          </a:p>
          <a:p>
            <a:pPr marL="800100" lvl="1" indent="-342900" algn="l">
              <a:buFont typeface="Wingdings" pitchFamily="2" charset="2"/>
              <a:buChar char="Ø"/>
            </a:pPr>
            <a:r>
              <a:rPr lang="en-IN" sz="2000" b="0" i="0" dirty="0">
                <a:solidFill>
                  <a:srgbClr val="374151"/>
                </a:solidFill>
                <a:effectLst/>
              </a:rPr>
              <a:t>Assigns higher weight to exclusive and uncommon words.</a:t>
            </a:r>
          </a:p>
          <a:p>
            <a:pPr marL="800100" lvl="1" indent="-342900" algn="l">
              <a:buFont typeface="Wingdings" pitchFamily="2" charset="2"/>
              <a:buChar char="Ø"/>
            </a:pPr>
            <a:r>
              <a:rPr lang="en-IN" sz="2000" b="0" i="0" dirty="0">
                <a:solidFill>
                  <a:srgbClr val="374151"/>
                </a:solidFill>
                <a:effectLst/>
              </a:rPr>
              <a:t>Enhances their importance in the representation.</a:t>
            </a:r>
          </a:p>
          <a:p>
            <a:pPr algn="l"/>
            <a:r>
              <a:rPr lang="en-IN" sz="2000" b="1" i="0" dirty="0">
                <a:solidFill>
                  <a:srgbClr val="374151"/>
                </a:solidFill>
                <a:effectLst/>
              </a:rPr>
              <a:t>Dimensionality Reduction: PCA (Principal Component Analysis):</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Reducing dimensionality of high-dimensional datasets.</a:t>
            </a:r>
          </a:p>
          <a:p>
            <a:pPr marL="800100" lvl="1" indent="-342900" algn="l">
              <a:buFont typeface="Wingdings" pitchFamily="2" charset="2"/>
              <a:buChar char="Ø"/>
            </a:pPr>
            <a:r>
              <a:rPr lang="en-IN" sz="2000" b="0" i="0" dirty="0">
                <a:solidFill>
                  <a:srgbClr val="374151"/>
                </a:solidFill>
                <a:effectLst/>
              </a:rPr>
              <a:t>Preserves essential information.</a:t>
            </a:r>
          </a:p>
          <a:p>
            <a:pPr marL="800100" lvl="1" indent="-342900" algn="l">
              <a:buFont typeface="Wingdings" pitchFamily="2" charset="2"/>
              <a:buChar char="Ø"/>
            </a:pPr>
            <a:r>
              <a:rPr lang="en-IN" sz="2000" b="0" i="0" dirty="0">
                <a:solidFill>
                  <a:srgbClr val="374151"/>
                </a:solidFill>
                <a:effectLst/>
              </a:rPr>
              <a:t>Helps manage and visualize complex data.</a:t>
            </a:r>
            <a:endParaRPr lang="en-US" dirty="0"/>
          </a:p>
        </p:txBody>
      </p:sp>
    </p:spTree>
    <p:extLst>
      <p:ext uri="{BB962C8B-B14F-4D97-AF65-F5344CB8AC3E}">
        <p14:creationId xmlns:p14="http://schemas.microsoft.com/office/powerpoint/2010/main" val="423830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BD782-9B0E-DC84-711B-3CF733C6EA15}"/>
              </a:ext>
            </a:extLst>
          </p:cNvPr>
          <p:cNvSpPr>
            <a:spLocks noGrp="1"/>
          </p:cNvSpPr>
          <p:nvPr>
            <p:ph idx="1"/>
          </p:nvPr>
        </p:nvSpPr>
        <p:spPr>
          <a:xfrm>
            <a:off x="0" y="2105526"/>
            <a:ext cx="6096000" cy="3862137"/>
          </a:xfrm>
        </p:spPr>
        <p:txBody>
          <a:bodyPr>
            <a:normAutofit/>
          </a:bodyPr>
          <a:lstStyle/>
          <a:p>
            <a:pPr algn="just">
              <a:buFont typeface="Wingdings" pitchFamily="2" charset="2"/>
              <a:buChar char="Ø"/>
            </a:pPr>
            <a:r>
              <a:rPr lang="en-IN" sz="3200" dirty="0">
                <a:solidFill>
                  <a:srgbClr val="374151"/>
                </a:solidFill>
              </a:rPr>
              <a:t>C</a:t>
            </a:r>
            <a:r>
              <a:rPr lang="en-IN" sz="3200" b="0" i="0" dirty="0">
                <a:solidFill>
                  <a:srgbClr val="374151"/>
                </a:solidFill>
                <a:effectLst/>
              </a:rPr>
              <a:t>reated an instance of the K-Means clustering model</a:t>
            </a:r>
          </a:p>
          <a:p>
            <a:pPr algn="just">
              <a:buFont typeface="Wingdings" pitchFamily="2" charset="2"/>
              <a:buChar char="Ø"/>
            </a:pPr>
            <a:r>
              <a:rPr lang="en-IN" sz="3200" b="0" i="0" dirty="0">
                <a:solidFill>
                  <a:srgbClr val="374151"/>
                </a:solidFill>
                <a:effectLst/>
              </a:rPr>
              <a:t>It appears that there might be an elbow forming at the 2-cluster point.</a:t>
            </a: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454DA28B-BC35-6F59-476B-106F934C2AE1}"/>
              </a:ext>
            </a:extLst>
          </p:cNvPr>
          <p:cNvSpPr>
            <a:spLocks noGrp="1"/>
          </p:cNvSpPr>
          <p:nvPr>
            <p:ph type="title"/>
          </p:nvPr>
        </p:nvSpPr>
        <p:spPr>
          <a:xfrm>
            <a:off x="838199" y="456611"/>
            <a:ext cx="10515600" cy="984737"/>
          </a:xfrm>
        </p:spPr>
        <p:txBody>
          <a:bodyPr>
            <a:normAutofit fontScale="90000"/>
          </a:bodyPr>
          <a:lstStyle/>
          <a:p>
            <a:pPr algn="ctr"/>
            <a:r>
              <a:rPr lang="en-IN" sz="6000" dirty="0">
                <a:solidFill>
                  <a:srgbClr val="FF0000"/>
                </a:solidFill>
                <a:latin typeface="Arial Rounded MT Bold" panose="020F0704030504030204" pitchFamily="34" charset="77"/>
              </a:rPr>
              <a:t>K-Means Clustering - Model Evaluation</a:t>
            </a:r>
            <a:endParaRPr lang="en-US" sz="6000" dirty="0">
              <a:solidFill>
                <a:srgbClr val="FF0000"/>
              </a:solidFill>
              <a:latin typeface="Arial Rounded MT Bold" panose="020F0704030504030204" pitchFamily="34" charset="77"/>
            </a:endParaRPr>
          </a:p>
        </p:txBody>
      </p:sp>
      <p:pic>
        <p:nvPicPr>
          <p:cNvPr id="5" name="Picture 4">
            <a:extLst>
              <a:ext uri="{FF2B5EF4-FFF2-40B4-BE49-F238E27FC236}">
                <a16:creationId xmlns:a16="http://schemas.microsoft.com/office/drawing/2014/main" id="{53CF0383-684E-8DD7-DF09-56FDF8496284}"/>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10242" name="Picture 2">
            <a:extLst>
              <a:ext uri="{FF2B5EF4-FFF2-40B4-BE49-F238E27FC236}">
                <a16:creationId xmlns:a16="http://schemas.microsoft.com/office/drawing/2014/main" id="{FB2AB16E-026D-FB8F-7E52-336FDEA13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84281"/>
            <a:ext cx="6096000" cy="408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4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0868096-C27F-ACF8-BA2F-9ED2EB392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708484"/>
            <a:ext cx="6096001" cy="238225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828F9A8-DE0C-294C-ECD2-848B8586F266}"/>
              </a:ext>
            </a:extLst>
          </p:cNvPr>
          <p:cNvSpPr>
            <a:spLocks noGrp="1"/>
          </p:cNvSpPr>
          <p:nvPr>
            <p:ph type="title"/>
          </p:nvPr>
        </p:nvSpPr>
        <p:spPr>
          <a:xfrm>
            <a:off x="838199" y="456611"/>
            <a:ext cx="10515600" cy="984737"/>
          </a:xfrm>
        </p:spPr>
        <p:txBody>
          <a:bodyPr>
            <a:normAutofit fontScale="90000"/>
          </a:bodyPr>
          <a:lstStyle/>
          <a:p>
            <a:pPr algn="ctr"/>
            <a:r>
              <a:rPr lang="en-IN" sz="5400" dirty="0">
                <a:solidFill>
                  <a:srgbClr val="FF0000"/>
                </a:solidFill>
                <a:latin typeface="Arial Rounded MT Bold" panose="020F0704030504030204" pitchFamily="34" charset="77"/>
              </a:rPr>
              <a:t>Silhouette Score and 3D Visualization</a:t>
            </a:r>
            <a:endParaRPr lang="en-US" sz="5400" dirty="0">
              <a:solidFill>
                <a:srgbClr val="FF0000"/>
              </a:solidFill>
              <a:latin typeface="Arial Rounded MT Bold" panose="020F0704030504030204" pitchFamily="34" charset="77"/>
            </a:endParaRPr>
          </a:p>
        </p:txBody>
      </p:sp>
      <p:pic>
        <p:nvPicPr>
          <p:cNvPr id="7" name="Picture 6">
            <a:extLst>
              <a:ext uri="{FF2B5EF4-FFF2-40B4-BE49-F238E27FC236}">
                <a16:creationId xmlns:a16="http://schemas.microsoft.com/office/drawing/2014/main" id="{D68618F6-7387-5997-F784-5FFDA251EB57}"/>
              </a:ext>
            </a:extLst>
          </p:cNvPr>
          <p:cNvPicPr>
            <a:picLocks noChangeAspect="1"/>
          </p:cNvPicPr>
          <p:nvPr/>
        </p:nvPicPr>
        <p:blipFill>
          <a:blip r:embed="rId3"/>
          <a:stretch>
            <a:fillRect/>
          </a:stretch>
        </p:blipFill>
        <p:spPr>
          <a:xfrm>
            <a:off x="11083636" y="275046"/>
            <a:ext cx="803564" cy="803564"/>
          </a:xfrm>
          <a:prstGeom prst="rect">
            <a:avLst/>
          </a:prstGeom>
        </p:spPr>
      </p:pic>
      <p:pic>
        <p:nvPicPr>
          <p:cNvPr id="11266" name="Picture 2">
            <a:extLst>
              <a:ext uri="{FF2B5EF4-FFF2-40B4-BE49-F238E27FC236}">
                <a16:creationId xmlns:a16="http://schemas.microsoft.com/office/drawing/2014/main" id="{6574E28E-23EA-18F2-2508-2EBA8E5399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4090736"/>
            <a:ext cx="6096001" cy="27672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201AF7-4DFA-3E2E-7B25-273DDEB23F83}"/>
              </a:ext>
            </a:extLst>
          </p:cNvPr>
          <p:cNvSpPr txBox="1"/>
          <p:nvPr/>
        </p:nvSpPr>
        <p:spPr>
          <a:xfrm>
            <a:off x="-1" y="1708484"/>
            <a:ext cx="6096000" cy="5262979"/>
          </a:xfrm>
          <a:prstGeom prst="rect">
            <a:avLst/>
          </a:prstGeom>
          <a:noFill/>
        </p:spPr>
        <p:txBody>
          <a:bodyPr wrap="square" rtlCol="0">
            <a:spAutoFit/>
          </a:bodyPr>
          <a:lstStyle/>
          <a:p>
            <a:pPr marL="342900" indent="-342900" algn="just">
              <a:buFont typeface="Wingdings" pitchFamily="2" charset="2"/>
              <a:buChar char="Ø"/>
            </a:pPr>
            <a:r>
              <a:rPr lang="en-IN" sz="2400" b="0" i="0" dirty="0">
                <a:solidFill>
                  <a:srgbClr val="374151"/>
                </a:solidFill>
                <a:effectLst/>
              </a:rPr>
              <a:t>The Silhouette Score measures how closely an object within a cluster aligns with its cluster compared to other clusters.</a:t>
            </a:r>
          </a:p>
          <a:p>
            <a:pPr marL="342900" indent="-342900" algn="just">
              <a:buFont typeface="Wingdings" pitchFamily="2" charset="2"/>
              <a:buChar char="Ø"/>
            </a:pPr>
            <a:r>
              <a:rPr lang="en-IN" sz="2400" b="0" i="0" dirty="0">
                <a:solidFill>
                  <a:srgbClr val="374151"/>
                </a:solidFill>
                <a:effectLst/>
              </a:rPr>
              <a:t>I've used K-Means to cluster our data into four distinct clusters, and we're representing these clusters in three dimensions. Each </a:t>
            </a:r>
            <a:r>
              <a:rPr lang="en-IN" sz="2400" b="0" i="0" dirty="0" err="1">
                <a:solidFill>
                  <a:srgbClr val="374151"/>
                </a:solidFill>
                <a:effectLst/>
              </a:rPr>
              <a:t>color</a:t>
            </a:r>
            <a:r>
              <a:rPr lang="en-IN" sz="2400" b="0" i="0" dirty="0">
                <a:solidFill>
                  <a:srgbClr val="374151"/>
                </a:solidFill>
                <a:effectLst/>
              </a:rPr>
              <a:t> represents a different cluster.</a:t>
            </a:r>
          </a:p>
          <a:p>
            <a:pPr marL="342900" indent="-342900" algn="just">
              <a:buFont typeface="Wingdings" pitchFamily="2" charset="2"/>
              <a:buChar char="Ø"/>
            </a:pPr>
            <a:r>
              <a:rPr lang="en-IN" sz="2400" b="0" i="0" dirty="0">
                <a:solidFill>
                  <a:srgbClr val="374151"/>
                </a:solidFill>
                <a:effectLst/>
              </a:rPr>
              <a:t>This visualization provides an intuitive way to see how data is divided into clusters, and the Silhouette Score helps us quantify the quality of these clusters. Both the visualization and the Silhouette Score are crucial tools in evaluating our K-Means Clustering model.</a:t>
            </a:r>
          </a:p>
        </p:txBody>
      </p:sp>
    </p:spTree>
    <p:extLst>
      <p:ext uri="{BB962C8B-B14F-4D97-AF65-F5344CB8AC3E}">
        <p14:creationId xmlns:p14="http://schemas.microsoft.com/office/powerpoint/2010/main" val="2528641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28F9A8-DE0C-294C-ECD2-848B8586F266}"/>
              </a:ext>
            </a:extLst>
          </p:cNvPr>
          <p:cNvSpPr>
            <a:spLocks noGrp="1"/>
          </p:cNvSpPr>
          <p:nvPr>
            <p:ph type="title"/>
          </p:nvPr>
        </p:nvSpPr>
        <p:spPr>
          <a:xfrm>
            <a:off x="838199" y="456611"/>
            <a:ext cx="10515600" cy="984737"/>
          </a:xfrm>
        </p:spPr>
        <p:txBody>
          <a:bodyPr>
            <a:normAutofit fontScale="90000"/>
          </a:bodyPr>
          <a:lstStyle/>
          <a:p>
            <a:pPr algn="ctr"/>
            <a:r>
              <a:rPr lang="en-IN" sz="5400" dirty="0">
                <a:solidFill>
                  <a:srgbClr val="FF0000"/>
                </a:solidFill>
                <a:latin typeface="Arial Rounded MT Bold" panose="020F0704030504030204" pitchFamily="34" charset="77"/>
              </a:rPr>
              <a:t>Hierarchical Clustering and Optimal Cluster Determination</a:t>
            </a:r>
            <a:endParaRPr lang="en-US" sz="5400" dirty="0">
              <a:solidFill>
                <a:srgbClr val="FF0000"/>
              </a:solidFill>
              <a:latin typeface="Arial Rounded MT Bold" panose="020F0704030504030204" pitchFamily="34" charset="77"/>
            </a:endParaRPr>
          </a:p>
        </p:txBody>
      </p:sp>
      <p:pic>
        <p:nvPicPr>
          <p:cNvPr id="7" name="Picture 6">
            <a:extLst>
              <a:ext uri="{FF2B5EF4-FFF2-40B4-BE49-F238E27FC236}">
                <a16:creationId xmlns:a16="http://schemas.microsoft.com/office/drawing/2014/main" id="{D68618F6-7387-5997-F784-5FFDA251EB57}"/>
              </a:ext>
            </a:extLst>
          </p:cNvPr>
          <p:cNvPicPr>
            <a:picLocks noChangeAspect="1"/>
          </p:cNvPicPr>
          <p:nvPr/>
        </p:nvPicPr>
        <p:blipFill>
          <a:blip r:embed="rId2"/>
          <a:stretch>
            <a:fillRect/>
          </a:stretch>
        </p:blipFill>
        <p:spPr>
          <a:xfrm>
            <a:off x="11083636" y="275046"/>
            <a:ext cx="803564" cy="803564"/>
          </a:xfrm>
          <a:prstGeom prst="rect">
            <a:avLst/>
          </a:prstGeom>
        </p:spPr>
      </p:pic>
      <p:sp>
        <p:nvSpPr>
          <p:cNvPr id="8" name="TextBox 7">
            <a:extLst>
              <a:ext uri="{FF2B5EF4-FFF2-40B4-BE49-F238E27FC236}">
                <a16:creationId xmlns:a16="http://schemas.microsoft.com/office/drawing/2014/main" id="{4E201AF7-4DFA-3E2E-7B25-273DDEB23F83}"/>
              </a:ext>
            </a:extLst>
          </p:cNvPr>
          <p:cNvSpPr txBox="1"/>
          <p:nvPr/>
        </p:nvSpPr>
        <p:spPr>
          <a:xfrm>
            <a:off x="-1" y="1708484"/>
            <a:ext cx="6096000" cy="3970318"/>
          </a:xfrm>
          <a:prstGeom prst="rect">
            <a:avLst/>
          </a:prstGeom>
          <a:noFill/>
        </p:spPr>
        <p:txBody>
          <a:bodyPr wrap="square" rtlCol="0">
            <a:spAutoFit/>
          </a:bodyPr>
          <a:lstStyle/>
          <a:p>
            <a:pPr marL="342900" indent="-342900" algn="l">
              <a:buFont typeface="Wingdings" pitchFamily="2" charset="2"/>
              <a:buChar char="Ø"/>
            </a:pPr>
            <a:r>
              <a:rPr lang="en-IN" sz="2800" b="0" i="0" dirty="0">
                <a:solidFill>
                  <a:srgbClr val="374151"/>
                </a:solidFill>
                <a:effectLst/>
              </a:rPr>
              <a:t>Created a dendrogram to visualize the hierarchical structure.</a:t>
            </a:r>
          </a:p>
          <a:p>
            <a:pPr marL="342900" indent="-342900" algn="l">
              <a:buFont typeface="Wingdings" pitchFamily="2" charset="2"/>
              <a:buChar char="Ø"/>
            </a:pPr>
            <a:endParaRPr lang="en-IN" sz="2800" b="0" i="0" dirty="0">
              <a:solidFill>
                <a:srgbClr val="374151"/>
              </a:solidFill>
              <a:effectLst/>
            </a:endParaRPr>
          </a:p>
          <a:p>
            <a:pPr marL="342900" indent="-342900" algn="l">
              <a:buFont typeface="Wingdings" pitchFamily="2" charset="2"/>
              <a:buChar char="Ø"/>
            </a:pPr>
            <a:r>
              <a:rPr lang="en-IN" sz="2800" b="0" i="0" dirty="0">
                <a:solidFill>
                  <a:srgbClr val="374151"/>
                </a:solidFill>
                <a:effectLst/>
              </a:rPr>
              <a:t>Calculated Silhouette Scores for cluster numbers from 2 to 9.</a:t>
            </a:r>
          </a:p>
          <a:p>
            <a:pPr algn="l"/>
            <a:endParaRPr lang="en-IN" sz="2800" b="0" i="0" dirty="0">
              <a:solidFill>
                <a:srgbClr val="374151"/>
              </a:solidFill>
              <a:effectLst/>
            </a:endParaRPr>
          </a:p>
          <a:p>
            <a:pPr marL="342900" indent="-342900" algn="l">
              <a:buFont typeface="Wingdings" pitchFamily="2" charset="2"/>
              <a:buChar char="Ø"/>
            </a:pPr>
            <a:r>
              <a:rPr lang="en-IN" sz="2800" b="0" i="0" dirty="0">
                <a:solidFill>
                  <a:srgbClr val="374151"/>
                </a:solidFill>
                <a:effectLst/>
              </a:rPr>
              <a:t>Optimal number of clusters is 2, supported by dendrogram and high Silhouette Score.</a:t>
            </a:r>
          </a:p>
        </p:txBody>
      </p:sp>
      <p:pic>
        <p:nvPicPr>
          <p:cNvPr id="13314" name="Picture 2">
            <a:extLst>
              <a:ext uri="{FF2B5EF4-FFF2-40B4-BE49-F238E27FC236}">
                <a16:creationId xmlns:a16="http://schemas.microsoft.com/office/drawing/2014/main" id="{73E7456B-E7CC-235A-729F-541D2CB25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779708"/>
            <a:ext cx="6094091" cy="21975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78A81EB-4F6D-B925-588F-B46161AF25CA}"/>
              </a:ext>
            </a:extLst>
          </p:cNvPr>
          <p:cNvPicPr>
            <a:picLocks noChangeAspect="1"/>
          </p:cNvPicPr>
          <p:nvPr/>
        </p:nvPicPr>
        <p:blipFill>
          <a:blip r:embed="rId4"/>
          <a:stretch>
            <a:fillRect/>
          </a:stretch>
        </p:blipFill>
        <p:spPr>
          <a:xfrm>
            <a:off x="6095998" y="4244408"/>
            <a:ext cx="6096001" cy="2613592"/>
          </a:xfrm>
          <a:prstGeom prst="rect">
            <a:avLst/>
          </a:prstGeom>
        </p:spPr>
      </p:pic>
    </p:spTree>
    <p:extLst>
      <p:ext uri="{BB962C8B-B14F-4D97-AF65-F5344CB8AC3E}">
        <p14:creationId xmlns:p14="http://schemas.microsoft.com/office/powerpoint/2010/main" val="3926158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28F9A8-DE0C-294C-ECD2-848B8586F266}"/>
              </a:ext>
            </a:extLst>
          </p:cNvPr>
          <p:cNvSpPr>
            <a:spLocks noGrp="1"/>
          </p:cNvSpPr>
          <p:nvPr>
            <p:ph type="title"/>
          </p:nvPr>
        </p:nvSpPr>
        <p:spPr>
          <a:xfrm>
            <a:off x="838199" y="456611"/>
            <a:ext cx="10515600" cy="984737"/>
          </a:xfrm>
        </p:spPr>
        <p:txBody>
          <a:bodyPr>
            <a:normAutofit/>
          </a:bodyPr>
          <a:lstStyle/>
          <a:p>
            <a:pPr algn="ctr"/>
            <a:r>
              <a:rPr lang="en-IN" sz="4900" dirty="0">
                <a:solidFill>
                  <a:srgbClr val="FF0000"/>
                </a:solidFill>
                <a:latin typeface="Arial Rounded MT Bold" panose="020F0704030504030204" pitchFamily="34" charset="77"/>
              </a:rPr>
              <a:t>Visualizing Two Distinct Clusters</a:t>
            </a:r>
            <a:endParaRPr lang="en-US" sz="4900" dirty="0">
              <a:solidFill>
                <a:srgbClr val="FF0000"/>
              </a:solidFill>
              <a:latin typeface="Arial Rounded MT Bold" panose="020F0704030504030204" pitchFamily="34" charset="77"/>
            </a:endParaRPr>
          </a:p>
        </p:txBody>
      </p:sp>
      <p:pic>
        <p:nvPicPr>
          <p:cNvPr id="7" name="Picture 6">
            <a:extLst>
              <a:ext uri="{FF2B5EF4-FFF2-40B4-BE49-F238E27FC236}">
                <a16:creationId xmlns:a16="http://schemas.microsoft.com/office/drawing/2014/main" id="{D68618F6-7387-5997-F784-5FFDA251EB57}"/>
              </a:ext>
            </a:extLst>
          </p:cNvPr>
          <p:cNvPicPr>
            <a:picLocks noChangeAspect="1"/>
          </p:cNvPicPr>
          <p:nvPr/>
        </p:nvPicPr>
        <p:blipFill>
          <a:blip r:embed="rId2"/>
          <a:stretch>
            <a:fillRect/>
          </a:stretch>
        </p:blipFill>
        <p:spPr>
          <a:xfrm>
            <a:off x="11083636" y="275046"/>
            <a:ext cx="803564" cy="803564"/>
          </a:xfrm>
          <a:prstGeom prst="rect">
            <a:avLst/>
          </a:prstGeom>
        </p:spPr>
      </p:pic>
      <p:sp>
        <p:nvSpPr>
          <p:cNvPr id="8" name="TextBox 7">
            <a:extLst>
              <a:ext uri="{FF2B5EF4-FFF2-40B4-BE49-F238E27FC236}">
                <a16:creationId xmlns:a16="http://schemas.microsoft.com/office/drawing/2014/main" id="{4E201AF7-4DFA-3E2E-7B25-273DDEB23F83}"/>
              </a:ext>
            </a:extLst>
          </p:cNvPr>
          <p:cNvSpPr txBox="1"/>
          <p:nvPr/>
        </p:nvSpPr>
        <p:spPr>
          <a:xfrm>
            <a:off x="-1" y="1708484"/>
            <a:ext cx="6096000" cy="4832092"/>
          </a:xfrm>
          <a:prstGeom prst="rect">
            <a:avLst/>
          </a:prstGeom>
          <a:noFill/>
        </p:spPr>
        <p:txBody>
          <a:bodyPr wrap="square" rtlCol="0">
            <a:spAutoFit/>
          </a:bodyPr>
          <a:lstStyle/>
          <a:p>
            <a:pPr marL="457200" indent="-457200" algn="l">
              <a:buFont typeface="Wingdings" pitchFamily="2" charset="2"/>
              <a:buChar char="Ø"/>
            </a:pPr>
            <a:r>
              <a:rPr lang="en-IN" sz="2800" dirty="0">
                <a:solidFill>
                  <a:schemeClr val="accent1">
                    <a:lumMod val="50000"/>
                  </a:schemeClr>
                </a:solidFill>
              </a:rPr>
              <a:t>C</a:t>
            </a:r>
            <a:r>
              <a:rPr lang="en-IN" sz="2800" b="0" i="0" dirty="0">
                <a:solidFill>
                  <a:schemeClr val="accent1">
                    <a:lumMod val="50000"/>
                  </a:schemeClr>
                </a:solidFill>
                <a:effectLst/>
              </a:rPr>
              <a:t>reated an Agglomerative Clustering model with 2 clusters and applied it to our data.</a:t>
            </a:r>
          </a:p>
          <a:p>
            <a:pPr marL="457200" indent="-457200" algn="l">
              <a:buFont typeface="Wingdings" pitchFamily="2" charset="2"/>
              <a:buChar char="Ø"/>
            </a:pPr>
            <a:endParaRPr lang="en-IN" sz="2800" dirty="0">
              <a:solidFill>
                <a:schemeClr val="accent1">
                  <a:lumMod val="50000"/>
                </a:schemeClr>
              </a:solidFill>
            </a:endParaRPr>
          </a:p>
          <a:p>
            <a:pPr marL="457200" indent="-457200" algn="l">
              <a:buFont typeface="Wingdings" pitchFamily="2" charset="2"/>
              <a:buChar char="Ø"/>
            </a:pPr>
            <a:r>
              <a:rPr lang="en-IN" sz="2800" b="0" i="0" dirty="0">
                <a:solidFill>
                  <a:schemeClr val="accent1">
                    <a:lumMod val="50000"/>
                  </a:schemeClr>
                </a:solidFill>
                <a:effectLst/>
              </a:rPr>
              <a:t>The scatter plot shows the two distinct clusters formed. This visual representation offers a clear understanding of how our data is divided into two separate groups.</a:t>
            </a:r>
          </a:p>
          <a:p>
            <a:br>
              <a:rPr lang="en-IN" sz="2800" dirty="0"/>
            </a:br>
            <a:endParaRPr lang="en-IN" sz="2800" b="0" i="0" dirty="0">
              <a:solidFill>
                <a:srgbClr val="374151"/>
              </a:solidFill>
              <a:effectLst/>
            </a:endParaRPr>
          </a:p>
        </p:txBody>
      </p:sp>
      <p:pic>
        <p:nvPicPr>
          <p:cNvPr id="15362" name="Picture 2">
            <a:extLst>
              <a:ext uri="{FF2B5EF4-FFF2-40B4-BE49-F238E27FC236}">
                <a16:creationId xmlns:a16="http://schemas.microsoft.com/office/drawing/2014/main" id="{7A8A7B1C-7A39-E316-9A9B-C73C6741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622914"/>
            <a:ext cx="6096001" cy="523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68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FCA2-49BD-5E40-5183-6F0D0ADAFC30}"/>
              </a:ext>
            </a:extLst>
          </p:cNvPr>
          <p:cNvSpPr>
            <a:spLocks noGrp="1"/>
          </p:cNvSpPr>
          <p:nvPr>
            <p:ph type="title"/>
          </p:nvPr>
        </p:nvSpPr>
        <p:spPr>
          <a:xfrm>
            <a:off x="0" y="1"/>
            <a:ext cx="12192000" cy="1025235"/>
          </a:xfrm>
        </p:spPr>
        <p:txBody>
          <a:bodyPr>
            <a:normAutofit/>
          </a:bodyPr>
          <a:lstStyle/>
          <a:p>
            <a:pPr algn="ctr"/>
            <a:r>
              <a:rPr lang="en-US" sz="6000" dirty="0">
                <a:solidFill>
                  <a:srgbClr val="FF0000"/>
                </a:solidFill>
                <a:latin typeface="Arial Rounded MT Bold" panose="020F0704030504030204" pitchFamily="34" charset="77"/>
              </a:rPr>
              <a:t>Problem Statement</a:t>
            </a:r>
          </a:p>
        </p:txBody>
      </p:sp>
      <p:sp>
        <p:nvSpPr>
          <p:cNvPr id="3" name="Content Placeholder 2">
            <a:extLst>
              <a:ext uri="{FF2B5EF4-FFF2-40B4-BE49-F238E27FC236}">
                <a16:creationId xmlns:a16="http://schemas.microsoft.com/office/drawing/2014/main" id="{820380A8-59DE-72B2-AD79-5800BBD266C8}"/>
              </a:ext>
            </a:extLst>
          </p:cNvPr>
          <p:cNvSpPr>
            <a:spLocks noGrp="1"/>
          </p:cNvSpPr>
          <p:nvPr>
            <p:ph idx="1"/>
          </p:nvPr>
        </p:nvSpPr>
        <p:spPr>
          <a:xfrm>
            <a:off x="0" y="1947333"/>
            <a:ext cx="12192000" cy="4910666"/>
          </a:xfrm>
        </p:spPr>
        <p:txBody>
          <a:bodyPr>
            <a:noAutofit/>
          </a:bodyPr>
          <a:lstStyle/>
          <a:p>
            <a:pPr>
              <a:buFont typeface="Wingdings" pitchFamily="2" charset="2"/>
              <a:buChar char="Ø"/>
            </a:pPr>
            <a:r>
              <a:rPr lang="en-US" sz="4000" b="1" dirty="0">
                <a:solidFill>
                  <a:schemeClr val="accent1">
                    <a:lumMod val="50000"/>
                  </a:schemeClr>
                </a:solidFill>
                <a:latin typeface="Arial Rounded MT Bold" panose="020F0704030504030204" pitchFamily="34" charset="77"/>
              </a:rPr>
              <a:t>Project's Primary Objective : </a:t>
            </a:r>
            <a:r>
              <a:rPr lang="en-US" sz="4000" dirty="0">
                <a:solidFill>
                  <a:schemeClr val="accent1">
                    <a:lumMod val="50000"/>
                  </a:schemeClr>
                </a:solidFill>
              </a:rPr>
              <a:t>Group Netflix shows into clusters.</a:t>
            </a:r>
          </a:p>
          <a:p>
            <a:pPr>
              <a:buFont typeface="Wingdings" pitchFamily="2" charset="2"/>
              <a:buChar char="Ø"/>
            </a:pPr>
            <a:r>
              <a:rPr lang="en-US" sz="4000" b="1" dirty="0">
                <a:solidFill>
                  <a:schemeClr val="accent1">
                    <a:lumMod val="50000"/>
                  </a:schemeClr>
                </a:solidFill>
                <a:latin typeface="Arial Rounded MT Bold" panose="020F0704030504030204" pitchFamily="34" charset="77"/>
              </a:rPr>
              <a:t>Desired Outcome : </a:t>
            </a:r>
            <a:r>
              <a:rPr lang="en-US" sz="4000" dirty="0">
                <a:solidFill>
                  <a:schemeClr val="accent1">
                    <a:lumMod val="50000"/>
                  </a:schemeClr>
                </a:solidFill>
              </a:rPr>
              <a:t>Shows within the same cluster exhibit similarity, while those in different clusters diverge significantly.</a:t>
            </a:r>
          </a:p>
          <a:p>
            <a:pPr>
              <a:buFont typeface="Wingdings" pitchFamily="2" charset="2"/>
              <a:buChar char="Ø"/>
            </a:pPr>
            <a:r>
              <a:rPr lang="en-US" sz="4000" b="1" dirty="0">
                <a:solidFill>
                  <a:schemeClr val="accent1">
                    <a:lumMod val="50000"/>
                  </a:schemeClr>
                </a:solidFill>
                <a:latin typeface="Arial Rounded MT Bold" panose="020F0704030504030204" pitchFamily="34" charset="77"/>
              </a:rPr>
              <a:t>Purpose : </a:t>
            </a:r>
            <a:r>
              <a:rPr lang="en-US" sz="4000" dirty="0">
                <a:solidFill>
                  <a:schemeClr val="accent1">
                    <a:lumMod val="50000"/>
                  </a:schemeClr>
                </a:solidFill>
              </a:rPr>
              <a:t>Enhance overall user experience and reduce subscriber churn.</a:t>
            </a:r>
          </a:p>
        </p:txBody>
      </p:sp>
      <p:pic>
        <p:nvPicPr>
          <p:cNvPr id="5" name="Picture 4">
            <a:extLst>
              <a:ext uri="{FF2B5EF4-FFF2-40B4-BE49-F238E27FC236}">
                <a16:creationId xmlns:a16="http://schemas.microsoft.com/office/drawing/2014/main" id="{F4DAB79D-4157-3069-F62E-E64C7B9D26D7}"/>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6" name="Picture 5">
            <a:extLst>
              <a:ext uri="{FF2B5EF4-FFF2-40B4-BE49-F238E27FC236}">
                <a16:creationId xmlns:a16="http://schemas.microsoft.com/office/drawing/2014/main" id="{AACEB35B-E0AE-4448-33FA-31E959708513}"/>
              </a:ext>
            </a:extLst>
          </p:cNvPr>
          <p:cNvPicPr>
            <a:picLocks noChangeAspect="1"/>
          </p:cNvPicPr>
          <p:nvPr/>
        </p:nvPicPr>
        <p:blipFill>
          <a:blip r:embed="rId3">
            <a:alphaModFix amt="15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54616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28F9A8-DE0C-294C-ECD2-848B8586F266}"/>
              </a:ext>
            </a:extLst>
          </p:cNvPr>
          <p:cNvSpPr>
            <a:spLocks noGrp="1"/>
          </p:cNvSpPr>
          <p:nvPr>
            <p:ph type="title"/>
          </p:nvPr>
        </p:nvSpPr>
        <p:spPr>
          <a:xfrm>
            <a:off x="838199" y="456611"/>
            <a:ext cx="10515600" cy="984737"/>
          </a:xfrm>
        </p:spPr>
        <p:txBody>
          <a:bodyPr>
            <a:normAutofit fontScale="90000"/>
          </a:bodyPr>
          <a:lstStyle/>
          <a:p>
            <a:pPr algn="ctr"/>
            <a:r>
              <a:rPr lang="en-IN" sz="4900" dirty="0">
                <a:solidFill>
                  <a:srgbClr val="FF0000"/>
                </a:solidFill>
                <a:latin typeface="Arial Rounded MT Bold" panose="020F0704030504030204" pitchFamily="34" charset="77"/>
              </a:rPr>
              <a:t>Building and Testing Recommendation System</a:t>
            </a:r>
            <a:br>
              <a:rPr lang="en-IN" sz="4900" dirty="0">
                <a:solidFill>
                  <a:srgbClr val="FF0000"/>
                </a:solidFill>
                <a:latin typeface="Arial Rounded MT Bold" panose="020F0704030504030204" pitchFamily="34" charset="77"/>
              </a:rPr>
            </a:br>
            <a:endParaRPr lang="en-US" sz="4900" dirty="0">
              <a:solidFill>
                <a:srgbClr val="FF0000"/>
              </a:solidFill>
              <a:latin typeface="Arial Rounded MT Bold" panose="020F0704030504030204" pitchFamily="34" charset="77"/>
            </a:endParaRPr>
          </a:p>
        </p:txBody>
      </p:sp>
      <p:pic>
        <p:nvPicPr>
          <p:cNvPr id="7" name="Picture 6">
            <a:extLst>
              <a:ext uri="{FF2B5EF4-FFF2-40B4-BE49-F238E27FC236}">
                <a16:creationId xmlns:a16="http://schemas.microsoft.com/office/drawing/2014/main" id="{D68618F6-7387-5997-F784-5FFDA251EB57}"/>
              </a:ext>
            </a:extLst>
          </p:cNvPr>
          <p:cNvPicPr>
            <a:picLocks noChangeAspect="1"/>
          </p:cNvPicPr>
          <p:nvPr/>
        </p:nvPicPr>
        <p:blipFill>
          <a:blip r:embed="rId2"/>
          <a:stretch>
            <a:fillRect/>
          </a:stretch>
        </p:blipFill>
        <p:spPr>
          <a:xfrm>
            <a:off x="11083636" y="275046"/>
            <a:ext cx="803564" cy="803564"/>
          </a:xfrm>
          <a:prstGeom prst="rect">
            <a:avLst/>
          </a:prstGeom>
        </p:spPr>
      </p:pic>
      <p:sp>
        <p:nvSpPr>
          <p:cNvPr id="8" name="TextBox 7">
            <a:extLst>
              <a:ext uri="{FF2B5EF4-FFF2-40B4-BE49-F238E27FC236}">
                <a16:creationId xmlns:a16="http://schemas.microsoft.com/office/drawing/2014/main" id="{4E201AF7-4DFA-3E2E-7B25-273DDEB23F83}"/>
              </a:ext>
            </a:extLst>
          </p:cNvPr>
          <p:cNvSpPr txBox="1"/>
          <p:nvPr/>
        </p:nvSpPr>
        <p:spPr>
          <a:xfrm>
            <a:off x="-1" y="1227221"/>
            <a:ext cx="6096000" cy="5632311"/>
          </a:xfrm>
          <a:prstGeom prst="rect">
            <a:avLst/>
          </a:prstGeom>
          <a:noFill/>
        </p:spPr>
        <p:txBody>
          <a:bodyPr wrap="square" rtlCol="0">
            <a:spAutoFit/>
          </a:bodyPr>
          <a:lstStyle/>
          <a:p>
            <a:pPr algn="l"/>
            <a:r>
              <a:rPr lang="en-IN" sz="2400" b="1" i="0" dirty="0">
                <a:solidFill>
                  <a:srgbClr val="374151"/>
                </a:solidFill>
                <a:effectLst/>
              </a:rPr>
              <a:t>Approach</a:t>
            </a:r>
            <a:endParaRPr lang="en-IN" sz="2400" b="0" i="0" dirty="0">
              <a:solidFill>
                <a:srgbClr val="374151"/>
              </a:solidFill>
              <a:effectLst/>
            </a:endParaRPr>
          </a:p>
          <a:p>
            <a:pPr marL="800100" lvl="1" indent="-342900" algn="l">
              <a:buFont typeface="Wingdings" pitchFamily="2" charset="2"/>
              <a:buChar char="Ø"/>
            </a:pPr>
            <a:r>
              <a:rPr lang="en-IN" sz="2400" b="0" i="0" dirty="0">
                <a:solidFill>
                  <a:srgbClr val="374151"/>
                </a:solidFill>
                <a:effectLst/>
              </a:rPr>
              <a:t>Leveraging Cosine Similarity and TF-IDF Vectorization.</a:t>
            </a:r>
          </a:p>
          <a:p>
            <a:pPr marL="800100" lvl="1" indent="-342900" algn="l">
              <a:buFont typeface="Wingdings" pitchFamily="2" charset="2"/>
              <a:buChar char="Ø"/>
            </a:pPr>
            <a:r>
              <a:rPr lang="en-IN" sz="2400" b="0" i="0" dirty="0">
                <a:solidFill>
                  <a:srgbClr val="374151"/>
                </a:solidFill>
                <a:effectLst/>
              </a:rPr>
              <a:t>Empowering our recommendation system.</a:t>
            </a:r>
          </a:p>
          <a:p>
            <a:pPr algn="l"/>
            <a:r>
              <a:rPr lang="en-IN" sz="2400" b="1" i="0" dirty="0">
                <a:solidFill>
                  <a:srgbClr val="374151"/>
                </a:solidFill>
                <a:effectLst/>
              </a:rPr>
              <a:t>Creating Recommendations</a:t>
            </a:r>
            <a:endParaRPr lang="en-IN" sz="2400" b="0" i="0" dirty="0">
              <a:solidFill>
                <a:srgbClr val="374151"/>
              </a:solidFill>
              <a:effectLst/>
            </a:endParaRPr>
          </a:p>
          <a:p>
            <a:pPr marL="800100" lvl="1" indent="-342900" algn="l">
              <a:buFont typeface="Wingdings" pitchFamily="2" charset="2"/>
              <a:buChar char="Ø"/>
            </a:pPr>
            <a:r>
              <a:rPr lang="en-IN" sz="2400" b="0" i="0" dirty="0">
                <a:solidFill>
                  <a:srgbClr val="374151"/>
                </a:solidFill>
                <a:effectLst/>
              </a:rPr>
              <a:t>Transforming Netflix content data using TF-IDF.</a:t>
            </a:r>
          </a:p>
          <a:p>
            <a:pPr marL="800100" lvl="1" indent="-342900" algn="l">
              <a:buFont typeface="Wingdings" pitchFamily="2" charset="2"/>
              <a:buChar char="Ø"/>
            </a:pPr>
            <a:r>
              <a:rPr lang="en-IN" sz="2400" b="0" i="0" dirty="0">
                <a:solidFill>
                  <a:srgbClr val="374151"/>
                </a:solidFill>
                <a:effectLst/>
              </a:rPr>
              <a:t>Calculating content similarity with Cosine Similarity.</a:t>
            </a:r>
          </a:p>
          <a:p>
            <a:pPr algn="l"/>
            <a:r>
              <a:rPr lang="en-IN" sz="2400" b="1" i="0" dirty="0">
                <a:solidFill>
                  <a:srgbClr val="374151"/>
                </a:solidFill>
                <a:effectLst/>
              </a:rPr>
              <a:t>Results</a:t>
            </a:r>
            <a:endParaRPr lang="en-IN" sz="2400" b="0" i="0" dirty="0">
              <a:solidFill>
                <a:srgbClr val="374151"/>
              </a:solidFill>
              <a:effectLst/>
            </a:endParaRPr>
          </a:p>
          <a:p>
            <a:pPr marL="800100" lvl="1" indent="-342900">
              <a:buFont typeface="Wingdings" pitchFamily="2" charset="2"/>
              <a:buChar char="Ø"/>
            </a:pPr>
            <a:r>
              <a:rPr lang="en-IN" sz="2400" b="0" i="0" dirty="0">
                <a:solidFill>
                  <a:srgbClr val="374151"/>
                </a:solidFill>
                <a:effectLst/>
              </a:rPr>
              <a:t>Personalized content suggestions for users.</a:t>
            </a:r>
          </a:p>
          <a:p>
            <a:pPr marL="800100" lvl="1" indent="-342900">
              <a:buFont typeface="Wingdings" pitchFamily="2" charset="2"/>
              <a:buChar char="Ø"/>
            </a:pPr>
            <a:r>
              <a:rPr lang="en-IN" sz="2400" b="0" i="0" dirty="0">
                <a:solidFill>
                  <a:srgbClr val="374151"/>
                </a:solidFill>
                <a:effectLst/>
              </a:rPr>
              <a:t>Enhanced user experience and engagement.</a:t>
            </a:r>
          </a:p>
        </p:txBody>
      </p:sp>
      <p:pic>
        <p:nvPicPr>
          <p:cNvPr id="2" name="Picture 1">
            <a:extLst>
              <a:ext uri="{FF2B5EF4-FFF2-40B4-BE49-F238E27FC236}">
                <a16:creationId xmlns:a16="http://schemas.microsoft.com/office/drawing/2014/main" id="{8ECBAAF8-6253-8BFF-5BFE-82097450859F}"/>
              </a:ext>
            </a:extLst>
          </p:cNvPr>
          <p:cNvPicPr>
            <a:picLocks noChangeAspect="1"/>
          </p:cNvPicPr>
          <p:nvPr/>
        </p:nvPicPr>
        <p:blipFill>
          <a:blip r:embed="rId3"/>
          <a:stretch>
            <a:fillRect/>
          </a:stretch>
        </p:blipFill>
        <p:spPr>
          <a:xfrm>
            <a:off x="6095999" y="1528011"/>
            <a:ext cx="6096000" cy="5161547"/>
          </a:xfrm>
          <a:prstGeom prst="rect">
            <a:avLst/>
          </a:prstGeom>
        </p:spPr>
      </p:pic>
    </p:spTree>
    <p:extLst>
      <p:ext uri="{BB962C8B-B14F-4D97-AF65-F5344CB8AC3E}">
        <p14:creationId xmlns:p14="http://schemas.microsoft.com/office/powerpoint/2010/main" val="231330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078B01-E3F0-7638-4C2E-EE20F7375FEF}"/>
              </a:ext>
            </a:extLst>
          </p:cNvPr>
          <p:cNvSpPr>
            <a:spLocks noGrp="1"/>
          </p:cNvSpPr>
          <p:nvPr>
            <p:ph type="title"/>
          </p:nvPr>
        </p:nvSpPr>
        <p:spPr>
          <a:xfrm>
            <a:off x="838200" y="0"/>
            <a:ext cx="10515600" cy="984737"/>
          </a:xfrm>
        </p:spPr>
        <p:txBody>
          <a:bodyPr>
            <a:normAutofit/>
          </a:bodyPr>
          <a:lstStyle/>
          <a:p>
            <a:pPr algn="ctr"/>
            <a:r>
              <a:rPr lang="en-US" sz="6000" dirty="0">
                <a:solidFill>
                  <a:srgbClr val="FF0000"/>
                </a:solidFill>
                <a:latin typeface="Arial Rounded MT Bold" panose="020F0704030504030204" pitchFamily="34" charset="77"/>
              </a:rPr>
              <a:t>Conclusion</a:t>
            </a:r>
          </a:p>
        </p:txBody>
      </p:sp>
      <p:pic>
        <p:nvPicPr>
          <p:cNvPr id="5" name="Picture 4">
            <a:extLst>
              <a:ext uri="{FF2B5EF4-FFF2-40B4-BE49-F238E27FC236}">
                <a16:creationId xmlns:a16="http://schemas.microsoft.com/office/drawing/2014/main" id="{70F34576-374A-7A57-18E9-FD0704DFF968}"/>
              </a:ext>
            </a:extLst>
          </p:cNvPr>
          <p:cNvPicPr>
            <a:picLocks noChangeAspect="1"/>
          </p:cNvPicPr>
          <p:nvPr/>
        </p:nvPicPr>
        <p:blipFill>
          <a:blip r:embed="rId2"/>
          <a:stretch>
            <a:fillRect/>
          </a:stretch>
        </p:blipFill>
        <p:spPr>
          <a:xfrm>
            <a:off x="11083636" y="275046"/>
            <a:ext cx="803564" cy="803564"/>
          </a:xfrm>
          <a:prstGeom prst="rect">
            <a:avLst/>
          </a:prstGeom>
        </p:spPr>
      </p:pic>
      <p:sp>
        <p:nvSpPr>
          <p:cNvPr id="6" name="TextBox 5">
            <a:extLst>
              <a:ext uri="{FF2B5EF4-FFF2-40B4-BE49-F238E27FC236}">
                <a16:creationId xmlns:a16="http://schemas.microsoft.com/office/drawing/2014/main" id="{9E2236A1-6AFF-F15C-848D-24C8090B2107}"/>
              </a:ext>
            </a:extLst>
          </p:cNvPr>
          <p:cNvSpPr txBox="1"/>
          <p:nvPr/>
        </p:nvSpPr>
        <p:spPr>
          <a:xfrm>
            <a:off x="0" y="1692876"/>
            <a:ext cx="12192000" cy="5016758"/>
          </a:xfrm>
          <a:prstGeom prst="rect">
            <a:avLst/>
          </a:prstGeom>
          <a:noFill/>
        </p:spPr>
        <p:txBody>
          <a:bodyPr wrap="square" rtlCol="0">
            <a:spAutoFit/>
          </a:bodyPr>
          <a:lstStyle/>
          <a:p>
            <a:pPr algn="l"/>
            <a:r>
              <a:rPr lang="en-IN" sz="2000" b="1" i="0" dirty="0">
                <a:solidFill>
                  <a:srgbClr val="374151"/>
                </a:solidFill>
                <a:effectLst/>
              </a:rPr>
              <a:t>Key Insights - EDA and Machine Learning</a:t>
            </a:r>
            <a:endParaRPr lang="en-IN" sz="2000" b="0" i="0" dirty="0">
              <a:solidFill>
                <a:srgbClr val="374151"/>
              </a:solidFill>
              <a:effectLst/>
            </a:endParaRPr>
          </a:p>
          <a:p>
            <a:pPr algn="l">
              <a:buFont typeface="+mj-lt"/>
              <a:buAutoNum type="arabicPeriod"/>
            </a:pPr>
            <a:r>
              <a:rPr lang="en-IN" sz="2000" b="1" i="0" dirty="0">
                <a:solidFill>
                  <a:srgbClr val="374151"/>
                </a:solidFill>
                <a:effectLst/>
              </a:rPr>
              <a:t>Content Diversity &amp; Global Reach</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Netflix offers diverse content for a global audience.</a:t>
            </a:r>
          </a:p>
          <a:p>
            <a:pPr marL="800100" lvl="1" indent="-342900" algn="l">
              <a:buFont typeface="Wingdings" pitchFamily="2" charset="2"/>
              <a:buChar char="Ø"/>
            </a:pPr>
            <a:r>
              <a:rPr lang="en-IN" sz="2000" b="0" i="0" dirty="0">
                <a:solidFill>
                  <a:srgbClr val="374151"/>
                </a:solidFill>
                <a:effectLst/>
              </a:rPr>
              <a:t>Focus on international TV and popular genres like crime and kids' shows.</a:t>
            </a:r>
          </a:p>
          <a:p>
            <a:pPr algn="l">
              <a:buFont typeface="+mj-lt"/>
              <a:buAutoNum type="arabicPeriod"/>
            </a:pPr>
            <a:r>
              <a:rPr lang="en-IN" sz="2000" b="1" i="0" dirty="0">
                <a:solidFill>
                  <a:srgbClr val="374151"/>
                </a:solidFill>
                <a:effectLst/>
              </a:rPr>
              <a:t>Production Trends</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Netflix has ramped up original content production.</a:t>
            </a:r>
          </a:p>
          <a:p>
            <a:pPr marL="800100" lvl="1" indent="-342900" algn="l">
              <a:buFont typeface="Wingdings" pitchFamily="2" charset="2"/>
              <a:buChar char="Ø"/>
            </a:pPr>
            <a:r>
              <a:rPr lang="en-IN" sz="2000" b="0" i="0" dirty="0">
                <a:solidFill>
                  <a:srgbClr val="374151"/>
                </a:solidFill>
                <a:effectLst/>
              </a:rPr>
              <a:t>Adapts to evolving streaming trends.</a:t>
            </a:r>
          </a:p>
          <a:p>
            <a:pPr algn="l">
              <a:buFont typeface="+mj-lt"/>
              <a:buAutoNum type="arabicPeriod"/>
            </a:pPr>
            <a:r>
              <a:rPr lang="en-IN" sz="2000" b="1" i="0" dirty="0">
                <a:solidFill>
                  <a:srgbClr val="374151"/>
                </a:solidFill>
                <a:effectLst/>
              </a:rPr>
              <a:t>Viewer Engagement</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Viewer preferences vary widely across genres.</a:t>
            </a:r>
          </a:p>
          <a:p>
            <a:pPr marL="800100" lvl="1" indent="-342900" algn="l">
              <a:buFont typeface="Wingdings" pitchFamily="2" charset="2"/>
              <a:buChar char="Ø"/>
            </a:pPr>
            <a:r>
              <a:rPr lang="en-IN" sz="2000" b="0" i="0" dirty="0">
                <a:solidFill>
                  <a:srgbClr val="374151"/>
                </a:solidFill>
                <a:effectLst/>
              </a:rPr>
              <a:t>Emphasis on quality and collaborations with renowned talent.</a:t>
            </a:r>
          </a:p>
          <a:p>
            <a:pPr algn="l">
              <a:buFont typeface="+mj-lt"/>
              <a:buAutoNum type="arabicPeriod"/>
            </a:pPr>
            <a:r>
              <a:rPr lang="en-IN" sz="2000" b="1" i="0" dirty="0">
                <a:solidFill>
                  <a:srgbClr val="374151"/>
                </a:solidFill>
                <a:effectLst/>
              </a:rPr>
              <a:t>Regional Influences</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Success stories include South Korean dramas and Canadian support.</a:t>
            </a:r>
          </a:p>
          <a:p>
            <a:pPr algn="l">
              <a:buFont typeface="+mj-lt"/>
              <a:buAutoNum type="arabicPeriod"/>
            </a:pPr>
            <a:r>
              <a:rPr lang="en-IN" sz="2000" b="1" i="0" dirty="0">
                <a:solidFill>
                  <a:srgbClr val="374151"/>
                </a:solidFill>
                <a:effectLst/>
              </a:rPr>
              <a:t>Machine Learning Findings</a:t>
            </a:r>
            <a:endParaRPr lang="en-IN" sz="2000" b="0" i="0" dirty="0">
              <a:solidFill>
                <a:srgbClr val="374151"/>
              </a:solidFill>
              <a:effectLst/>
            </a:endParaRPr>
          </a:p>
          <a:p>
            <a:pPr marL="800100" lvl="1" indent="-342900" algn="l">
              <a:buFont typeface="Wingdings" pitchFamily="2" charset="2"/>
              <a:buChar char="Ø"/>
            </a:pPr>
            <a:r>
              <a:rPr lang="en-IN" sz="2000" b="0" i="0" dirty="0">
                <a:solidFill>
                  <a:srgbClr val="374151"/>
                </a:solidFill>
                <a:effectLst/>
              </a:rPr>
              <a:t>Clustering suggests 4 clusters (K-Means) and 2 clusters (Hierarchical).</a:t>
            </a:r>
          </a:p>
          <a:p>
            <a:pPr marL="800100" lvl="1" indent="-342900" algn="l">
              <a:buFont typeface="Wingdings" pitchFamily="2" charset="2"/>
              <a:buChar char="Ø"/>
            </a:pPr>
            <a:r>
              <a:rPr lang="en-IN" sz="2000" b="0" i="0" dirty="0">
                <a:solidFill>
                  <a:srgbClr val="374151"/>
                </a:solidFill>
                <a:effectLst/>
              </a:rPr>
              <a:t>Silhouette Score chosen as an evaluation metric.</a:t>
            </a:r>
          </a:p>
          <a:p>
            <a:pPr marL="800100" lvl="1" indent="-342900" algn="l">
              <a:buFont typeface="Wingdings" pitchFamily="2" charset="2"/>
              <a:buChar char="Ø"/>
            </a:pPr>
            <a:r>
              <a:rPr lang="en-IN" sz="2000" b="0" i="0" dirty="0">
                <a:solidFill>
                  <a:srgbClr val="374151"/>
                </a:solidFill>
                <a:effectLst/>
              </a:rPr>
              <a:t>Development of personalized content recommendation system.</a:t>
            </a:r>
          </a:p>
        </p:txBody>
      </p:sp>
    </p:spTree>
    <p:extLst>
      <p:ext uri="{BB962C8B-B14F-4D97-AF65-F5344CB8AC3E}">
        <p14:creationId xmlns:p14="http://schemas.microsoft.com/office/powerpoint/2010/main" val="58114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270EE-8625-BD37-2214-12A16D62EE0A}"/>
              </a:ext>
            </a:extLst>
          </p:cNvPr>
          <p:cNvSpPr>
            <a:spLocks noGrp="1"/>
          </p:cNvSpPr>
          <p:nvPr>
            <p:ph idx="1"/>
          </p:nvPr>
        </p:nvSpPr>
        <p:spPr>
          <a:xfrm>
            <a:off x="937053" y="2506662"/>
            <a:ext cx="10515600" cy="4351338"/>
          </a:xfrm>
        </p:spPr>
        <p:txBody>
          <a:bodyPr>
            <a:normAutofit/>
          </a:bodyPr>
          <a:lstStyle/>
          <a:p>
            <a:pPr marL="0" indent="0" algn="ctr">
              <a:buNone/>
            </a:pPr>
            <a:r>
              <a:rPr lang="en-US" sz="9600" dirty="0">
                <a:solidFill>
                  <a:srgbClr val="FF0000"/>
                </a:solidFill>
                <a:latin typeface="Arial Rounded MT Bold" panose="020F0704030504030204" pitchFamily="34" charset="77"/>
              </a:rPr>
              <a:t>Thank You</a:t>
            </a:r>
          </a:p>
        </p:txBody>
      </p:sp>
      <p:pic>
        <p:nvPicPr>
          <p:cNvPr id="4" name="Picture 3">
            <a:extLst>
              <a:ext uri="{FF2B5EF4-FFF2-40B4-BE49-F238E27FC236}">
                <a16:creationId xmlns:a16="http://schemas.microsoft.com/office/drawing/2014/main" id="{0418E168-8BFB-5A6C-C790-4575D4FB975C}"/>
              </a:ext>
            </a:extLst>
          </p:cNvPr>
          <p:cNvPicPr>
            <a:picLocks noChangeAspect="1"/>
          </p:cNvPicPr>
          <p:nvPr/>
        </p:nvPicPr>
        <p:blipFill>
          <a:blip r:embed="rId2"/>
          <a:stretch>
            <a:fillRect/>
          </a:stretch>
        </p:blipFill>
        <p:spPr>
          <a:xfrm>
            <a:off x="11083636" y="275046"/>
            <a:ext cx="803564" cy="803564"/>
          </a:xfrm>
          <a:prstGeom prst="rect">
            <a:avLst/>
          </a:prstGeom>
        </p:spPr>
      </p:pic>
    </p:spTree>
    <p:extLst>
      <p:ext uri="{BB962C8B-B14F-4D97-AF65-F5344CB8AC3E}">
        <p14:creationId xmlns:p14="http://schemas.microsoft.com/office/powerpoint/2010/main" val="424276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1BE9-CFA6-C77F-569C-BC421913628C}"/>
              </a:ext>
            </a:extLst>
          </p:cNvPr>
          <p:cNvSpPr>
            <a:spLocks noGrp="1"/>
          </p:cNvSpPr>
          <p:nvPr>
            <p:ph type="title"/>
          </p:nvPr>
        </p:nvSpPr>
        <p:spPr>
          <a:xfrm>
            <a:off x="0" y="1"/>
            <a:ext cx="12192000" cy="1011381"/>
          </a:xfrm>
        </p:spPr>
        <p:txBody>
          <a:bodyPr>
            <a:normAutofit/>
          </a:bodyPr>
          <a:lstStyle/>
          <a:p>
            <a:pPr algn="ctr"/>
            <a:r>
              <a:rPr lang="en-US" sz="6000" dirty="0">
                <a:solidFill>
                  <a:srgbClr val="FF0000"/>
                </a:solidFill>
                <a:latin typeface="Arial Rounded MT Bold" panose="020F0704030504030204" pitchFamily="34" charset="77"/>
              </a:rPr>
              <a:t>Data Summary</a:t>
            </a:r>
          </a:p>
        </p:txBody>
      </p:sp>
      <p:sp>
        <p:nvSpPr>
          <p:cNvPr id="3" name="Content Placeholder 2">
            <a:extLst>
              <a:ext uri="{FF2B5EF4-FFF2-40B4-BE49-F238E27FC236}">
                <a16:creationId xmlns:a16="http://schemas.microsoft.com/office/drawing/2014/main" id="{6E915B78-513A-3C92-13AD-1C0F08CE1BC2}"/>
              </a:ext>
            </a:extLst>
          </p:cNvPr>
          <p:cNvSpPr>
            <a:spLocks noGrp="1"/>
          </p:cNvSpPr>
          <p:nvPr>
            <p:ph idx="1"/>
          </p:nvPr>
        </p:nvSpPr>
        <p:spPr>
          <a:xfrm>
            <a:off x="0" y="1122218"/>
            <a:ext cx="7721600" cy="5735781"/>
          </a:xfrm>
        </p:spPr>
        <p:txBody>
          <a:bodyPr/>
          <a:lstStyle/>
          <a:p>
            <a:pPr>
              <a:buFont typeface="Wingdings" pitchFamily="2" charset="2"/>
              <a:buChar char="Ø"/>
            </a:pPr>
            <a:r>
              <a:rPr lang="en-IN" dirty="0">
                <a:solidFill>
                  <a:schemeClr val="accent1">
                    <a:lumMod val="50000"/>
                  </a:schemeClr>
                </a:solidFill>
              </a:rPr>
              <a:t>This dataset contains 7787 rows and 12 columns.</a:t>
            </a:r>
          </a:p>
          <a:p>
            <a:pPr>
              <a:buFont typeface="Wingdings" pitchFamily="2" charset="2"/>
              <a:buChar char="Ø"/>
            </a:pPr>
            <a:r>
              <a:rPr lang="en-IN" dirty="0">
                <a:solidFill>
                  <a:schemeClr val="accent1">
                    <a:lumMod val="50000"/>
                  </a:schemeClr>
                </a:solidFill>
              </a:rPr>
              <a:t>There are no duplicate values in this dataset.</a:t>
            </a:r>
          </a:p>
          <a:p>
            <a:pPr>
              <a:buFont typeface="Wingdings" pitchFamily="2" charset="2"/>
              <a:buChar char="Ø"/>
            </a:pPr>
            <a:r>
              <a:rPr lang="en-IN" dirty="0">
                <a:solidFill>
                  <a:schemeClr val="accent1">
                    <a:lumMod val="50000"/>
                  </a:schemeClr>
                </a:solidFill>
              </a:rPr>
              <a:t>Missing Values:</a:t>
            </a:r>
          </a:p>
          <a:p>
            <a:pPr marL="0" indent="0">
              <a:buNone/>
            </a:pPr>
            <a:r>
              <a:rPr lang="en-IN" dirty="0">
                <a:solidFill>
                  <a:schemeClr val="accent1">
                    <a:lumMod val="50000"/>
                  </a:schemeClr>
                </a:solidFill>
              </a:rPr>
              <a:t>  - Director: 30.68%</a:t>
            </a:r>
          </a:p>
          <a:p>
            <a:pPr marL="0" indent="0">
              <a:buNone/>
            </a:pPr>
            <a:r>
              <a:rPr lang="en-IN" dirty="0">
                <a:solidFill>
                  <a:schemeClr val="accent1">
                    <a:lumMod val="50000"/>
                  </a:schemeClr>
                </a:solidFill>
              </a:rPr>
              <a:t>  - Cast: 9.2%</a:t>
            </a:r>
          </a:p>
          <a:p>
            <a:pPr marL="0" indent="0">
              <a:buNone/>
            </a:pPr>
            <a:r>
              <a:rPr lang="en-IN" dirty="0">
                <a:solidFill>
                  <a:schemeClr val="accent1">
                    <a:lumMod val="50000"/>
                  </a:schemeClr>
                </a:solidFill>
              </a:rPr>
              <a:t>  - Country: 6.5%</a:t>
            </a:r>
          </a:p>
          <a:p>
            <a:pPr marL="0" indent="0">
              <a:buNone/>
            </a:pPr>
            <a:r>
              <a:rPr lang="en-IN" dirty="0">
                <a:solidFill>
                  <a:schemeClr val="accent1">
                    <a:lumMod val="50000"/>
                  </a:schemeClr>
                </a:solidFill>
              </a:rPr>
              <a:t>  - Date Added: 0.93%</a:t>
            </a:r>
          </a:p>
          <a:p>
            <a:pPr marL="0" indent="0">
              <a:buNone/>
            </a:pPr>
            <a:r>
              <a:rPr lang="en-IN" dirty="0">
                <a:solidFill>
                  <a:schemeClr val="accent1">
                    <a:lumMod val="50000"/>
                  </a:schemeClr>
                </a:solidFill>
              </a:rPr>
              <a:t>  - Rating: 0.09%</a:t>
            </a:r>
          </a:p>
          <a:p>
            <a:pPr marL="0" indent="0">
              <a:buNone/>
            </a:pPr>
            <a:endParaRPr lang="en-IN" dirty="0">
              <a:solidFill>
                <a:srgbClr val="212121"/>
              </a:solidFill>
            </a:endParaRPr>
          </a:p>
        </p:txBody>
      </p:sp>
      <p:pic>
        <p:nvPicPr>
          <p:cNvPr id="4" name="Picture 3">
            <a:extLst>
              <a:ext uri="{FF2B5EF4-FFF2-40B4-BE49-F238E27FC236}">
                <a16:creationId xmlns:a16="http://schemas.microsoft.com/office/drawing/2014/main" id="{27CAB999-05FA-7304-38DE-3FEC1B073211}"/>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1028" name="Picture 4">
            <a:extLst>
              <a:ext uri="{FF2B5EF4-FFF2-40B4-BE49-F238E27FC236}">
                <a16:creationId xmlns:a16="http://schemas.microsoft.com/office/drawing/2014/main" id="{B3907FF5-7CB9-755D-BDAE-49E6630BD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267" y="2184400"/>
            <a:ext cx="8703733" cy="467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4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C791-20C6-A6BC-ABDC-68DF14F76BD0}"/>
              </a:ext>
            </a:extLst>
          </p:cNvPr>
          <p:cNvSpPr>
            <a:spLocks noGrp="1"/>
          </p:cNvSpPr>
          <p:nvPr>
            <p:ph type="title"/>
          </p:nvPr>
        </p:nvSpPr>
        <p:spPr>
          <a:xfrm>
            <a:off x="0" y="18255"/>
            <a:ext cx="12192000" cy="951563"/>
          </a:xfrm>
        </p:spPr>
        <p:txBody>
          <a:bodyPr>
            <a:normAutofit fontScale="90000"/>
          </a:bodyPr>
          <a:lstStyle/>
          <a:p>
            <a:pPr algn="ctr"/>
            <a:r>
              <a:rPr lang="en-US" sz="6600" dirty="0">
                <a:solidFill>
                  <a:srgbClr val="FF0000"/>
                </a:solidFill>
                <a:latin typeface="Arial Rounded MT Bold" panose="020F0704030504030204" pitchFamily="34" charset="77"/>
              </a:rPr>
              <a:t>Data Cleaning</a:t>
            </a:r>
          </a:p>
        </p:txBody>
      </p:sp>
      <p:pic>
        <p:nvPicPr>
          <p:cNvPr id="6" name="Picture 5">
            <a:extLst>
              <a:ext uri="{FF2B5EF4-FFF2-40B4-BE49-F238E27FC236}">
                <a16:creationId xmlns:a16="http://schemas.microsoft.com/office/drawing/2014/main" id="{0255F39F-D5E0-047A-2708-A861955F4A72}"/>
              </a:ext>
            </a:extLst>
          </p:cNvPr>
          <p:cNvPicPr>
            <a:picLocks noChangeAspect="1"/>
          </p:cNvPicPr>
          <p:nvPr/>
        </p:nvPicPr>
        <p:blipFill>
          <a:blip r:embed="rId2"/>
          <a:stretch>
            <a:fillRect/>
          </a:stretch>
        </p:blipFill>
        <p:spPr>
          <a:xfrm>
            <a:off x="11083636" y="275046"/>
            <a:ext cx="803564" cy="803564"/>
          </a:xfrm>
          <a:prstGeom prst="rect">
            <a:avLst/>
          </a:prstGeom>
        </p:spPr>
      </p:pic>
      <p:sp>
        <p:nvSpPr>
          <p:cNvPr id="4" name="TextBox 3">
            <a:extLst>
              <a:ext uri="{FF2B5EF4-FFF2-40B4-BE49-F238E27FC236}">
                <a16:creationId xmlns:a16="http://schemas.microsoft.com/office/drawing/2014/main" id="{3757C47A-5313-D45A-3491-150AFBC70AE4}"/>
              </a:ext>
            </a:extLst>
          </p:cNvPr>
          <p:cNvSpPr txBox="1"/>
          <p:nvPr/>
        </p:nvSpPr>
        <p:spPr>
          <a:xfrm>
            <a:off x="0" y="1648326"/>
            <a:ext cx="12192000" cy="5078313"/>
          </a:xfrm>
          <a:prstGeom prst="rect">
            <a:avLst/>
          </a:prstGeom>
          <a:noFill/>
        </p:spPr>
        <p:txBody>
          <a:bodyPr wrap="square" rtlCol="0">
            <a:spAutoFit/>
          </a:bodyPr>
          <a:lstStyle/>
          <a:p>
            <a:pPr marL="571500" indent="-571500">
              <a:buFont typeface="Wingdings" pitchFamily="2" charset="2"/>
              <a:buChar char="Ø"/>
            </a:pPr>
            <a:r>
              <a:rPr lang="en-US" sz="3600" dirty="0">
                <a:solidFill>
                  <a:schemeClr val="accent1">
                    <a:lumMod val="50000"/>
                  </a:schemeClr>
                </a:solidFill>
              </a:rPr>
              <a:t>For '</a:t>
            </a:r>
            <a:r>
              <a:rPr lang="en-US" sz="3600" dirty="0" err="1">
                <a:solidFill>
                  <a:schemeClr val="accent1">
                    <a:lumMod val="50000"/>
                  </a:schemeClr>
                </a:solidFill>
              </a:rPr>
              <a:t>date_added</a:t>
            </a:r>
            <a:r>
              <a:rPr lang="en-US" sz="3600" dirty="0">
                <a:solidFill>
                  <a:schemeClr val="accent1">
                    <a:lumMod val="50000"/>
                  </a:schemeClr>
                </a:solidFill>
              </a:rPr>
              <a:t>' and 'rating,' which have low percentages of null values, we will exclude those data points to maintain model impartiality.</a:t>
            </a:r>
          </a:p>
          <a:p>
            <a:pPr marL="571500" indent="-571500">
              <a:buFont typeface="Wingdings" pitchFamily="2" charset="2"/>
              <a:buChar char="Ø"/>
            </a:pPr>
            <a:r>
              <a:rPr lang="en-US" sz="3600" dirty="0">
                <a:solidFill>
                  <a:schemeClr val="accent1">
                    <a:lumMod val="50000"/>
                  </a:schemeClr>
                </a:solidFill>
              </a:rPr>
              <a:t>For 'director' and 'cast,' where null values are relatively high and we lack information about the actual movies or TV shows, we will replace these entries with 'unknown.'</a:t>
            </a:r>
          </a:p>
          <a:p>
            <a:pPr marL="571500" indent="-571500">
              <a:buFont typeface="Wingdings" pitchFamily="2" charset="2"/>
              <a:buChar char="Ø"/>
            </a:pPr>
            <a:r>
              <a:rPr lang="en-US" sz="3600" dirty="0">
                <a:solidFill>
                  <a:schemeClr val="accent1">
                    <a:lumMod val="50000"/>
                  </a:schemeClr>
                </a:solidFill>
              </a:rPr>
              <a:t>Regarding 'country,' since only 6% of the values are missing, and the majority of movies/shows originate from the US, we will fill the null values with the mode.</a:t>
            </a:r>
          </a:p>
        </p:txBody>
      </p:sp>
    </p:spTree>
    <p:extLst>
      <p:ext uri="{BB962C8B-B14F-4D97-AF65-F5344CB8AC3E}">
        <p14:creationId xmlns:p14="http://schemas.microsoft.com/office/powerpoint/2010/main" val="10321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B845-D034-CCD0-F6C6-5E7781755BCC}"/>
              </a:ext>
            </a:extLst>
          </p:cNvPr>
          <p:cNvSpPr>
            <a:spLocks noGrp="1"/>
          </p:cNvSpPr>
          <p:nvPr>
            <p:ph type="title"/>
          </p:nvPr>
        </p:nvSpPr>
        <p:spPr>
          <a:xfrm>
            <a:off x="838200" y="1"/>
            <a:ext cx="10515600" cy="877329"/>
          </a:xfrm>
        </p:spPr>
        <p:txBody>
          <a:bodyPr>
            <a:noAutofit/>
          </a:bodyPr>
          <a:lstStyle/>
          <a:p>
            <a:pPr algn="ctr"/>
            <a:r>
              <a:rPr lang="en-US" sz="5900" dirty="0">
                <a:solidFill>
                  <a:srgbClr val="FF0000"/>
                </a:solidFill>
                <a:latin typeface="Arial Rounded MT Bold" panose="020F0704030504030204" pitchFamily="34" charset="77"/>
              </a:rPr>
              <a:t>Data Manipulation</a:t>
            </a:r>
          </a:p>
        </p:txBody>
      </p:sp>
      <p:sp>
        <p:nvSpPr>
          <p:cNvPr id="3" name="Content Placeholder 2">
            <a:extLst>
              <a:ext uri="{FF2B5EF4-FFF2-40B4-BE49-F238E27FC236}">
                <a16:creationId xmlns:a16="http://schemas.microsoft.com/office/drawing/2014/main" id="{13DEBA41-632B-FA60-9E0F-ECDC3D6E4AEC}"/>
              </a:ext>
            </a:extLst>
          </p:cNvPr>
          <p:cNvSpPr>
            <a:spLocks noGrp="1"/>
          </p:cNvSpPr>
          <p:nvPr>
            <p:ph idx="1"/>
          </p:nvPr>
        </p:nvSpPr>
        <p:spPr>
          <a:xfrm>
            <a:off x="0" y="877331"/>
            <a:ext cx="7162800" cy="5980668"/>
          </a:xfrm>
        </p:spPr>
        <p:txBody>
          <a:bodyPr>
            <a:normAutofit lnSpcReduction="10000"/>
          </a:bodyPr>
          <a:lstStyle/>
          <a:p>
            <a:pPr>
              <a:buFont typeface="Wingdings" pitchFamily="2" charset="2"/>
              <a:buChar char="Ø"/>
            </a:pPr>
            <a:endParaRPr lang="en-US" dirty="0">
              <a:solidFill>
                <a:schemeClr val="accent1">
                  <a:lumMod val="50000"/>
                </a:schemeClr>
              </a:solidFill>
            </a:endParaRPr>
          </a:p>
          <a:p>
            <a:pPr algn="l">
              <a:buFont typeface="Wingdings" pitchFamily="2" charset="2"/>
              <a:buChar char="Ø"/>
            </a:pPr>
            <a:r>
              <a:rPr lang="en-IN" b="0" i="0" dirty="0">
                <a:solidFill>
                  <a:schemeClr val="accent1">
                    <a:lumMod val="50000"/>
                  </a:schemeClr>
                </a:solidFill>
                <a:effectLst/>
              </a:rPr>
              <a:t>Converted improper data types (e.g., 'date_added' and 'duration') to desired formats.</a:t>
            </a:r>
          </a:p>
          <a:p>
            <a:pPr algn="l">
              <a:buFont typeface="Wingdings" pitchFamily="2" charset="2"/>
              <a:buChar char="Ø"/>
            </a:pPr>
            <a:r>
              <a:rPr lang="en-IN" b="0" i="0" dirty="0">
                <a:solidFill>
                  <a:schemeClr val="accent1">
                    <a:lumMod val="50000"/>
                  </a:schemeClr>
                </a:solidFill>
                <a:effectLst/>
              </a:rPr>
              <a:t>Identified that 'type' feature consists of more movies than TV shows.</a:t>
            </a:r>
          </a:p>
          <a:p>
            <a:pPr algn="l">
              <a:buFont typeface="Wingdings" pitchFamily="2" charset="2"/>
              <a:buChar char="Ø"/>
            </a:pPr>
            <a:r>
              <a:rPr lang="en-IN" b="0" i="0" dirty="0">
                <a:solidFill>
                  <a:schemeClr val="accent1">
                    <a:lumMod val="50000"/>
                  </a:schemeClr>
                </a:solidFill>
                <a:effectLst/>
              </a:rPr>
              <a:t>Created a word cloud to highlight common title words.</a:t>
            </a:r>
          </a:p>
          <a:p>
            <a:pPr algn="l">
              <a:buFont typeface="Wingdings" pitchFamily="2" charset="2"/>
              <a:buChar char="Ø"/>
            </a:pPr>
            <a:r>
              <a:rPr lang="en-IN" b="0" i="0" dirty="0">
                <a:solidFill>
                  <a:schemeClr val="accent1">
                    <a:lumMod val="50000"/>
                  </a:schemeClr>
                </a:solidFill>
                <a:effectLst/>
              </a:rPr>
              <a:t>Focused on primary country and genre for shows filmed in multiple locations.</a:t>
            </a:r>
          </a:p>
          <a:p>
            <a:pPr algn="l">
              <a:buFont typeface="Wingdings" pitchFamily="2" charset="2"/>
              <a:buChar char="Ø"/>
            </a:pPr>
            <a:r>
              <a:rPr lang="en-IN" b="0" i="0" dirty="0">
                <a:solidFill>
                  <a:schemeClr val="accent1">
                    <a:lumMod val="50000"/>
                  </a:schemeClr>
                </a:solidFill>
                <a:effectLst/>
              </a:rPr>
              <a:t>Adjusted ratings to cater to diverse viewer preferences (TV-MA, TV-14, TV-PG).</a:t>
            </a:r>
          </a:p>
          <a:p>
            <a:pPr algn="l">
              <a:buFont typeface="Wingdings" pitchFamily="2" charset="2"/>
              <a:buChar char="Ø"/>
            </a:pPr>
            <a:r>
              <a:rPr lang="en-IN" b="0" i="0" dirty="0">
                <a:solidFill>
                  <a:schemeClr val="accent1">
                    <a:lumMod val="50000"/>
                  </a:schemeClr>
                </a:solidFill>
                <a:effectLst/>
              </a:rPr>
              <a:t>Noted that 50% of Netflix shows target adults, with fewer specifically for teenagers.</a:t>
            </a:r>
          </a:p>
          <a:p>
            <a:pPr marL="0" indent="0">
              <a:buNone/>
            </a:pPr>
            <a:endParaRPr lang="en-US" dirty="0"/>
          </a:p>
        </p:txBody>
      </p:sp>
      <p:pic>
        <p:nvPicPr>
          <p:cNvPr id="7" name="Picture 6">
            <a:extLst>
              <a:ext uri="{FF2B5EF4-FFF2-40B4-BE49-F238E27FC236}">
                <a16:creationId xmlns:a16="http://schemas.microsoft.com/office/drawing/2014/main" id="{70155E76-CF93-D927-BD16-A3367316A066}"/>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4" name="Picture 3">
            <a:extLst>
              <a:ext uri="{FF2B5EF4-FFF2-40B4-BE49-F238E27FC236}">
                <a16:creationId xmlns:a16="http://schemas.microsoft.com/office/drawing/2014/main" id="{F5D9A59C-A069-809F-5852-805A6F313DB6}"/>
              </a:ext>
            </a:extLst>
          </p:cNvPr>
          <p:cNvPicPr>
            <a:picLocks noChangeAspect="1"/>
          </p:cNvPicPr>
          <p:nvPr/>
        </p:nvPicPr>
        <p:blipFill>
          <a:blip r:embed="rId3"/>
          <a:stretch>
            <a:fillRect/>
          </a:stretch>
        </p:blipFill>
        <p:spPr>
          <a:xfrm>
            <a:off x="7074569" y="1498033"/>
            <a:ext cx="5117431" cy="4431853"/>
          </a:xfrm>
          <a:prstGeom prst="rect">
            <a:avLst/>
          </a:prstGeom>
        </p:spPr>
      </p:pic>
    </p:spTree>
    <p:extLst>
      <p:ext uri="{BB962C8B-B14F-4D97-AF65-F5344CB8AC3E}">
        <p14:creationId xmlns:p14="http://schemas.microsoft.com/office/powerpoint/2010/main" val="271472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596-A0B0-FFE2-E366-CFBA341B1CB4}"/>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sp>
        <p:nvSpPr>
          <p:cNvPr id="3" name="Content Placeholder 2">
            <a:extLst>
              <a:ext uri="{FF2B5EF4-FFF2-40B4-BE49-F238E27FC236}">
                <a16:creationId xmlns:a16="http://schemas.microsoft.com/office/drawing/2014/main" id="{C818E94C-179F-2FF8-1C5F-FB163F769537}"/>
              </a:ext>
            </a:extLst>
          </p:cNvPr>
          <p:cNvSpPr>
            <a:spLocks noGrp="1"/>
          </p:cNvSpPr>
          <p:nvPr>
            <p:ph idx="1"/>
          </p:nvPr>
        </p:nvSpPr>
        <p:spPr>
          <a:xfrm>
            <a:off x="465221" y="1078611"/>
            <a:ext cx="11726779" cy="1384330"/>
          </a:xfrm>
        </p:spPr>
        <p:txBody>
          <a:bodyPr>
            <a:normAutofit fontScale="85000" lnSpcReduction="20000"/>
          </a:bodyPr>
          <a:lstStyle/>
          <a:p>
            <a:pPr marL="0" indent="0" algn="just">
              <a:buNone/>
            </a:pPr>
            <a:br>
              <a:rPr lang="en-IN" dirty="0"/>
            </a:br>
            <a:r>
              <a:rPr lang="en-IN" b="1" i="0" dirty="0">
                <a:effectLst/>
              </a:rPr>
              <a:t>Content Variety on Netflix:</a:t>
            </a:r>
          </a:p>
          <a:p>
            <a:pPr algn="just">
              <a:buFont typeface="Wingdings" pitchFamily="2" charset="2"/>
              <a:buChar char="Ø"/>
            </a:pPr>
            <a:r>
              <a:rPr lang="en-IN" b="0" i="0" dirty="0">
                <a:solidFill>
                  <a:srgbClr val="374151"/>
                </a:solidFill>
                <a:effectLst/>
              </a:rPr>
              <a:t>"Movies" dominate Netflix's content offerings.</a:t>
            </a:r>
          </a:p>
          <a:p>
            <a:pPr algn="just">
              <a:buFont typeface="Wingdings" pitchFamily="2" charset="2"/>
              <a:buChar char="Ø"/>
            </a:pPr>
            <a:r>
              <a:rPr lang="en-IN" b="0" i="0" dirty="0">
                <a:solidFill>
                  <a:srgbClr val="374151"/>
                </a:solidFill>
                <a:effectLst/>
              </a:rPr>
              <a:t>"TV Shows" represent a smaller share.</a:t>
            </a:r>
          </a:p>
          <a:p>
            <a:pPr marL="0" indent="0">
              <a:buNone/>
            </a:pPr>
            <a:endParaRPr lang="en-US" dirty="0"/>
          </a:p>
        </p:txBody>
      </p:sp>
      <p:pic>
        <p:nvPicPr>
          <p:cNvPr id="4" name="Picture 3">
            <a:extLst>
              <a:ext uri="{FF2B5EF4-FFF2-40B4-BE49-F238E27FC236}">
                <a16:creationId xmlns:a16="http://schemas.microsoft.com/office/drawing/2014/main" id="{1E0E774A-1AAB-9C13-357C-15C0CF19C293}"/>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3074" name="Picture 2">
            <a:extLst>
              <a:ext uri="{FF2B5EF4-FFF2-40B4-BE49-F238E27FC236}">
                <a16:creationId xmlns:a16="http://schemas.microsoft.com/office/drawing/2014/main" id="{07CB6711-3EFA-3AB1-1512-BBB8A57F6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08688"/>
            <a:ext cx="12192000" cy="434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26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DD53EB-3CB7-9F05-FE41-F2A48BBEE504}"/>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sp>
        <p:nvSpPr>
          <p:cNvPr id="5" name="TextBox 4">
            <a:extLst>
              <a:ext uri="{FF2B5EF4-FFF2-40B4-BE49-F238E27FC236}">
                <a16:creationId xmlns:a16="http://schemas.microsoft.com/office/drawing/2014/main" id="{58976EAA-489E-B2A3-1182-9F43471EB806}"/>
              </a:ext>
            </a:extLst>
          </p:cNvPr>
          <p:cNvSpPr txBox="1"/>
          <p:nvPr/>
        </p:nvSpPr>
        <p:spPr>
          <a:xfrm>
            <a:off x="140677" y="1071948"/>
            <a:ext cx="4870939" cy="5170646"/>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algn="ctr"/>
            <a:r>
              <a:rPr lang="en-IN" sz="2400" b="1" u="sng" dirty="0">
                <a:solidFill>
                  <a:schemeClr val="accent1">
                    <a:lumMod val="50000"/>
                  </a:schemeClr>
                </a:solidFill>
              </a:rPr>
              <a:t>Leading Nations in Content Production</a:t>
            </a:r>
            <a:r>
              <a:rPr lang="en-US" sz="2400" b="1" u="sng" dirty="0">
                <a:solidFill>
                  <a:schemeClr val="accent1">
                    <a:lumMod val="50000"/>
                  </a:schemeClr>
                </a:solidFill>
              </a:rPr>
              <a:t> </a:t>
            </a:r>
          </a:p>
          <a:p>
            <a:pPr marL="342900" indent="-342900" algn="just">
              <a:buFont typeface="Wingdings" pitchFamily="2" charset="2"/>
              <a:buChar char="Ø"/>
            </a:pPr>
            <a:r>
              <a:rPr lang="en-IN" sz="2400" b="0" i="0" dirty="0">
                <a:solidFill>
                  <a:srgbClr val="374151"/>
                </a:solidFill>
                <a:effectLst/>
                <a:latin typeface="Söhne"/>
              </a:rPr>
              <a:t>The United States leads in Netflix content, reflecting its robust entertainment industry.</a:t>
            </a:r>
            <a:endParaRPr lang="en-US" sz="2400" dirty="0">
              <a:solidFill>
                <a:schemeClr val="accent1">
                  <a:lumMod val="50000"/>
                </a:schemeClr>
              </a:solidFill>
            </a:endParaRPr>
          </a:p>
          <a:p>
            <a:pPr marL="342900" indent="-342900">
              <a:buFont typeface="Wingdings" pitchFamily="2" charset="2"/>
              <a:buChar char="Ø"/>
            </a:pPr>
            <a:r>
              <a:rPr lang="en-IN" sz="2400" b="0" i="0" dirty="0">
                <a:solidFill>
                  <a:srgbClr val="374151"/>
                </a:solidFill>
                <a:effectLst/>
                <a:latin typeface="Söhne"/>
              </a:rPr>
              <a:t>India, the UK, Canada, and Japan contribute significantly, offering diverse content for worldwide audiences.</a:t>
            </a:r>
            <a:endParaRPr lang="en-US" sz="2400" dirty="0">
              <a:solidFill>
                <a:schemeClr val="accent1">
                  <a:lumMod val="50000"/>
                </a:schemeClr>
              </a:solidFill>
            </a:endParaRPr>
          </a:p>
          <a:p>
            <a:pPr marL="342900" indent="-342900">
              <a:buFont typeface="Wingdings" pitchFamily="2" charset="2"/>
              <a:buChar char="Ø"/>
            </a:pPr>
            <a:r>
              <a:rPr lang="en-IN" sz="2400" b="0" i="0" dirty="0">
                <a:solidFill>
                  <a:srgbClr val="374151"/>
                </a:solidFill>
                <a:effectLst/>
                <a:latin typeface="Söhne"/>
              </a:rPr>
              <a:t>Notable contributions from South Korea, Spain, and Mexico highlight the popularity of international shows.</a:t>
            </a:r>
            <a:endParaRPr lang="en-US" sz="2400" dirty="0">
              <a:solidFill>
                <a:schemeClr val="accent1">
                  <a:lumMod val="50000"/>
                </a:schemeClr>
              </a:solidFill>
            </a:endParaRPr>
          </a:p>
        </p:txBody>
      </p:sp>
      <p:pic>
        <p:nvPicPr>
          <p:cNvPr id="6" name="Picture 5">
            <a:extLst>
              <a:ext uri="{FF2B5EF4-FFF2-40B4-BE49-F238E27FC236}">
                <a16:creationId xmlns:a16="http://schemas.microsoft.com/office/drawing/2014/main" id="{73F606E2-A72F-1DD7-AD24-9F111D2317EF}"/>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2" name="Picture 2">
            <a:extLst>
              <a:ext uri="{FF2B5EF4-FFF2-40B4-BE49-F238E27FC236}">
                <a16:creationId xmlns:a16="http://schemas.microsoft.com/office/drawing/2014/main" id="{A547A42D-E02E-7F02-11B3-5C298EF53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616" y="1353656"/>
            <a:ext cx="7180384" cy="550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11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C10FE4-E2E5-54C8-A3BC-EBC49176A853}"/>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sp>
        <p:nvSpPr>
          <p:cNvPr id="5" name="TextBox 4">
            <a:extLst>
              <a:ext uri="{FF2B5EF4-FFF2-40B4-BE49-F238E27FC236}">
                <a16:creationId xmlns:a16="http://schemas.microsoft.com/office/drawing/2014/main" id="{32D7B173-3B21-68C1-7916-A9A15C39368D}"/>
              </a:ext>
            </a:extLst>
          </p:cNvPr>
          <p:cNvSpPr txBox="1"/>
          <p:nvPr/>
        </p:nvSpPr>
        <p:spPr>
          <a:xfrm>
            <a:off x="0" y="1471910"/>
            <a:ext cx="6653463" cy="5386090"/>
          </a:xfrm>
          <a:prstGeom prst="rect">
            <a:avLst/>
          </a:prstGeom>
          <a:noFill/>
        </p:spPr>
        <p:txBody>
          <a:bodyPr wrap="square" rtlCol="0">
            <a:spAutoFit/>
          </a:bodyPr>
          <a:lstStyle/>
          <a:p>
            <a:pPr algn="l"/>
            <a:r>
              <a:rPr lang="en-IN" sz="2000" b="1" i="0" u="sng" dirty="0">
                <a:solidFill>
                  <a:schemeClr val="accent1">
                    <a:lumMod val="50000"/>
                  </a:schemeClr>
                </a:solidFill>
                <a:effectLst/>
              </a:rPr>
              <a:t>Content Development Across Years:</a:t>
            </a:r>
          </a:p>
          <a:p>
            <a:pPr marL="342900" indent="-342900" algn="l">
              <a:buFont typeface="Wingdings" pitchFamily="2" charset="2"/>
              <a:buChar char="Ø"/>
            </a:pPr>
            <a:r>
              <a:rPr lang="en-IN" sz="2000" b="0" i="0" dirty="0">
                <a:solidFill>
                  <a:schemeClr val="accent1">
                    <a:lumMod val="50000"/>
                  </a:schemeClr>
                </a:solidFill>
                <a:effectLst/>
              </a:rPr>
              <a:t>TV Shows: Limited additions in early years (2008-2010) signifying Netflix's original content creation.</a:t>
            </a:r>
          </a:p>
          <a:p>
            <a:pPr marL="342900" indent="-342900" algn="l">
              <a:buFont typeface="Wingdings" pitchFamily="2" charset="2"/>
              <a:buChar char="Ø"/>
            </a:pPr>
            <a:r>
              <a:rPr lang="en-IN" sz="2000" b="0" i="0" dirty="0">
                <a:solidFill>
                  <a:schemeClr val="accent1">
                    <a:lumMod val="50000"/>
                  </a:schemeClr>
                </a:solidFill>
                <a:effectLst/>
              </a:rPr>
              <a:t>Peak TV show growth from 2016 to 2020, with a decline in 2021.</a:t>
            </a:r>
          </a:p>
          <a:p>
            <a:pPr marL="342900" indent="-342900" algn="l">
              <a:buFont typeface="Wingdings" pitchFamily="2" charset="2"/>
              <a:buChar char="Ø"/>
            </a:pPr>
            <a:r>
              <a:rPr lang="en-IN" sz="2000" b="0" i="0" dirty="0">
                <a:solidFill>
                  <a:schemeClr val="accent1">
                    <a:lumMod val="50000"/>
                  </a:schemeClr>
                </a:solidFill>
                <a:effectLst/>
              </a:rPr>
              <a:t>Movies: Notable increase from 2014, peaking in 2019.</a:t>
            </a:r>
          </a:p>
          <a:p>
            <a:pPr marL="342900" indent="-342900" algn="l">
              <a:buFont typeface="Wingdings" pitchFamily="2" charset="2"/>
              <a:buChar char="Ø"/>
            </a:pPr>
            <a:r>
              <a:rPr lang="en-IN" sz="2000" b="0" i="0" dirty="0">
                <a:solidFill>
                  <a:schemeClr val="accent1">
                    <a:lumMod val="50000"/>
                  </a:schemeClr>
                </a:solidFill>
                <a:effectLst/>
              </a:rPr>
              <a:t>Dip in 2020 may be due to COVID-19-related production delays.</a:t>
            </a:r>
          </a:p>
          <a:p>
            <a:endParaRPr lang="en-US" sz="2000" dirty="0">
              <a:solidFill>
                <a:schemeClr val="accent1">
                  <a:lumMod val="50000"/>
                </a:schemeClr>
              </a:solidFill>
            </a:endParaRPr>
          </a:p>
          <a:p>
            <a:pPr algn="l"/>
            <a:r>
              <a:rPr lang="en-IN" sz="2000" b="1" i="0" u="sng" dirty="0">
                <a:solidFill>
                  <a:schemeClr val="accent1">
                    <a:lumMod val="50000"/>
                  </a:schemeClr>
                </a:solidFill>
                <a:effectLst/>
              </a:rPr>
              <a:t>Busiest Month for Content Releases:</a:t>
            </a:r>
            <a:endParaRPr lang="en-IN" sz="2000" b="0" i="0" u="sng" dirty="0">
              <a:solidFill>
                <a:schemeClr val="accent1">
                  <a:lumMod val="50000"/>
                </a:schemeClr>
              </a:solidFill>
              <a:effectLst/>
            </a:endParaRPr>
          </a:p>
          <a:p>
            <a:pPr marL="342900" indent="-342900" algn="l">
              <a:buFont typeface="Wingdings" pitchFamily="2" charset="2"/>
              <a:buChar char="Ø"/>
            </a:pPr>
            <a:r>
              <a:rPr lang="en-IN" sz="2000" b="0" i="0" dirty="0">
                <a:solidFill>
                  <a:schemeClr val="accent1">
                    <a:lumMod val="50000"/>
                  </a:schemeClr>
                </a:solidFill>
                <a:effectLst/>
              </a:rPr>
              <a:t>High-Volume Months: December (833), October (785), January (757).</a:t>
            </a:r>
          </a:p>
          <a:p>
            <a:pPr marL="342900" indent="-342900" algn="l">
              <a:buFont typeface="Wingdings" pitchFamily="2" charset="2"/>
              <a:buChar char="Ø"/>
            </a:pPr>
            <a:r>
              <a:rPr lang="en-IN" sz="2000" b="0" i="0" dirty="0">
                <a:solidFill>
                  <a:schemeClr val="accent1">
                    <a:lumMod val="50000"/>
                  </a:schemeClr>
                </a:solidFill>
                <a:effectLst/>
              </a:rPr>
              <a:t>End-of-year peak in December aligns with the holiday season.</a:t>
            </a:r>
          </a:p>
          <a:p>
            <a:pPr marL="342900" indent="-342900" algn="l">
              <a:buFont typeface="Wingdings" pitchFamily="2" charset="2"/>
              <a:buChar char="Ø"/>
            </a:pPr>
            <a:r>
              <a:rPr lang="en-IN" sz="2000" b="0" i="0" dirty="0">
                <a:solidFill>
                  <a:schemeClr val="accent1">
                    <a:lumMod val="50000"/>
                  </a:schemeClr>
                </a:solidFill>
                <a:effectLst/>
              </a:rPr>
              <a:t>Potential seasonal patterns influenced by holidays, viewer behaviour.</a:t>
            </a:r>
          </a:p>
          <a:p>
            <a:endParaRPr lang="en-US" sz="2400" dirty="0">
              <a:solidFill>
                <a:schemeClr val="accent1">
                  <a:lumMod val="50000"/>
                </a:schemeClr>
              </a:solidFill>
            </a:endParaRPr>
          </a:p>
        </p:txBody>
      </p:sp>
      <p:pic>
        <p:nvPicPr>
          <p:cNvPr id="6" name="Picture 5">
            <a:extLst>
              <a:ext uri="{FF2B5EF4-FFF2-40B4-BE49-F238E27FC236}">
                <a16:creationId xmlns:a16="http://schemas.microsoft.com/office/drawing/2014/main" id="{4C0F368D-B432-F82F-991B-2C315EF1E87A}"/>
              </a:ext>
            </a:extLst>
          </p:cNvPr>
          <p:cNvPicPr>
            <a:picLocks noChangeAspect="1"/>
          </p:cNvPicPr>
          <p:nvPr/>
        </p:nvPicPr>
        <p:blipFill>
          <a:blip r:embed="rId2"/>
          <a:stretch>
            <a:fillRect/>
          </a:stretch>
        </p:blipFill>
        <p:spPr>
          <a:xfrm>
            <a:off x="11083636" y="275046"/>
            <a:ext cx="803564" cy="803564"/>
          </a:xfrm>
          <a:prstGeom prst="rect">
            <a:avLst/>
          </a:prstGeom>
        </p:spPr>
      </p:pic>
      <p:pic>
        <p:nvPicPr>
          <p:cNvPr id="3" name="Picture 2">
            <a:extLst>
              <a:ext uri="{FF2B5EF4-FFF2-40B4-BE49-F238E27FC236}">
                <a16:creationId xmlns:a16="http://schemas.microsoft.com/office/drawing/2014/main" id="{BDC9FBFC-79AF-65B1-1754-B42839FB97F6}"/>
              </a:ext>
            </a:extLst>
          </p:cNvPr>
          <p:cNvPicPr>
            <a:picLocks noChangeAspect="1"/>
          </p:cNvPicPr>
          <p:nvPr/>
        </p:nvPicPr>
        <p:blipFill>
          <a:blip r:embed="rId3"/>
          <a:stretch>
            <a:fillRect/>
          </a:stretch>
        </p:blipFill>
        <p:spPr>
          <a:xfrm>
            <a:off x="6653463" y="1471910"/>
            <a:ext cx="5257801" cy="2558669"/>
          </a:xfrm>
          <a:prstGeom prst="rect">
            <a:avLst/>
          </a:prstGeom>
        </p:spPr>
      </p:pic>
      <p:pic>
        <p:nvPicPr>
          <p:cNvPr id="8" name="Picture 7">
            <a:extLst>
              <a:ext uri="{FF2B5EF4-FFF2-40B4-BE49-F238E27FC236}">
                <a16:creationId xmlns:a16="http://schemas.microsoft.com/office/drawing/2014/main" id="{A61E1D92-4CB0-E8F3-1010-8FA0163C34B3}"/>
              </a:ext>
            </a:extLst>
          </p:cNvPr>
          <p:cNvPicPr>
            <a:picLocks noChangeAspect="1"/>
          </p:cNvPicPr>
          <p:nvPr/>
        </p:nvPicPr>
        <p:blipFill>
          <a:blip r:embed="rId4"/>
          <a:stretch>
            <a:fillRect/>
          </a:stretch>
        </p:blipFill>
        <p:spPr>
          <a:xfrm>
            <a:off x="6653462" y="3914941"/>
            <a:ext cx="5538537" cy="2769269"/>
          </a:xfrm>
          <a:prstGeom prst="rect">
            <a:avLst/>
          </a:prstGeom>
        </p:spPr>
      </p:pic>
    </p:spTree>
    <p:extLst>
      <p:ext uri="{BB962C8B-B14F-4D97-AF65-F5344CB8AC3E}">
        <p14:creationId xmlns:p14="http://schemas.microsoft.com/office/powerpoint/2010/main" val="272253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49F6CC-F137-18EE-8AC5-4EF075CD7480}"/>
              </a:ext>
            </a:extLst>
          </p:cNvPr>
          <p:cNvSpPr>
            <a:spLocks noGrp="1"/>
          </p:cNvSpPr>
          <p:nvPr>
            <p:ph type="title"/>
          </p:nvPr>
        </p:nvSpPr>
        <p:spPr>
          <a:xfrm>
            <a:off x="838200" y="0"/>
            <a:ext cx="10515600" cy="984737"/>
          </a:xfrm>
        </p:spPr>
        <p:txBody>
          <a:bodyPr>
            <a:normAutofit/>
          </a:bodyPr>
          <a:lstStyle/>
          <a:p>
            <a:r>
              <a:rPr lang="en-US" sz="6000" dirty="0">
                <a:solidFill>
                  <a:srgbClr val="FF0000"/>
                </a:solidFill>
                <a:latin typeface="Arial Rounded MT Bold" panose="020F0704030504030204" pitchFamily="34" charset="77"/>
              </a:rPr>
              <a:t>Exploratory Data Analysis</a:t>
            </a:r>
          </a:p>
        </p:txBody>
      </p:sp>
      <p:pic>
        <p:nvPicPr>
          <p:cNvPr id="5" name="Picture 4">
            <a:extLst>
              <a:ext uri="{FF2B5EF4-FFF2-40B4-BE49-F238E27FC236}">
                <a16:creationId xmlns:a16="http://schemas.microsoft.com/office/drawing/2014/main" id="{CC487397-82BA-0579-E988-37A39D12638D}"/>
              </a:ext>
            </a:extLst>
          </p:cNvPr>
          <p:cNvPicPr>
            <a:picLocks noChangeAspect="1"/>
          </p:cNvPicPr>
          <p:nvPr/>
        </p:nvPicPr>
        <p:blipFill>
          <a:blip r:embed="rId3"/>
          <a:stretch>
            <a:fillRect/>
          </a:stretch>
        </p:blipFill>
        <p:spPr>
          <a:xfrm>
            <a:off x="11083636" y="275046"/>
            <a:ext cx="803564" cy="803564"/>
          </a:xfrm>
          <a:prstGeom prst="rect">
            <a:avLst/>
          </a:prstGeom>
        </p:spPr>
      </p:pic>
      <p:sp>
        <p:nvSpPr>
          <p:cNvPr id="9" name="TextBox 8">
            <a:extLst>
              <a:ext uri="{FF2B5EF4-FFF2-40B4-BE49-F238E27FC236}">
                <a16:creationId xmlns:a16="http://schemas.microsoft.com/office/drawing/2014/main" id="{7ACFB207-87EF-4210-F2CD-FB9FEF22114C}"/>
              </a:ext>
            </a:extLst>
          </p:cNvPr>
          <p:cNvSpPr txBox="1"/>
          <p:nvPr/>
        </p:nvSpPr>
        <p:spPr>
          <a:xfrm>
            <a:off x="0" y="4006627"/>
            <a:ext cx="12192000" cy="2862322"/>
          </a:xfrm>
          <a:prstGeom prst="rect">
            <a:avLst/>
          </a:prstGeom>
          <a:noFill/>
        </p:spPr>
        <p:txBody>
          <a:bodyPr wrap="square" rtlCol="0">
            <a:spAutoFit/>
          </a:bodyPr>
          <a:lstStyle/>
          <a:p>
            <a:pPr algn="l"/>
            <a:r>
              <a:rPr lang="en-IN" b="1" i="0" u="sng" dirty="0">
                <a:solidFill>
                  <a:srgbClr val="000000"/>
                </a:solidFill>
                <a:effectLst/>
              </a:rPr>
              <a:t>Genre Rankings: Top and Bottom 10</a:t>
            </a:r>
            <a:endParaRPr lang="en-IN" b="0" i="0" u="sng" dirty="0">
              <a:solidFill>
                <a:srgbClr val="000000"/>
              </a:solidFill>
              <a:effectLst/>
            </a:endParaRPr>
          </a:p>
          <a:p>
            <a:pPr algn="l"/>
            <a:r>
              <a:rPr lang="en-IN" b="1" i="0" dirty="0">
                <a:solidFill>
                  <a:srgbClr val="000000"/>
                </a:solidFill>
                <a:effectLst/>
              </a:rPr>
              <a:t>Top 10 Genres:</a:t>
            </a:r>
            <a:endParaRPr lang="en-IN" b="0" i="0" dirty="0">
              <a:solidFill>
                <a:srgbClr val="000000"/>
              </a:solidFill>
              <a:effectLst/>
            </a:endParaRPr>
          </a:p>
          <a:p>
            <a:pPr marL="342900" indent="-342900" algn="l">
              <a:buFont typeface="Wingdings" pitchFamily="2" charset="2"/>
              <a:buChar char="Ø"/>
            </a:pPr>
            <a:r>
              <a:rPr lang="en-IN" b="0" i="0" dirty="0">
                <a:solidFill>
                  <a:srgbClr val="000000"/>
                </a:solidFill>
                <a:effectLst/>
              </a:rPr>
              <a:t>Diverse Genres: Spanning dramas, comedies, documentaries, and action &amp; adventure.</a:t>
            </a:r>
          </a:p>
          <a:p>
            <a:pPr marL="342900" indent="-342900" algn="l">
              <a:buFont typeface="Wingdings" pitchFamily="2" charset="2"/>
              <a:buChar char="Ø"/>
            </a:pPr>
            <a:r>
              <a:rPr lang="en-IN" b="0" i="0" dirty="0">
                <a:solidFill>
                  <a:srgbClr val="000000"/>
                </a:solidFill>
                <a:effectLst/>
              </a:rPr>
              <a:t>Family-Friendly: Catering to families with "Children &amp; Family Movies," "Kids' TV," and "Animation."</a:t>
            </a:r>
          </a:p>
          <a:p>
            <a:pPr marL="342900" indent="-342900" algn="l">
              <a:buFont typeface="Wingdings" pitchFamily="2" charset="2"/>
              <a:buChar char="Ø"/>
            </a:pPr>
            <a:r>
              <a:rPr lang="en-IN" b="0" i="0" dirty="0">
                <a:solidFill>
                  <a:srgbClr val="000000"/>
                </a:solidFill>
                <a:effectLst/>
              </a:rPr>
              <a:t>Entertainment Variety: Featuring "Stand-Up Comedy" and "Music &amp; Musicals."</a:t>
            </a:r>
          </a:p>
          <a:p>
            <a:pPr algn="l"/>
            <a:r>
              <a:rPr lang="en-IN" b="1" i="0" dirty="0">
                <a:solidFill>
                  <a:srgbClr val="000000"/>
                </a:solidFill>
                <a:effectLst/>
              </a:rPr>
              <a:t>Last 10 Genres:</a:t>
            </a:r>
            <a:endParaRPr lang="en-IN" b="0" i="0" dirty="0">
              <a:solidFill>
                <a:srgbClr val="000000"/>
              </a:solidFill>
              <a:effectLst/>
            </a:endParaRPr>
          </a:p>
          <a:p>
            <a:pPr marL="342900" indent="-342900" algn="l">
              <a:buFont typeface="Wingdings" pitchFamily="2" charset="2"/>
              <a:buChar char="Ø"/>
            </a:pPr>
            <a:r>
              <a:rPr lang="en-IN" b="0" i="0" dirty="0">
                <a:solidFill>
                  <a:srgbClr val="000000"/>
                </a:solidFill>
                <a:effectLst/>
              </a:rPr>
              <a:t>Niche &amp; Specialized: Targeting specific audiences with "Cult Movies," "TV Horror," and "Sci-Fi &amp; Fantasy."</a:t>
            </a:r>
          </a:p>
          <a:p>
            <a:pPr marL="342900" indent="-342900" algn="l">
              <a:buFont typeface="Wingdings" pitchFamily="2" charset="2"/>
              <a:buChar char="Ø"/>
            </a:pPr>
            <a:r>
              <a:rPr lang="en-IN" b="0" i="0" dirty="0">
                <a:solidFill>
                  <a:srgbClr val="000000"/>
                </a:solidFill>
                <a:effectLst/>
              </a:rPr>
              <a:t>Limited Appeal: Including genres like "LGBTQ Movies" and "Sports Movies" with niche audiences.</a:t>
            </a:r>
          </a:p>
          <a:p>
            <a:pPr marL="342900" indent="-342900" algn="l">
              <a:buFont typeface="Wingdings" pitchFamily="2" charset="2"/>
              <a:buChar char="Ø"/>
            </a:pPr>
            <a:r>
              <a:rPr lang="en-IN" b="0" i="0" dirty="0">
                <a:solidFill>
                  <a:srgbClr val="000000"/>
                </a:solidFill>
                <a:effectLst/>
              </a:rPr>
              <a:t>Highly Specific: Targeting genre enthusiasts with "TV Sci-Fi &amp; Fantasy" and "TV Horror."</a:t>
            </a:r>
          </a:p>
          <a:p>
            <a:pPr marL="342900" indent="-342900" algn="l">
              <a:buFont typeface="Wingdings" pitchFamily="2" charset="2"/>
              <a:buChar char="Ø"/>
            </a:pPr>
            <a:r>
              <a:rPr lang="en-IN" b="0" i="0" dirty="0">
                <a:solidFill>
                  <a:srgbClr val="000000"/>
                </a:solidFill>
                <a:effectLst/>
              </a:rPr>
              <a:t>Viewer Diversity: "TV Shows" and "Romantic Movies" cater to diverse interests.</a:t>
            </a:r>
          </a:p>
        </p:txBody>
      </p:sp>
      <p:pic>
        <p:nvPicPr>
          <p:cNvPr id="5122" name="Picture 2">
            <a:extLst>
              <a:ext uri="{FF2B5EF4-FFF2-40B4-BE49-F238E27FC236}">
                <a16:creationId xmlns:a16="http://schemas.microsoft.com/office/drawing/2014/main" id="{526CDE61-48BC-125C-3C25-E89B872C7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78610"/>
            <a:ext cx="12192000" cy="302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40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TotalTime>
  <Words>1688</Words>
  <Application>Microsoft Macintosh PowerPoint</Application>
  <PresentationFormat>Widescreen</PresentationFormat>
  <Paragraphs>179</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Calibri</vt:lpstr>
      <vt:lpstr>Calibri Light</vt:lpstr>
      <vt:lpstr>Roboto</vt:lpstr>
      <vt:lpstr>Söhne</vt:lpstr>
      <vt:lpstr>Wingdings</vt:lpstr>
      <vt:lpstr>Office Theme</vt:lpstr>
      <vt:lpstr>PowerPoint Presentation</vt:lpstr>
      <vt:lpstr>Problem Statement</vt:lpstr>
      <vt:lpstr>Data Summary</vt:lpstr>
      <vt:lpstr>Data Cleaning</vt:lpstr>
      <vt:lpstr>Data Manipulation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Hypothesis Testing</vt:lpstr>
      <vt:lpstr>Data Pre-processing</vt:lpstr>
      <vt:lpstr>K-Means Clustering - Model Evaluation</vt:lpstr>
      <vt:lpstr>Silhouette Score and 3D Visualization</vt:lpstr>
      <vt:lpstr>Hierarchical Clustering and Optimal Cluster Determination</vt:lpstr>
      <vt:lpstr>Visualizing Two Distinct Clusters</vt:lpstr>
      <vt:lpstr>Building and Testing Recommendation System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Project-1 Hotel Booking Analysis</dc:title>
  <dc:creator>Anant Alok</dc:creator>
  <cp:lastModifiedBy>Anant Alok</cp:lastModifiedBy>
  <cp:revision>6</cp:revision>
  <dcterms:created xsi:type="dcterms:W3CDTF">2023-09-03T09:13:22Z</dcterms:created>
  <dcterms:modified xsi:type="dcterms:W3CDTF">2023-10-10T14:52:18Z</dcterms:modified>
</cp:coreProperties>
</file>