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verage" panose="020B0604020202020204" charset="0"/>
      <p:regular r:id="rId13"/>
    </p:embeddedFont>
    <p:embeddedFont>
      <p:font typeface="Oswald" panose="00000500000000000000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nmbmKuyYuCvn807+XGul1fyTW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159784-BA3B-4EB9-BD4C-2ACCBB771BCF}">
  <a:tblStyle styleId="{7D159784-BA3B-4EB9-BD4C-2ACCBB771BC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2" y="7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c635959f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c635959f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c635959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c635959f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f388dcd5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cf388dcd5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f388dcd5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cf388dcd5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f388dcd5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cf388dcd5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c6bef613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cc6bef613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c6bef61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cc6bef61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c635959fe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c635959fe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1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671325" y="1024625"/>
            <a:ext cx="78438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" sz="4000" dirty="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CMG Lab Report</a:t>
            </a:r>
            <a:endParaRPr sz="4000" dirty="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" sz="2400" dirty="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Group 5</a:t>
            </a:r>
            <a:endParaRPr sz="2400" dirty="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3803700" y="3326075"/>
            <a:ext cx="1536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dirty="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SGB15132</a:t>
            </a:r>
            <a:endParaRPr sz="2000" dirty="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c635959fe_2_0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 dirty="0"/>
              <a:t>Thank you for your kind attention!</a:t>
            </a:r>
            <a:endParaRPr sz="3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ctrTitle" idx="4294967295"/>
          </p:nvPr>
        </p:nvSpPr>
        <p:spPr>
          <a:xfrm>
            <a:off x="3601050" y="296375"/>
            <a:ext cx="1941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it"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Our Data</a:t>
            </a:r>
            <a:endParaRPr sz="40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66" name="Google Shape;66;p2"/>
          <p:cNvGraphicFramePr/>
          <p:nvPr>
            <p:extLst>
              <p:ext uri="{D42A27DB-BD31-4B8C-83A1-F6EECF244321}">
                <p14:modId xmlns:p14="http://schemas.microsoft.com/office/powerpoint/2010/main" val="412209589"/>
              </p:ext>
            </p:extLst>
          </p:nvPr>
        </p:nvGraphicFramePr>
        <p:xfrm>
          <a:off x="340363" y="1641563"/>
          <a:ext cx="3840675" cy="761940"/>
        </p:xfrm>
        <a:graphic>
          <a:graphicData uri="http://schemas.openxmlformats.org/drawingml/2006/table">
            <a:tbl>
              <a:tblPr>
                <a:noFill/>
                <a:tableStyleId>{7D159784-BA3B-4EB9-BD4C-2ACCBB771BCF}</a:tableStyleId>
              </a:tblPr>
              <a:tblGrid>
                <a:gridCol w="128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Google Shape;67;p2"/>
          <p:cNvSpPr txBox="1"/>
          <p:nvPr/>
        </p:nvSpPr>
        <p:spPr>
          <a:xfrm>
            <a:off x="1565619" y="1241375"/>
            <a:ext cx="1390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" sz="1500" b="0" i="0" u="none" strike="noStrike" cap="none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Completeness</a:t>
            </a:r>
            <a:endParaRPr sz="1500" b="0" i="0" u="none" strike="noStrike" cap="none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6291569" y="1241375"/>
            <a:ext cx="1390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" sz="1500" b="0" i="0" u="none" strike="noStrike" cap="none" dirty="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Redundancy</a:t>
            </a:r>
            <a:endParaRPr sz="1500" b="0" i="0" u="none" strike="noStrike" cap="none" dirty="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E9D33C8-AE65-4085-CAB8-7F59D1485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83" t="4166" r="5729" b="14584"/>
          <a:stretch/>
        </p:blipFill>
        <p:spPr>
          <a:xfrm>
            <a:off x="3311525" y="2571750"/>
            <a:ext cx="2520950" cy="2204418"/>
          </a:xfrm>
          <a:prstGeom prst="rect">
            <a:avLst/>
          </a:prstGeom>
        </p:spPr>
      </p:pic>
      <p:graphicFrame>
        <p:nvGraphicFramePr>
          <p:cNvPr id="14" name="Tabella 20">
            <a:extLst>
              <a:ext uri="{FF2B5EF4-FFF2-40B4-BE49-F238E27FC236}">
                <a16:creationId xmlns:a16="http://schemas.microsoft.com/office/drawing/2014/main" id="{7FED60EC-AD70-DA80-A470-CE7CAAC6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08928"/>
              </p:ext>
            </p:extLst>
          </p:nvPr>
        </p:nvGraphicFramePr>
        <p:xfrm>
          <a:off x="470000" y="1641563"/>
          <a:ext cx="3581400" cy="1036320"/>
        </p:xfrm>
        <a:graphic>
          <a:graphicData uri="http://schemas.openxmlformats.org/drawingml/2006/table">
            <a:tbl>
              <a:tblPr firstRow="1" bandRow="1">
                <a:tableStyleId>{7D159784-BA3B-4EB9-BD4C-2ACCBB771BCF}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151023325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9761521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338518889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u="none" strike="noStrike" cap="none" dirty="0">
                          <a:solidFill>
                            <a:srgbClr val="F3F3F3"/>
                          </a:solidFill>
                        </a:rPr>
                        <a:t>Min (%)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u="none" strike="noStrike" cap="none" dirty="0" err="1">
                          <a:solidFill>
                            <a:srgbClr val="F3F3F3"/>
                          </a:solidFill>
                        </a:rPr>
                        <a:t>Average</a:t>
                      </a:r>
                      <a:r>
                        <a:rPr lang="it-IT" sz="1400" u="none" strike="noStrike" cap="none" dirty="0">
                          <a:solidFill>
                            <a:srgbClr val="F3F3F3"/>
                          </a:solidFill>
                        </a:rPr>
                        <a:t> (%)</a:t>
                      </a:r>
                    </a:p>
                    <a:p>
                      <a:pPr algn="ctr"/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u="none" strike="noStrike" cap="none" dirty="0">
                          <a:solidFill>
                            <a:srgbClr val="F3F3F3"/>
                          </a:solidFill>
                        </a:rPr>
                        <a:t>Max (%)</a:t>
                      </a:r>
                    </a:p>
                    <a:p>
                      <a:pPr algn="ctr"/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7458879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algn="ctr"/>
                      <a:r>
                        <a:rPr lang="it" sz="1400" u="none" strike="noStrike" cap="none" dirty="0">
                          <a:solidFill>
                            <a:srgbClr val="F3F3F3"/>
                          </a:solidFill>
                        </a:rPr>
                        <a:t>97.32</a:t>
                      </a:r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" sz="1400" u="none" strike="noStrike" cap="none" dirty="0">
                          <a:solidFill>
                            <a:srgbClr val="F3F3F3"/>
                          </a:solidFill>
                        </a:rPr>
                        <a:t>98.2</a:t>
                      </a:r>
                    </a:p>
                    <a:p>
                      <a:pPr algn="ctr"/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" sz="1400" u="none" strike="noStrike" cap="none" dirty="0">
                          <a:solidFill>
                            <a:srgbClr val="F3F3F3"/>
                          </a:solidFill>
                        </a:rPr>
                        <a:t>99.33</a:t>
                      </a:r>
                    </a:p>
                    <a:p>
                      <a:pPr algn="ctr"/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703788"/>
                  </a:ext>
                </a:extLst>
              </a:tr>
            </a:tbl>
          </a:graphicData>
        </a:graphic>
      </p:graphicFrame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12FD3A98-65E6-97AB-99D4-C9EC2A23C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83593"/>
              </p:ext>
            </p:extLst>
          </p:nvPr>
        </p:nvGraphicFramePr>
        <p:xfrm>
          <a:off x="5092602" y="1641563"/>
          <a:ext cx="3581400" cy="1036320"/>
        </p:xfrm>
        <a:graphic>
          <a:graphicData uri="http://schemas.openxmlformats.org/drawingml/2006/table">
            <a:tbl>
              <a:tblPr firstRow="1" bandRow="1">
                <a:tableStyleId>{7D159784-BA3B-4EB9-BD4C-2ACCBB771BCF}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151023325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9761521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338518889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u="none" strike="noStrike" cap="none" dirty="0">
                          <a:solidFill>
                            <a:srgbClr val="F3F3F3"/>
                          </a:solidFill>
                        </a:rPr>
                        <a:t>Min (%)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u="none" strike="noStrike" cap="none" dirty="0" err="1">
                          <a:solidFill>
                            <a:srgbClr val="F3F3F3"/>
                          </a:solidFill>
                        </a:rPr>
                        <a:t>Average</a:t>
                      </a:r>
                      <a:r>
                        <a:rPr lang="it-IT" sz="1400" u="none" strike="noStrike" cap="none" dirty="0">
                          <a:solidFill>
                            <a:srgbClr val="F3F3F3"/>
                          </a:solidFill>
                        </a:rPr>
                        <a:t> (%)</a:t>
                      </a:r>
                    </a:p>
                    <a:p>
                      <a:pPr algn="ctr"/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u="none" strike="noStrike" cap="none" dirty="0">
                          <a:solidFill>
                            <a:srgbClr val="F3F3F3"/>
                          </a:solidFill>
                        </a:rPr>
                        <a:t>Max (%)</a:t>
                      </a:r>
                    </a:p>
                    <a:p>
                      <a:pPr algn="ctr"/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7458879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" sz="1400" u="none" strike="noStrike" cap="none" dirty="0">
                          <a:solidFill>
                            <a:srgbClr val="F3F3F3"/>
                          </a:solidFill>
                        </a:rPr>
                        <a:t>0.0</a:t>
                      </a:r>
                    </a:p>
                    <a:p>
                      <a:pPr algn="ctr"/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" sz="1400" u="none" strike="noStrike" cap="none" dirty="0">
                          <a:solidFill>
                            <a:srgbClr val="F3F3F3"/>
                          </a:solidFill>
                        </a:rPr>
                        <a:t>0.57</a:t>
                      </a:r>
                    </a:p>
                    <a:p>
                      <a:pPr algn="ctr"/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" sz="1400" u="none" strike="noStrike" cap="none" dirty="0">
                          <a:solidFill>
                            <a:srgbClr val="F3F3F3"/>
                          </a:solidFill>
                        </a:rPr>
                        <a:t>2.25</a:t>
                      </a:r>
                    </a:p>
                    <a:p>
                      <a:pPr algn="ctr"/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7037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c635959fe_1_0"/>
          <p:cNvSpPr txBox="1">
            <a:spLocks noGrp="1"/>
          </p:cNvSpPr>
          <p:nvPr>
            <p:ph type="title"/>
          </p:nvPr>
        </p:nvSpPr>
        <p:spPr>
          <a:xfrm>
            <a:off x="3470250" y="445025"/>
            <a:ext cx="220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Methods</a:t>
            </a:r>
            <a:endParaRPr/>
          </a:p>
        </p:txBody>
      </p:sp>
      <p:sp>
        <p:nvSpPr>
          <p:cNvPr id="76" name="Google Shape;76;gcc635959fe_1_0"/>
          <p:cNvSpPr txBox="1">
            <a:spLocks noGrp="1"/>
          </p:cNvSpPr>
          <p:nvPr>
            <p:ph type="body" idx="1"/>
          </p:nvPr>
        </p:nvSpPr>
        <p:spPr>
          <a:xfrm>
            <a:off x="830800" y="1491408"/>
            <a:ext cx="249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3F3F3"/>
                </a:solidFill>
              </a:rPr>
              <a:t>Gene Annotation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3F3F3"/>
                </a:solidFill>
              </a:rPr>
              <a:t>Pangenome Building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3F3F3"/>
                </a:solidFill>
              </a:rPr>
              <a:t>Tree Building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3F3F3"/>
                </a:solidFill>
              </a:rPr>
              <a:t>Additional Tools</a:t>
            </a:r>
            <a:endParaRPr>
              <a:solidFill>
                <a:srgbClr val="F3F3F3"/>
              </a:solidFill>
            </a:endParaRPr>
          </a:p>
        </p:txBody>
      </p:sp>
      <p:cxnSp>
        <p:nvCxnSpPr>
          <p:cNvPr id="77" name="Google Shape;77;gcc635959fe_1_0"/>
          <p:cNvCxnSpPr/>
          <p:nvPr/>
        </p:nvCxnSpPr>
        <p:spPr>
          <a:xfrm>
            <a:off x="3208113" y="1719408"/>
            <a:ext cx="249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gcc635959fe_1_0"/>
          <p:cNvSpPr txBox="1">
            <a:spLocks noGrp="1"/>
          </p:cNvSpPr>
          <p:nvPr>
            <p:ph type="body" idx="1"/>
          </p:nvPr>
        </p:nvSpPr>
        <p:spPr>
          <a:xfrm>
            <a:off x="5904900" y="1450293"/>
            <a:ext cx="299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Prokka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Roary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(Core Gene Alignment)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FastTreeMP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Web Visualiser </a:t>
            </a:r>
            <a:r>
              <a:rPr lang="it" i="1" dirty="0"/>
              <a:t>(iTOL)</a:t>
            </a: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PhyloPhlAn</a:t>
            </a:r>
            <a:endParaRPr dirty="0"/>
          </a:p>
        </p:txBody>
      </p:sp>
      <p:cxnSp>
        <p:nvCxnSpPr>
          <p:cNvPr id="79" name="Google Shape;79;gcc635959fe_1_0"/>
          <p:cNvCxnSpPr/>
          <p:nvPr/>
        </p:nvCxnSpPr>
        <p:spPr>
          <a:xfrm>
            <a:off x="3208113" y="2571750"/>
            <a:ext cx="249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gcc635959fe_1_0"/>
          <p:cNvCxnSpPr/>
          <p:nvPr/>
        </p:nvCxnSpPr>
        <p:spPr>
          <a:xfrm>
            <a:off x="3208113" y="3451600"/>
            <a:ext cx="249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gcc635959fe_1_0"/>
          <p:cNvCxnSpPr/>
          <p:nvPr/>
        </p:nvCxnSpPr>
        <p:spPr>
          <a:xfrm>
            <a:off x="3208113" y="2855275"/>
            <a:ext cx="249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gcc635959fe_1_0"/>
          <p:cNvCxnSpPr/>
          <p:nvPr/>
        </p:nvCxnSpPr>
        <p:spPr>
          <a:xfrm>
            <a:off x="3208113" y="3762425"/>
            <a:ext cx="249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gcc635959fe_1_0"/>
          <p:cNvCxnSpPr/>
          <p:nvPr/>
        </p:nvCxnSpPr>
        <p:spPr>
          <a:xfrm>
            <a:off x="3208113" y="4427275"/>
            <a:ext cx="249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388dcd5a_0_19"/>
          <p:cNvSpPr txBox="1">
            <a:spLocks noGrp="1"/>
          </p:cNvSpPr>
          <p:nvPr>
            <p:ph type="ctrTitle" idx="4294967295"/>
          </p:nvPr>
        </p:nvSpPr>
        <p:spPr>
          <a:xfrm>
            <a:off x="3124050" y="412297"/>
            <a:ext cx="28959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it" sz="35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Prokka results</a:t>
            </a:r>
            <a:endParaRPr sz="3500" b="0" i="0" u="none" strike="noStrike" cap="none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Google Shape;90;gcf388dcd5a_0_19"/>
          <p:cNvSpPr txBox="1"/>
          <p:nvPr/>
        </p:nvSpPr>
        <p:spPr>
          <a:xfrm>
            <a:off x="353789" y="865021"/>
            <a:ext cx="2100767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" sz="1500" b="1" i="0" u="none" strike="noStrike" cap="none" dirty="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Hypothetical proteins</a:t>
            </a:r>
            <a:endParaRPr sz="1500" b="1" i="0" u="none" strike="noStrike" cap="none" dirty="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gcf388dcd5a_0_19"/>
          <p:cNvSpPr txBox="1"/>
          <p:nvPr/>
        </p:nvSpPr>
        <p:spPr>
          <a:xfrm>
            <a:off x="604442" y="3495710"/>
            <a:ext cx="1599464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" sz="1500" b="1" i="0" u="none" strike="noStrike" cap="none" dirty="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Known proteins</a:t>
            </a:r>
            <a:endParaRPr sz="1500" b="1" i="0" u="none" strike="noStrike" cap="none" dirty="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" name="Immagine 5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33681DBB-42D2-FC8C-E67E-94EB7A0C88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34" t="8069" r="6837" b="4071"/>
          <a:stretch/>
        </p:blipFill>
        <p:spPr>
          <a:xfrm>
            <a:off x="4088779" y="1398026"/>
            <a:ext cx="4842844" cy="2628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711D788A-E003-B8EA-4276-D003C5630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591584"/>
              </p:ext>
            </p:extLst>
          </p:nvPr>
        </p:nvGraphicFramePr>
        <p:xfrm>
          <a:off x="353788" y="1251968"/>
          <a:ext cx="2100767" cy="858276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55000" dir="5400000" sy="-100000" algn="bl" rotWithShape="0"/>
                </a:effectLst>
                <a:tableStyleId>{7D159784-BA3B-4EB9-BD4C-2ACCBB771BCF}</a:tableStyleId>
              </a:tblPr>
              <a:tblGrid>
                <a:gridCol w="581699">
                  <a:extLst>
                    <a:ext uri="{9D8B030D-6E8A-4147-A177-3AD203B41FA5}">
                      <a16:colId xmlns:a16="http://schemas.microsoft.com/office/drawing/2014/main" val="233285875"/>
                    </a:ext>
                  </a:extLst>
                </a:gridCol>
                <a:gridCol w="866876">
                  <a:extLst>
                    <a:ext uri="{9D8B030D-6E8A-4147-A177-3AD203B41FA5}">
                      <a16:colId xmlns:a16="http://schemas.microsoft.com/office/drawing/2014/main" val="3714069397"/>
                    </a:ext>
                  </a:extLst>
                </a:gridCol>
                <a:gridCol w="652192">
                  <a:extLst>
                    <a:ext uri="{9D8B030D-6E8A-4147-A177-3AD203B41FA5}">
                      <a16:colId xmlns:a16="http://schemas.microsoft.com/office/drawing/2014/main" val="648792539"/>
                    </a:ext>
                  </a:extLst>
                </a:gridCol>
              </a:tblGrid>
              <a:tr h="429138">
                <a:tc>
                  <a:txBody>
                    <a:bodyPr/>
                    <a:lstStyle/>
                    <a:p>
                      <a:pPr algn="ctr"/>
                      <a:r>
                        <a:rPr lang="it" sz="1400" u="none" strike="noStrike" cap="none" dirty="0">
                          <a:solidFill>
                            <a:srgbClr val="F3F3F3"/>
                          </a:solidFill>
                        </a:rPr>
                        <a:t>Min</a:t>
                      </a:r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" sz="1400" u="none" strike="noStrike" cap="none" dirty="0">
                          <a:solidFill>
                            <a:srgbClr val="F3F3F3"/>
                          </a:solidFill>
                        </a:rPr>
                        <a:t>Avarage</a:t>
                      </a:r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" sz="1400" u="none" strike="noStrike" cap="none" dirty="0">
                          <a:solidFill>
                            <a:srgbClr val="F3F3F3"/>
                          </a:solidFill>
                        </a:rPr>
                        <a:t>Max</a:t>
                      </a:r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716678"/>
                  </a:ext>
                </a:extLst>
              </a:tr>
              <a:tr h="42913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1190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1517.6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2149</a:t>
                      </a:r>
                      <a:r>
                        <a:rPr lang="it-IT" dirty="0"/>
                        <a:t>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4599643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733912C0-0F53-3A02-8352-0C5F996EA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83735"/>
              </p:ext>
            </p:extLst>
          </p:nvPr>
        </p:nvGraphicFramePr>
        <p:xfrm>
          <a:off x="353792" y="3911178"/>
          <a:ext cx="2100767" cy="858276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55000" dir="5400000" sy="-100000" algn="bl" rotWithShape="0"/>
                </a:effectLst>
                <a:tableStyleId>{7D159784-BA3B-4EB9-BD4C-2ACCBB771BCF}</a:tableStyleId>
              </a:tblPr>
              <a:tblGrid>
                <a:gridCol w="581699">
                  <a:extLst>
                    <a:ext uri="{9D8B030D-6E8A-4147-A177-3AD203B41FA5}">
                      <a16:colId xmlns:a16="http://schemas.microsoft.com/office/drawing/2014/main" val="233285875"/>
                    </a:ext>
                  </a:extLst>
                </a:gridCol>
                <a:gridCol w="866876">
                  <a:extLst>
                    <a:ext uri="{9D8B030D-6E8A-4147-A177-3AD203B41FA5}">
                      <a16:colId xmlns:a16="http://schemas.microsoft.com/office/drawing/2014/main" val="3714069397"/>
                    </a:ext>
                  </a:extLst>
                </a:gridCol>
                <a:gridCol w="652192">
                  <a:extLst>
                    <a:ext uri="{9D8B030D-6E8A-4147-A177-3AD203B41FA5}">
                      <a16:colId xmlns:a16="http://schemas.microsoft.com/office/drawing/2014/main" val="648792539"/>
                    </a:ext>
                  </a:extLst>
                </a:gridCol>
              </a:tblGrid>
              <a:tr h="429138">
                <a:tc>
                  <a:txBody>
                    <a:bodyPr/>
                    <a:lstStyle/>
                    <a:p>
                      <a:pPr algn="ctr"/>
                      <a:r>
                        <a:rPr lang="it" sz="1400" u="none" strike="noStrike" cap="none" dirty="0">
                          <a:solidFill>
                            <a:srgbClr val="F3F3F3"/>
                          </a:solidFill>
                        </a:rPr>
                        <a:t>Min</a:t>
                      </a:r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" sz="1400" u="none" strike="noStrike" cap="none" dirty="0">
                          <a:solidFill>
                            <a:srgbClr val="F3F3F3"/>
                          </a:solidFill>
                        </a:rPr>
                        <a:t>Avarage</a:t>
                      </a:r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" sz="1400" u="none" strike="noStrike" cap="none" dirty="0">
                          <a:solidFill>
                            <a:srgbClr val="F3F3F3"/>
                          </a:solidFill>
                        </a:rPr>
                        <a:t>Max</a:t>
                      </a:r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716678"/>
                  </a:ext>
                </a:extLst>
              </a:tr>
              <a:tr h="42913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1502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1691.1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1837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4599643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0580D3C3-D650-D671-8E82-9D5C825C5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360495"/>
              </p:ext>
            </p:extLst>
          </p:nvPr>
        </p:nvGraphicFramePr>
        <p:xfrm>
          <a:off x="353790" y="2581573"/>
          <a:ext cx="2100767" cy="858276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55000" dir="5400000" sy="-100000" algn="bl" rotWithShape="0"/>
                </a:effectLst>
                <a:tableStyleId>{7D159784-BA3B-4EB9-BD4C-2ACCBB771BCF}</a:tableStyleId>
              </a:tblPr>
              <a:tblGrid>
                <a:gridCol w="581699">
                  <a:extLst>
                    <a:ext uri="{9D8B030D-6E8A-4147-A177-3AD203B41FA5}">
                      <a16:colId xmlns:a16="http://schemas.microsoft.com/office/drawing/2014/main" val="233285875"/>
                    </a:ext>
                  </a:extLst>
                </a:gridCol>
                <a:gridCol w="866876">
                  <a:extLst>
                    <a:ext uri="{9D8B030D-6E8A-4147-A177-3AD203B41FA5}">
                      <a16:colId xmlns:a16="http://schemas.microsoft.com/office/drawing/2014/main" val="3714069397"/>
                    </a:ext>
                  </a:extLst>
                </a:gridCol>
                <a:gridCol w="652192">
                  <a:extLst>
                    <a:ext uri="{9D8B030D-6E8A-4147-A177-3AD203B41FA5}">
                      <a16:colId xmlns:a16="http://schemas.microsoft.com/office/drawing/2014/main" val="648792539"/>
                    </a:ext>
                  </a:extLst>
                </a:gridCol>
              </a:tblGrid>
              <a:tr h="429138">
                <a:tc>
                  <a:txBody>
                    <a:bodyPr/>
                    <a:lstStyle/>
                    <a:p>
                      <a:pPr algn="ctr"/>
                      <a:r>
                        <a:rPr lang="it" sz="1400" u="none" strike="noStrike" cap="none" dirty="0">
                          <a:solidFill>
                            <a:srgbClr val="F3F3F3"/>
                          </a:solidFill>
                        </a:rPr>
                        <a:t>Min</a:t>
                      </a:r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" sz="1400" u="none" strike="noStrike" cap="none" dirty="0">
                          <a:solidFill>
                            <a:srgbClr val="F3F3F3"/>
                          </a:solidFill>
                        </a:rPr>
                        <a:t>Avarage</a:t>
                      </a:r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" sz="1400" u="none" strike="noStrike" cap="none" dirty="0">
                          <a:solidFill>
                            <a:srgbClr val="F3F3F3"/>
                          </a:solidFill>
                        </a:rPr>
                        <a:t>Max</a:t>
                      </a:r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716678"/>
                  </a:ext>
                </a:extLst>
              </a:tr>
              <a:tr h="42913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2651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3220.9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3935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4599643"/>
                  </a:ext>
                </a:extLst>
              </a:tr>
            </a:tbl>
          </a:graphicData>
        </a:graphic>
      </p:graphicFrame>
      <p:sp>
        <p:nvSpPr>
          <p:cNvPr id="10" name="Google Shape;90;gcf388dcd5a_0_19">
            <a:extLst>
              <a:ext uri="{FF2B5EF4-FFF2-40B4-BE49-F238E27FC236}">
                <a16:creationId xmlns:a16="http://schemas.microsoft.com/office/drawing/2014/main" id="{2BD34D20-AAD4-D3AA-69BE-5BB2CBA305ED}"/>
              </a:ext>
            </a:extLst>
          </p:cNvPr>
          <p:cNvSpPr txBox="1"/>
          <p:nvPr/>
        </p:nvSpPr>
        <p:spPr>
          <a:xfrm>
            <a:off x="353790" y="2211204"/>
            <a:ext cx="2100767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" sz="1500" b="1" i="0" u="none" strike="noStrike" cap="none" dirty="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Coding sequences</a:t>
            </a:r>
            <a:endParaRPr sz="1500" b="1" i="0" u="none" strike="noStrike" cap="none" dirty="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f388dcd5a_0_14"/>
          <p:cNvSpPr txBox="1"/>
          <p:nvPr/>
        </p:nvSpPr>
        <p:spPr>
          <a:xfrm>
            <a:off x="3090300" y="287300"/>
            <a:ext cx="2963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it" sz="2600" b="0" i="0" u="none" strike="noStrike" cap="non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Pangenome analysis</a:t>
            </a:r>
            <a:endParaRPr sz="2600" b="0" i="0" u="none" strike="noStrike" cap="none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" name="Immagine 4" descr="Immagine che contiene grafico, grafico a torta">
            <a:extLst>
              <a:ext uri="{FF2B5EF4-FFF2-40B4-BE49-F238E27FC236}">
                <a16:creationId xmlns:a16="http://schemas.microsoft.com/office/drawing/2014/main" id="{68A36A25-F959-4ECF-81F7-B0D9166614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"/>
                    </a14:imgEffect>
                  </a14:imgLayer>
                </a14:imgProps>
              </a:ext>
            </a:extLst>
          </a:blip>
          <a:srcRect l="22445" t="17926" r="2000" b="17778"/>
          <a:stretch/>
        </p:blipFill>
        <p:spPr>
          <a:xfrm>
            <a:off x="413657" y="1070310"/>
            <a:ext cx="3886200" cy="3307080"/>
          </a:xfrm>
          <a:prstGeom prst="rect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  <a:ln>
            <a:solidFill>
              <a:srgbClr val="37474F"/>
            </a:solidFill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72A0D5B-2402-0F7E-A185-049B8A2DE265}"/>
              </a:ext>
            </a:extLst>
          </p:cNvPr>
          <p:cNvSpPr txBox="1"/>
          <p:nvPr/>
        </p:nvSpPr>
        <p:spPr>
          <a:xfrm>
            <a:off x="595087" y="1022627"/>
            <a:ext cx="914400" cy="323165"/>
          </a:xfrm>
          <a:prstGeom prst="rect">
            <a:avLst/>
          </a:prstGeom>
          <a:solidFill>
            <a:srgbClr val="37474F"/>
          </a:solidFill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tx1"/>
                </a:solidFill>
              </a:rPr>
              <a:t>        </a:t>
            </a:r>
            <a:r>
              <a:rPr lang="it-IT" sz="700" dirty="0">
                <a:solidFill>
                  <a:schemeClr val="tx1"/>
                </a:solidFill>
              </a:rPr>
              <a:t>shell</a:t>
            </a:r>
          </a:p>
          <a:p>
            <a:r>
              <a:rPr lang="it-IT" sz="700" dirty="0">
                <a:solidFill>
                  <a:schemeClr val="tx1"/>
                </a:solidFill>
              </a:rPr>
              <a:t>(4 &lt;= strains &lt; 29)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BB390AC-A6D8-B139-C86A-17673AFC73AA}"/>
              </a:ext>
            </a:extLst>
          </p:cNvPr>
          <p:cNvSpPr txBox="1"/>
          <p:nvPr/>
        </p:nvSpPr>
        <p:spPr>
          <a:xfrm>
            <a:off x="2714171" y="1147787"/>
            <a:ext cx="1016000" cy="323165"/>
          </a:xfrm>
          <a:prstGeom prst="rect">
            <a:avLst/>
          </a:prstGeom>
          <a:solidFill>
            <a:srgbClr val="37474F"/>
          </a:solidFill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tx1"/>
                </a:solidFill>
              </a:rPr>
              <a:t>        </a:t>
            </a:r>
            <a:r>
              <a:rPr lang="it-IT" sz="700" dirty="0">
                <a:solidFill>
                  <a:schemeClr val="tx1"/>
                </a:solidFill>
              </a:rPr>
              <a:t>soft-core</a:t>
            </a:r>
          </a:p>
          <a:p>
            <a:r>
              <a:rPr lang="it-IT" sz="700" dirty="0">
                <a:solidFill>
                  <a:schemeClr val="tx1"/>
                </a:solidFill>
              </a:rPr>
              <a:t>(29 &lt;= strains &lt; 30)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D683DD3-5380-EC86-1EB2-B7D4EF2375BE}"/>
              </a:ext>
            </a:extLst>
          </p:cNvPr>
          <p:cNvSpPr txBox="1"/>
          <p:nvPr/>
        </p:nvSpPr>
        <p:spPr>
          <a:xfrm>
            <a:off x="3387272" y="1840771"/>
            <a:ext cx="1015999" cy="323165"/>
          </a:xfrm>
          <a:prstGeom prst="rect">
            <a:avLst/>
          </a:prstGeom>
          <a:solidFill>
            <a:srgbClr val="37474F"/>
          </a:solidFill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tx1"/>
                </a:solidFill>
              </a:rPr>
              <a:t> core</a:t>
            </a:r>
            <a:endParaRPr lang="it-IT" sz="700" dirty="0">
              <a:solidFill>
                <a:schemeClr val="tx1"/>
              </a:solidFill>
            </a:endParaRPr>
          </a:p>
          <a:p>
            <a:r>
              <a:rPr lang="it-IT" sz="700" dirty="0">
                <a:solidFill>
                  <a:schemeClr val="tx1"/>
                </a:solidFill>
              </a:rPr>
              <a:t>(30 &lt;= strains &lt; 31)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2A1BD69-1680-90A7-ACE7-36FE9B57EB2E}"/>
              </a:ext>
            </a:extLst>
          </p:cNvPr>
          <p:cNvSpPr txBox="1"/>
          <p:nvPr/>
        </p:nvSpPr>
        <p:spPr>
          <a:xfrm>
            <a:off x="725716" y="4133603"/>
            <a:ext cx="849084" cy="323165"/>
          </a:xfrm>
          <a:prstGeom prst="rect">
            <a:avLst/>
          </a:prstGeom>
          <a:solidFill>
            <a:srgbClr val="37474F"/>
          </a:solidFill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/>
                </a:solidFill>
              </a:rPr>
              <a:t>        </a:t>
            </a:r>
            <a:r>
              <a:rPr lang="it-IT" sz="700" dirty="0">
                <a:solidFill>
                  <a:schemeClr val="tx1"/>
                </a:solidFill>
              </a:rPr>
              <a:t>cloud</a:t>
            </a:r>
          </a:p>
          <a:p>
            <a:r>
              <a:rPr lang="it-IT" sz="700" dirty="0">
                <a:solidFill>
                  <a:schemeClr val="tx1"/>
                </a:solidFill>
              </a:rPr>
              <a:t>       (strains &lt; 4)</a:t>
            </a:r>
          </a:p>
        </p:txBody>
      </p:sp>
      <p:pic>
        <p:nvPicPr>
          <p:cNvPr id="3" name="Immagine 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ADD6AB44-D12B-C3EF-4255-5BE9CB62EA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54" t="12829" r="12476"/>
          <a:stretch/>
        </p:blipFill>
        <p:spPr>
          <a:xfrm>
            <a:off x="4403271" y="1017239"/>
            <a:ext cx="4607003" cy="33601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f388dcd5a_0_35"/>
          <p:cNvSpPr txBox="1"/>
          <p:nvPr/>
        </p:nvSpPr>
        <p:spPr>
          <a:xfrm>
            <a:off x="2056800" y="287300"/>
            <a:ext cx="5030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it" sz="26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P</a:t>
            </a:r>
            <a:r>
              <a:rPr lang="it" sz="2600" b="0" i="0" u="none" strike="noStrike" cap="non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resence-absence pangenome matrix</a:t>
            </a:r>
            <a:endParaRPr sz="2600" b="0" i="0" u="none" strike="noStrike" cap="none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" name="Immagine 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62977166-CB76-E4CB-C7B9-AF26E203E8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50" t="3793" r="8448" b="8741"/>
          <a:stretch/>
        </p:blipFill>
        <p:spPr>
          <a:xfrm>
            <a:off x="1133856" y="867389"/>
            <a:ext cx="6876288" cy="39888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c6bef6130_0_6"/>
          <p:cNvSpPr txBox="1"/>
          <p:nvPr/>
        </p:nvSpPr>
        <p:spPr>
          <a:xfrm>
            <a:off x="336350" y="287300"/>
            <a:ext cx="8346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it" sz="26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Pangenome Genes Comparison</a:t>
            </a:r>
            <a:endParaRPr sz="2600" b="0" i="0" u="none" strike="noStrike" cap="none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" name="Immagine 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0C1AF67C-099B-5279-090F-D31D99C54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98" y="1142688"/>
            <a:ext cx="4297552" cy="3529012"/>
          </a:xfrm>
          <a:prstGeom prst="rect">
            <a:avLst/>
          </a:prstGeom>
        </p:spPr>
      </p:pic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CA04E41E-D664-CA18-51D9-D592B94E9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652" y="1142688"/>
            <a:ext cx="4297552" cy="35290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c6bef6130_0_0"/>
          <p:cNvSpPr txBox="1"/>
          <p:nvPr/>
        </p:nvSpPr>
        <p:spPr>
          <a:xfrm>
            <a:off x="336350" y="274600"/>
            <a:ext cx="8346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it" sz="2600" b="0" i="0" u="none" strike="noStrike" cap="non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Core gene alignment phylogenetic tree</a:t>
            </a:r>
            <a:endParaRPr sz="2600" b="0" i="0" u="none" strike="noStrike" cap="none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461463C-68FC-CA32-D822-F1A111E8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910" y="802063"/>
            <a:ext cx="6783809" cy="41686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c635959fe_2_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</a:t>
            </a:r>
            <a:endParaRPr/>
          </a:p>
        </p:txBody>
      </p:sp>
      <p:sp>
        <p:nvSpPr>
          <p:cNvPr id="124" name="Google Shape;124;gcc635959fe_2_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it" dirty="0">
                <a:solidFill>
                  <a:schemeClr val="lt2"/>
                </a:solidFill>
              </a:rPr>
              <a:t>Taxonomic assignment: 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500"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 b="1" dirty="0">
                <a:latin typeface="Courier New" panose="02070309020205020404" pitchFamily="49" charset="0"/>
              </a:rPr>
              <a:t>k__Bacteria|p__Firmicutes|c__Clostridia|o__Eubacteriales|f__Oscillospiraceae|g__Flavonifractor|s__Flavonifractor_plautii|t__SGB15132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it" dirty="0">
                <a:solidFill>
                  <a:schemeClr val="lt2"/>
                </a:solidFill>
              </a:rPr>
              <a:t>no notable differences between the genomes </a:t>
            </a:r>
            <a:endParaRPr dirty="0">
              <a:solidFill>
                <a:schemeClr val="lt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it" dirty="0">
                <a:solidFill>
                  <a:schemeClr val="lt2"/>
                </a:solidFill>
              </a:rPr>
              <a:t>future work: run again the pipeline with more genomes and different parameters 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188</Words>
  <Application>Microsoft Office PowerPoint</Application>
  <PresentationFormat>Presentazione su schermo (16:9)</PresentationFormat>
  <Paragraphs>82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Average</vt:lpstr>
      <vt:lpstr>Courier New</vt:lpstr>
      <vt:lpstr>Oswald</vt:lpstr>
      <vt:lpstr>Arial</vt:lpstr>
      <vt:lpstr>Slate</vt:lpstr>
      <vt:lpstr>Presentazione standard di PowerPoint</vt:lpstr>
      <vt:lpstr>Our Data</vt:lpstr>
      <vt:lpstr>Methods</vt:lpstr>
      <vt:lpstr>Prokka results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Conclusion</vt:lpstr>
      <vt:lpstr>Thank you for your kind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Lugoboni, Gloria</cp:lastModifiedBy>
  <cp:revision>4</cp:revision>
  <dcterms:modified xsi:type="dcterms:W3CDTF">2023-04-11T13:56:06Z</dcterms:modified>
</cp:coreProperties>
</file>