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nmbmKuyYuCvn807+XGul1fyT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159784-BA3B-4EB9-BD4C-2ACCBB771BCF}">
  <a:tblStyle styleId="{7D159784-BA3B-4EB9-BD4C-2ACCBB771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635959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635959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635959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635959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388dcd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cf388dcd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388dcd5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cf388dcd5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388dcd5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cf388dcd5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6bef61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cc6bef61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6bef61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cc6bef61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635959f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635959f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671325" y="1024625"/>
            <a:ext cx="7843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40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CMG Lab Report</a:t>
            </a:r>
            <a:endParaRPr sz="4000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2400" dirty="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Group 5</a:t>
            </a:r>
            <a:endParaRPr sz="2400" dirty="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803700" y="3326075"/>
            <a:ext cx="153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SGB15132</a:t>
            </a:r>
            <a:endParaRPr sz="2000" dirty="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635959fe_2_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 dirty="0"/>
              <a:t>Thank you for your kind attention!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ctrTitle" idx="4294967295"/>
          </p:nvPr>
        </p:nvSpPr>
        <p:spPr>
          <a:xfrm>
            <a:off x="3601050" y="296375"/>
            <a:ext cx="1941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it"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Data</a:t>
            </a:r>
            <a:endParaRPr sz="4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66" name="Google Shape;66;p2"/>
          <p:cNvGraphicFramePr/>
          <p:nvPr>
            <p:extLst>
              <p:ext uri="{D42A27DB-BD31-4B8C-83A1-F6EECF244321}">
                <p14:modId xmlns:p14="http://schemas.microsoft.com/office/powerpoint/2010/main" val="412209589"/>
              </p:ext>
            </p:extLst>
          </p:nvPr>
        </p:nvGraphicFramePr>
        <p:xfrm>
          <a:off x="340363" y="1641563"/>
          <a:ext cx="3840675" cy="761940"/>
        </p:xfrm>
        <a:graphic>
          <a:graphicData uri="http://schemas.openxmlformats.org/drawingml/2006/table">
            <a:tbl>
              <a:tblPr>
                <a:noFill/>
                <a:tableStyleId>{7D159784-BA3B-4EB9-BD4C-2ACCBB771BCF}</a:tableStyleId>
              </a:tblPr>
              <a:tblGrid>
                <a:gridCol w="128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Google Shape;67;p2"/>
          <p:cNvSpPr txBox="1"/>
          <p:nvPr/>
        </p:nvSpPr>
        <p:spPr>
          <a:xfrm>
            <a:off x="1565619" y="1241375"/>
            <a:ext cx="1390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Completeness</a:t>
            </a:r>
            <a:endParaRPr sz="1500" b="0" i="0" u="none" strike="noStrike" cap="non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6291569" y="1241375"/>
            <a:ext cx="1390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Redundancy</a:t>
            </a:r>
            <a:endParaRPr sz="1500" b="0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9D33C8-AE65-4085-CAB8-7F59D1485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166" r="5729" b="14584"/>
          <a:stretch/>
        </p:blipFill>
        <p:spPr>
          <a:xfrm>
            <a:off x="3311525" y="2571750"/>
            <a:ext cx="2520950" cy="2204418"/>
          </a:xfrm>
          <a:prstGeom prst="rect">
            <a:avLst/>
          </a:prstGeom>
        </p:spPr>
      </p:pic>
      <p:graphicFrame>
        <p:nvGraphicFramePr>
          <p:cNvPr id="14" name="Tabella 20">
            <a:extLst>
              <a:ext uri="{FF2B5EF4-FFF2-40B4-BE49-F238E27FC236}">
                <a16:creationId xmlns:a16="http://schemas.microsoft.com/office/drawing/2014/main" id="{7FED60EC-AD70-DA80-A470-CE7CAAC6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08928"/>
              </p:ext>
            </p:extLst>
          </p:nvPr>
        </p:nvGraphicFramePr>
        <p:xfrm>
          <a:off x="470000" y="1641563"/>
          <a:ext cx="3581400" cy="1036320"/>
        </p:xfrm>
        <a:graphic>
          <a:graphicData uri="http://schemas.openxmlformats.org/drawingml/2006/table">
            <a:tbl>
              <a:tblPr firstRow="1" bandRow="1">
                <a:tableStyleId>{7D159784-BA3B-4EB9-BD4C-2ACCBB771BCF}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51023325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9761521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51888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Min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 err="1">
                          <a:solidFill>
                            <a:srgbClr val="F3F3F3"/>
                          </a:solidFill>
                        </a:rPr>
                        <a:t>Average</a:t>
                      </a: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Max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45887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97.32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98.2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99.33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03788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2FD3A98-65E6-97AB-99D4-C9EC2A23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3593"/>
              </p:ext>
            </p:extLst>
          </p:nvPr>
        </p:nvGraphicFramePr>
        <p:xfrm>
          <a:off x="5092602" y="1641563"/>
          <a:ext cx="3581400" cy="1036320"/>
        </p:xfrm>
        <a:graphic>
          <a:graphicData uri="http://schemas.openxmlformats.org/drawingml/2006/table">
            <a:tbl>
              <a:tblPr firstRow="1" bandRow="1">
                <a:tableStyleId>{7D159784-BA3B-4EB9-BD4C-2ACCBB771BCF}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51023325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9761521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33851888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Min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 err="1">
                          <a:solidFill>
                            <a:srgbClr val="F3F3F3"/>
                          </a:solidFill>
                        </a:rPr>
                        <a:t>Average</a:t>
                      </a: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u="none" strike="noStrike" cap="none" dirty="0">
                          <a:solidFill>
                            <a:srgbClr val="F3F3F3"/>
                          </a:solidFill>
                        </a:rPr>
                        <a:t>Max (%)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45887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0.0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0.57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2.25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03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635959fe_1_0"/>
          <p:cNvSpPr txBox="1">
            <a:spLocks noGrp="1"/>
          </p:cNvSpPr>
          <p:nvPr>
            <p:ph type="title"/>
          </p:nvPr>
        </p:nvSpPr>
        <p:spPr>
          <a:xfrm>
            <a:off x="3470250" y="445025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Methods</a:t>
            </a:r>
            <a:endParaRPr/>
          </a:p>
        </p:txBody>
      </p:sp>
      <p:sp>
        <p:nvSpPr>
          <p:cNvPr id="76" name="Google Shape;76;gcc635959fe_1_0"/>
          <p:cNvSpPr txBox="1">
            <a:spLocks noGrp="1"/>
          </p:cNvSpPr>
          <p:nvPr>
            <p:ph type="body" idx="1"/>
          </p:nvPr>
        </p:nvSpPr>
        <p:spPr>
          <a:xfrm>
            <a:off x="830800" y="1491408"/>
            <a:ext cx="249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Gene Annotation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Pangenome Building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Tree Building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3F3F3"/>
                </a:solidFill>
              </a:rPr>
              <a:t>Additional Tools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77" name="Google Shape;77;gcc635959fe_1_0"/>
          <p:cNvCxnSpPr/>
          <p:nvPr/>
        </p:nvCxnSpPr>
        <p:spPr>
          <a:xfrm>
            <a:off x="3208113" y="1719408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gcc635959fe_1_0"/>
          <p:cNvSpPr txBox="1">
            <a:spLocks noGrp="1"/>
          </p:cNvSpPr>
          <p:nvPr>
            <p:ph type="body" idx="1"/>
          </p:nvPr>
        </p:nvSpPr>
        <p:spPr>
          <a:xfrm>
            <a:off x="5904900" y="1450293"/>
            <a:ext cx="299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Prokka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(Core Gene Alignment)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FastTree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Visualiser </a:t>
            </a:r>
            <a:r>
              <a:rPr lang="it" i="1"/>
              <a:t>(iTOL)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PhyloPhlAn</a:t>
            </a:r>
            <a:endParaRPr/>
          </a:p>
        </p:txBody>
      </p:sp>
      <p:cxnSp>
        <p:nvCxnSpPr>
          <p:cNvPr id="79" name="Google Shape;79;gcc635959fe_1_0"/>
          <p:cNvCxnSpPr/>
          <p:nvPr/>
        </p:nvCxnSpPr>
        <p:spPr>
          <a:xfrm>
            <a:off x="3208113" y="2571750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gcc635959fe_1_0"/>
          <p:cNvCxnSpPr/>
          <p:nvPr/>
        </p:nvCxnSpPr>
        <p:spPr>
          <a:xfrm>
            <a:off x="3208113" y="3451600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gcc635959fe_1_0"/>
          <p:cNvCxnSpPr/>
          <p:nvPr/>
        </p:nvCxnSpPr>
        <p:spPr>
          <a:xfrm>
            <a:off x="3208113" y="2855275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gcc635959fe_1_0"/>
          <p:cNvCxnSpPr/>
          <p:nvPr/>
        </p:nvCxnSpPr>
        <p:spPr>
          <a:xfrm>
            <a:off x="3208113" y="3762425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gcc635959fe_1_0"/>
          <p:cNvCxnSpPr/>
          <p:nvPr/>
        </p:nvCxnSpPr>
        <p:spPr>
          <a:xfrm>
            <a:off x="3208113" y="4427275"/>
            <a:ext cx="249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88dcd5a_0_19"/>
          <p:cNvSpPr txBox="1">
            <a:spLocks noGrp="1"/>
          </p:cNvSpPr>
          <p:nvPr>
            <p:ph type="ctrTitle" idx="4294967295"/>
          </p:nvPr>
        </p:nvSpPr>
        <p:spPr>
          <a:xfrm>
            <a:off x="3124050" y="412297"/>
            <a:ext cx="28959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it" sz="35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Prokka results</a:t>
            </a:r>
            <a:endParaRPr sz="35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gcf388dcd5a_0_19"/>
          <p:cNvSpPr txBox="1"/>
          <p:nvPr/>
        </p:nvSpPr>
        <p:spPr>
          <a:xfrm>
            <a:off x="353789" y="865021"/>
            <a:ext cx="2100767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Hypothetical proteins</a:t>
            </a:r>
            <a:endParaRPr sz="1500" b="1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gcf388dcd5a_0_19"/>
          <p:cNvSpPr txBox="1"/>
          <p:nvPr/>
        </p:nvSpPr>
        <p:spPr>
          <a:xfrm>
            <a:off x="604442" y="3495710"/>
            <a:ext cx="1599464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Known proteins</a:t>
            </a:r>
            <a:endParaRPr sz="1500" b="1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3681DBB-42D2-FC8C-E67E-94EB7A0C8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4" t="8069" r="6837" b="4071"/>
          <a:stretch/>
        </p:blipFill>
        <p:spPr>
          <a:xfrm>
            <a:off x="4088779" y="1398026"/>
            <a:ext cx="4842844" cy="262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711D788A-E003-B8EA-4276-D003C5630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91584"/>
              </p:ext>
            </p:extLst>
          </p:nvPr>
        </p:nvGraphicFramePr>
        <p:xfrm>
          <a:off x="353788" y="1251968"/>
          <a:ext cx="2100767" cy="8582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{7D159784-BA3B-4EB9-BD4C-2ACCBB771BCF}</a:tableStyleId>
              </a:tblPr>
              <a:tblGrid>
                <a:gridCol w="581699">
                  <a:extLst>
                    <a:ext uri="{9D8B030D-6E8A-4147-A177-3AD203B41FA5}">
                      <a16:colId xmlns:a16="http://schemas.microsoft.com/office/drawing/2014/main" val="233285875"/>
                    </a:ext>
                  </a:extLst>
                </a:gridCol>
                <a:gridCol w="866876">
                  <a:extLst>
                    <a:ext uri="{9D8B030D-6E8A-4147-A177-3AD203B41FA5}">
                      <a16:colId xmlns:a16="http://schemas.microsoft.com/office/drawing/2014/main" val="3714069397"/>
                    </a:ext>
                  </a:extLst>
                </a:gridCol>
                <a:gridCol w="652192">
                  <a:extLst>
                    <a:ext uri="{9D8B030D-6E8A-4147-A177-3AD203B41FA5}">
                      <a16:colId xmlns:a16="http://schemas.microsoft.com/office/drawing/2014/main" val="648792539"/>
                    </a:ext>
                  </a:extLst>
                </a:gridCol>
              </a:tblGrid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Min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Avarage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Max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16678"/>
                  </a:ext>
                </a:extLst>
              </a:tr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1190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1517.6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2149</a:t>
                      </a:r>
                      <a:r>
                        <a:rPr lang="it-IT" dirty="0"/>
                        <a:t>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599643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733912C0-0F53-3A02-8352-0C5F996E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83735"/>
              </p:ext>
            </p:extLst>
          </p:nvPr>
        </p:nvGraphicFramePr>
        <p:xfrm>
          <a:off x="353792" y="3911178"/>
          <a:ext cx="2100767" cy="8582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{7D159784-BA3B-4EB9-BD4C-2ACCBB771BCF}</a:tableStyleId>
              </a:tblPr>
              <a:tblGrid>
                <a:gridCol w="581699">
                  <a:extLst>
                    <a:ext uri="{9D8B030D-6E8A-4147-A177-3AD203B41FA5}">
                      <a16:colId xmlns:a16="http://schemas.microsoft.com/office/drawing/2014/main" val="233285875"/>
                    </a:ext>
                  </a:extLst>
                </a:gridCol>
                <a:gridCol w="866876">
                  <a:extLst>
                    <a:ext uri="{9D8B030D-6E8A-4147-A177-3AD203B41FA5}">
                      <a16:colId xmlns:a16="http://schemas.microsoft.com/office/drawing/2014/main" val="3714069397"/>
                    </a:ext>
                  </a:extLst>
                </a:gridCol>
                <a:gridCol w="652192">
                  <a:extLst>
                    <a:ext uri="{9D8B030D-6E8A-4147-A177-3AD203B41FA5}">
                      <a16:colId xmlns:a16="http://schemas.microsoft.com/office/drawing/2014/main" val="648792539"/>
                    </a:ext>
                  </a:extLst>
                </a:gridCol>
              </a:tblGrid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Min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Avarage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Max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16678"/>
                  </a:ext>
                </a:extLst>
              </a:tr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1502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1691.1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1837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5996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580D3C3-D650-D671-8E82-9D5C825C5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0495"/>
              </p:ext>
            </p:extLst>
          </p:nvPr>
        </p:nvGraphicFramePr>
        <p:xfrm>
          <a:off x="353790" y="2581573"/>
          <a:ext cx="2100767" cy="8582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{7D159784-BA3B-4EB9-BD4C-2ACCBB771BCF}</a:tableStyleId>
              </a:tblPr>
              <a:tblGrid>
                <a:gridCol w="581699">
                  <a:extLst>
                    <a:ext uri="{9D8B030D-6E8A-4147-A177-3AD203B41FA5}">
                      <a16:colId xmlns:a16="http://schemas.microsoft.com/office/drawing/2014/main" val="233285875"/>
                    </a:ext>
                  </a:extLst>
                </a:gridCol>
                <a:gridCol w="866876">
                  <a:extLst>
                    <a:ext uri="{9D8B030D-6E8A-4147-A177-3AD203B41FA5}">
                      <a16:colId xmlns:a16="http://schemas.microsoft.com/office/drawing/2014/main" val="3714069397"/>
                    </a:ext>
                  </a:extLst>
                </a:gridCol>
                <a:gridCol w="652192">
                  <a:extLst>
                    <a:ext uri="{9D8B030D-6E8A-4147-A177-3AD203B41FA5}">
                      <a16:colId xmlns:a16="http://schemas.microsoft.com/office/drawing/2014/main" val="648792539"/>
                    </a:ext>
                  </a:extLst>
                </a:gridCol>
              </a:tblGrid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Min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Avarage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" sz="1400" u="none" strike="noStrike" cap="none" dirty="0">
                          <a:solidFill>
                            <a:srgbClr val="F3F3F3"/>
                          </a:solidFill>
                        </a:rPr>
                        <a:t>Max</a:t>
                      </a:r>
                      <a:endParaRPr lang="it-IT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16678"/>
                  </a:ext>
                </a:extLst>
              </a:tr>
              <a:tr h="42913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2651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3220.9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3935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599643"/>
                  </a:ext>
                </a:extLst>
              </a:tr>
            </a:tbl>
          </a:graphicData>
        </a:graphic>
      </p:graphicFrame>
      <p:sp>
        <p:nvSpPr>
          <p:cNvPr id="10" name="Google Shape;90;gcf388dcd5a_0_19">
            <a:extLst>
              <a:ext uri="{FF2B5EF4-FFF2-40B4-BE49-F238E27FC236}">
                <a16:creationId xmlns:a16="http://schemas.microsoft.com/office/drawing/2014/main" id="{2BD34D20-AAD4-D3AA-69BE-5BB2CBA305ED}"/>
              </a:ext>
            </a:extLst>
          </p:cNvPr>
          <p:cNvSpPr txBox="1"/>
          <p:nvPr/>
        </p:nvSpPr>
        <p:spPr>
          <a:xfrm>
            <a:off x="353790" y="2211204"/>
            <a:ext cx="2100767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1" i="0" u="none" strike="noStrike" cap="none" dirty="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Coding sequences</a:t>
            </a:r>
            <a:endParaRPr sz="1500" b="1" i="0" u="none" strike="noStrike" cap="none" dirty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388dcd5a_0_14"/>
          <p:cNvSpPr txBox="1"/>
          <p:nvPr/>
        </p:nvSpPr>
        <p:spPr>
          <a:xfrm>
            <a:off x="3090300" y="287300"/>
            <a:ext cx="296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 b="0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Pangenome analysis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Immagine 4" descr="Immagine che contiene grafico, grafico a torta">
            <a:extLst>
              <a:ext uri="{FF2B5EF4-FFF2-40B4-BE49-F238E27FC236}">
                <a16:creationId xmlns:a16="http://schemas.microsoft.com/office/drawing/2014/main" id="{68A36A25-F959-4ECF-81F7-B0D916661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l="22445" t="17926" r="2000" b="17778"/>
          <a:stretch/>
        </p:blipFill>
        <p:spPr>
          <a:xfrm>
            <a:off x="413657" y="1070310"/>
            <a:ext cx="3886200" cy="330708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rgbClr val="37474F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2A0D5B-2402-0F7E-A185-049B8A2DE265}"/>
              </a:ext>
            </a:extLst>
          </p:cNvPr>
          <p:cNvSpPr txBox="1"/>
          <p:nvPr/>
        </p:nvSpPr>
        <p:spPr>
          <a:xfrm>
            <a:off x="595087" y="1022627"/>
            <a:ext cx="914400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/>
                </a:solidFill>
              </a:rPr>
              <a:t>        </a:t>
            </a:r>
            <a:r>
              <a:rPr lang="it-IT" sz="700" dirty="0">
                <a:solidFill>
                  <a:schemeClr val="tx1"/>
                </a:solidFill>
              </a:rPr>
              <a:t>shell</a:t>
            </a:r>
          </a:p>
          <a:p>
            <a:r>
              <a:rPr lang="it-IT" sz="700" dirty="0">
                <a:solidFill>
                  <a:schemeClr val="tx1"/>
                </a:solidFill>
              </a:rPr>
              <a:t>(4 &lt;= strains &lt; 29)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B390AC-A6D8-B139-C86A-17673AFC73AA}"/>
              </a:ext>
            </a:extLst>
          </p:cNvPr>
          <p:cNvSpPr txBox="1"/>
          <p:nvPr/>
        </p:nvSpPr>
        <p:spPr>
          <a:xfrm>
            <a:off x="2714171" y="1147787"/>
            <a:ext cx="1016000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/>
                </a:solidFill>
              </a:rPr>
              <a:t>        </a:t>
            </a:r>
            <a:r>
              <a:rPr lang="it-IT" sz="700" dirty="0">
                <a:solidFill>
                  <a:schemeClr val="tx1"/>
                </a:solidFill>
              </a:rPr>
              <a:t>soft-core</a:t>
            </a:r>
          </a:p>
          <a:p>
            <a:r>
              <a:rPr lang="it-IT" sz="700" dirty="0">
                <a:solidFill>
                  <a:schemeClr val="tx1"/>
                </a:solidFill>
              </a:rPr>
              <a:t>(29 &lt;= strains &lt; 30)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D683DD3-5380-EC86-1EB2-B7D4EF2375BE}"/>
              </a:ext>
            </a:extLst>
          </p:cNvPr>
          <p:cNvSpPr txBox="1"/>
          <p:nvPr/>
        </p:nvSpPr>
        <p:spPr>
          <a:xfrm>
            <a:off x="3387272" y="1840771"/>
            <a:ext cx="1015999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/>
                </a:solidFill>
              </a:rPr>
              <a:t> core</a:t>
            </a:r>
            <a:endParaRPr lang="it-IT" sz="700" dirty="0">
              <a:solidFill>
                <a:schemeClr val="tx1"/>
              </a:solidFill>
            </a:endParaRPr>
          </a:p>
          <a:p>
            <a:r>
              <a:rPr lang="it-IT" sz="700" dirty="0">
                <a:solidFill>
                  <a:schemeClr val="tx1"/>
                </a:solidFill>
              </a:rPr>
              <a:t>(30 &lt;= strains &lt; 31)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A1BD69-1680-90A7-ACE7-36FE9B57EB2E}"/>
              </a:ext>
            </a:extLst>
          </p:cNvPr>
          <p:cNvSpPr txBox="1"/>
          <p:nvPr/>
        </p:nvSpPr>
        <p:spPr>
          <a:xfrm>
            <a:off x="725716" y="4133603"/>
            <a:ext cx="849084" cy="323165"/>
          </a:xfrm>
          <a:prstGeom prst="rect">
            <a:avLst/>
          </a:prstGeom>
          <a:solidFill>
            <a:srgbClr val="37474F"/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/>
                </a:solidFill>
              </a:rPr>
              <a:t>        </a:t>
            </a:r>
            <a:r>
              <a:rPr lang="it-IT" sz="700" dirty="0">
                <a:solidFill>
                  <a:schemeClr val="tx1"/>
                </a:solidFill>
              </a:rPr>
              <a:t>cloud</a:t>
            </a:r>
          </a:p>
          <a:p>
            <a:r>
              <a:rPr lang="it-IT" sz="700" dirty="0">
                <a:solidFill>
                  <a:schemeClr val="tx1"/>
                </a:solidFill>
              </a:rPr>
              <a:t>       (strains &lt; 4)</a:t>
            </a: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DD6AB44-D12B-C3EF-4255-5BE9CB62EA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" t="12829" r="12476"/>
          <a:stretch/>
        </p:blipFill>
        <p:spPr>
          <a:xfrm>
            <a:off x="4403271" y="1017239"/>
            <a:ext cx="4607003" cy="3360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388dcd5a_0_35"/>
          <p:cNvSpPr txBox="1"/>
          <p:nvPr/>
        </p:nvSpPr>
        <p:spPr>
          <a:xfrm>
            <a:off x="2056800" y="287300"/>
            <a:ext cx="503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it" sz="2600" b="0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resence-absence pangenome matrix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2977166-CB76-E4CB-C7B9-AF26E203E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0" t="3793" r="8448" b="8741"/>
          <a:stretch/>
        </p:blipFill>
        <p:spPr>
          <a:xfrm>
            <a:off x="1133856" y="867389"/>
            <a:ext cx="6876288" cy="3988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6bef6130_0_6"/>
          <p:cNvSpPr txBox="1"/>
          <p:nvPr/>
        </p:nvSpPr>
        <p:spPr>
          <a:xfrm>
            <a:off x="336350" y="287300"/>
            <a:ext cx="834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Pangenome Genes Comparison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C1AF67C-099B-5279-090F-D31D99C5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8" y="1142688"/>
            <a:ext cx="4297552" cy="3529012"/>
          </a:xfrm>
          <a:prstGeom prst="rect">
            <a:avLst/>
          </a:prstGeom>
        </p:spPr>
      </p:pic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A04E41E-D664-CA18-51D9-D592B94E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652" y="1142688"/>
            <a:ext cx="4297552" cy="3529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6bef6130_0_0"/>
          <p:cNvSpPr txBox="1"/>
          <p:nvPr/>
        </p:nvSpPr>
        <p:spPr>
          <a:xfrm>
            <a:off x="336350" y="274600"/>
            <a:ext cx="834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 b="0" i="0" u="none" strike="noStrike" cap="none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Core gene alignment phylogenetic tree</a:t>
            </a:r>
            <a:endParaRPr sz="2600" b="0" i="0" u="none" strike="noStrike" cap="none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461463C-68FC-CA32-D822-F1A111E8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10" y="802063"/>
            <a:ext cx="6783809" cy="4168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635959fe_2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24" name="Google Shape;124;gcc635959fe_2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it" dirty="0">
                <a:solidFill>
                  <a:schemeClr val="lt2"/>
                </a:solidFill>
              </a:rPr>
              <a:t>Taxonomic assignment: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500" dirty="0"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1" dirty="0">
                <a:latin typeface="Courier New" panose="02070309020205020404" pitchFamily="49" charset="0"/>
              </a:rPr>
              <a:t>k__Bacteria|p__Firmicutes|c__Clostridia|o__Eubacteriales|f__Oscillospiraceae|g__Flavonifractor|s__Flavonifractor_plautii|t__SGB15132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it" dirty="0">
                <a:solidFill>
                  <a:schemeClr val="lt2"/>
                </a:solidFill>
              </a:rPr>
              <a:t>no notable differences between the genomes </a:t>
            </a:r>
            <a:endParaRPr dirty="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it" dirty="0">
                <a:solidFill>
                  <a:schemeClr val="lt2"/>
                </a:solidFill>
              </a:rPr>
              <a:t>future work: run again the pipeline with more genomes and different parameters 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188</Words>
  <Application>Microsoft Office PowerPoint</Application>
  <PresentationFormat>Presentazione su schermo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Oswald</vt:lpstr>
      <vt:lpstr>Average</vt:lpstr>
      <vt:lpstr>Arial</vt:lpstr>
      <vt:lpstr>Courier New</vt:lpstr>
      <vt:lpstr>Slate</vt:lpstr>
      <vt:lpstr>Presentazione standard di PowerPoint</vt:lpstr>
      <vt:lpstr>Our Data</vt:lpstr>
      <vt:lpstr>Methods</vt:lpstr>
      <vt:lpstr>Prokka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</vt:lpstr>
      <vt:lpstr>Thank you for your kind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Lugoboni, Gloria</cp:lastModifiedBy>
  <cp:revision>3</cp:revision>
  <dcterms:modified xsi:type="dcterms:W3CDTF">2023-04-05T11:25:36Z</dcterms:modified>
</cp:coreProperties>
</file>