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Raleway"/>
      <p:regular r:id="rId35"/>
      <p:bold r:id="rId36"/>
      <p:italic r:id="rId37"/>
      <p:boldItalic r:id="rId38"/>
    </p:embeddedFont>
    <p:embeddedFont>
      <p:font typeface="Lato"/>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Andrea Tonina"/>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bold.fntdata"/><Relationship Id="rId20" Type="http://schemas.openxmlformats.org/officeDocument/2006/relationships/slide" Target="slides/slide14.xml"/><Relationship Id="rId42" Type="http://schemas.openxmlformats.org/officeDocument/2006/relationships/font" Target="fonts/Lato-boldItalic.fntdata"/><Relationship Id="rId41" Type="http://schemas.openxmlformats.org/officeDocument/2006/relationships/font" Target="fonts/Lato-italic.fntdata"/><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Raleway-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aleway-italic.fntdata"/><Relationship Id="rId14" Type="http://schemas.openxmlformats.org/officeDocument/2006/relationships/slide" Target="slides/slide8.xml"/><Relationship Id="rId36" Type="http://schemas.openxmlformats.org/officeDocument/2006/relationships/font" Target="fonts/Raleway-bold.fntdata"/><Relationship Id="rId17" Type="http://schemas.openxmlformats.org/officeDocument/2006/relationships/slide" Target="slides/slide11.xml"/><Relationship Id="rId39" Type="http://schemas.openxmlformats.org/officeDocument/2006/relationships/font" Target="fonts/Lato-regular.fntdata"/><Relationship Id="rId16" Type="http://schemas.openxmlformats.org/officeDocument/2006/relationships/slide" Target="slides/slide10.xml"/><Relationship Id="rId38" Type="http://schemas.openxmlformats.org/officeDocument/2006/relationships/font" Target="fonts/Raleway-boldItalic.fntdata"/><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5-03-14T14:14:17.493">
    <p:pos x="6000" y="0"/>
    <p:text>io mi focalizzerei su modelling di cell cycle e poi variabilita genetica con breve intro su eQTL e forse cancer e deregolazione di SCNA in generale</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5-03-14T14:14:25.517">
    <p:pos x="6000" y="0"/>
    <p:text>io mi focalizzerei su modelling di cell cycle e poi variabilita genetica con breve intro su eQTL e forse cancer e deregolazione di SCNA in generale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afb32e017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afb32e017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4086637957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4086637957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To see if the models follows expected dynamic we created 24 computational model to observe the combinatory effect of  the three </a:t>
            </a:r>
            <a:r>
              <a:rPr lang="it"/>
              <a:t>regulatory</a:t>
            </a:r>
            <a:r>
              <a:rPr lang="it"/>
              <a:t> processes of the model. </a:t>
            </a:r>
            <a:br>
              <a:rPr lang="it"/>
            </a:br>
            <a:r>
              <a:rPr lang="it"/>
              <a:t>It is possible to observe that by </a:t>
            </a:r>
            <a:r>
              <a:rPr lang="it"/>
              <a:t>looking</a:t>
            </a:r>
            <a:r>
              <a:rPr lang="it"/>
              <a:t> at the plots describing the </a:t>
            </a:r>
            <a:r>
              <a:rPr lang="it"/>
              <a:t>switch</a:t>
            </a:r>
            <a:r>
              <a:rPr lang="it"/>
              <a:t> time of the models tath they can be grouped in two grupes depending on the </a:t>
            </a:r>
            <a:r>
              <a:rPr lang="it"/>
              <a:t>transcriptional</a:t>
            </a:r>
            <a:r>
              <a:rPr lang="it"/>
              <a:t> control. If the </a:t>
            </a:r>
            <a:r>
              <a:rPr lang="it"/>
              <a:t>activator</a:t>
            </a:r>
            <a:r>
              <a:rPr lang="it"/>
              <a:t> is periodically trancibed and the </a:t>
            </a:r>
            <a:r>
              <a:rPr lang="it"/>
              <a:t>inhibitor</a:t>
            </a:r>
            <a:r>
              <a:rPr lang="it"/>
              <a:t> quantity ar </a:t>
            </a:r>
            <a:r>
              <a:rPr lang="it"/>
              <a:t>constant</a:t>
            </a:r>
            <a:r>
              <a:rPr lang="it"/>
              <a:t> then the </a:t>
            </a:r>
            <a:r>
              <a:rPr lang="it"/>
              <a:t>system</a:t>
            </a:r>
            <a:r>
              <a:rPr lang="it"/>
              <a:t> is called STOP, </a:t>
            </a:r>
            <a:r>
              <a:rPr lang="it"/>
              <a:t>which</a:t>
            </a:r>
            <a:r>
              <a:rPr lang="it"/>
              <a:t> it is possible to observe that with a </a:t>
            </a:r>
            <a:r>
              <a:rPr lang="it"/>
              <a:t>tenth of normal quantity of the Trasncirpiotn factor the switch dosen happen, whereas if the inhibitor is periodically trasnciberd and the activator quantity is constant the switch happens even when changing the trascriptional factor quantity on the model and this system is called ‘GO’.</a:t>
            </a:r>
            <a:endParaRPr/>
          </a:p>
          <a:p>
            <a:pPr indent="0" lvl="0" marL="0" rtl="0" algn="l">
              <a:spcBef>
                <a:spcPts val="0"/>
              </a:spcBef>
              <a:spcAft>
                <a:spcPts val="0"/>
              </a:spcAft>
              <a:buNone/>
            </a:pPr>
            <a:r>
              <a:rPr lang="it"/>
              <a:t>Seems that STOP system are present in transition that could impact teh vitality of teh cells whereas GO system is present in transition that not results much important for teh cell.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-&gt; text built 24 models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This results confirm the dynamic we were expecting</a:t>
            </a:r>
            <a:endParaRPr/>
          </a:p>
          <a:p>
            <a:pPr indent="0" lvl="0" marL="0" rtl="0" algn="l">
              <a:spcBef>
                <a:spcPts val="0"/>
              </a:spcBef>
              <a:spcAft>
                <a:spcPts val="0"/>
              </a:spcAft>
              <a:buNone/>
            </a:pPr>
            <a:r>
              <a:rPr lang="it"/>
              <a:t>—-----------------------------------</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A series of computational models wre created for exploring the combinatory effect of the three key regulatory processes: transcritpional control, post transcriptional postive feedback and checkpoint activation.  With the creation of overall 24 models from the original cell cycel model. It was possible to distinguish betwee two transcirptional control system these model, system ‘STOP’ which are the model that present periodical transcription on the activator and with static quantity of inhibitor  whereas system ‘GO’ in whci the periodical transcription is related with the inhibitor and constat quantity of activator, It is possible to observed that the two models works in cases where the TF is reduced to a tenth from its normal quantity. This confirms the results obtained from teh paper it was retrieved the model, in which they suggested this difference is because probably STOP system is applied to transition in cell ‬‭cycle ‬‭transitions ‬‭of ‬‭critical ‬‭importance ‬‭to ‬‭cellular ‬‭viability.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vedere se seguissero dinamica aspettata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abbiamo linguaggio descritivo che ci permetteno lo studio BLEnx -&gt; validazioen dimanima cel modello in questa slide con presenza 2 systmi </a:t>
            </a:r>
            <a:r>
              <a:rPr lang="it"/>
              <a:t>compatible</a:t>
            </a:r>
            <a:r>
              <a:rPr lang="it"/>
              <a:t> con quelloo -&gt; tempo switch molto impraten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4086637957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4086637957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A sensitivity analysis was also performed, </a:t>
            </a:r>
            <a:r>
              <a:rPr lang="it"/>
              <a:t>modifying the initial quantities of</a:t>
            </a:r>
            <a:r>
              <a:rPr lang="it"/>
              <a:t> species and </a:t>
            </a:r>
            <a:r>
              <a:rPr lang="it"/>
              <a:t>parameters</a:t>
            </a:r>
            <a:r>
              <a:rPr lang="it"/>
              <a:t> one at time and iterating the model 100 time each to observe the robsuten of the model. We measured the </a:t>
            </a:r>
            <a:r>
              <a:rPr lang="it"/>
              <a:t>average</a:t>
            </a:r>
            <a:r>
              <a:rPr lang="it"/>
              <a:t> switch time and switch </a:t>
            </a:r>
            <a:r>
              <a:rPr lang="it"/>
              <a:t>probability</a:t>
            </a:r>
            <a:r>
              <a:rPr lang="it"/>
              <a:t> for each variations. The model is robust </a:t>
            </a:r>
            <a:r>
              <a:rPr lang="it"/>
              <a:t>however</a:t>
            </a:r>
            <a:r>
              <a:rPr lang="it"/>
              <a:t> it was possible to observe some Species and </a:t>
            </a:r>
            <a:r>
              <a:rPr lang="it"/>
              <a:t>parameters</a:t>
            </a:r>
            <a:r>
              <a:rPr lang="it"/>
              <a:t> which the models are sensible to them.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Having this informations we wanted to observe how integrating information from germline and somatic mutation could impact its dynamics.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___________________________________________________</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Was performed for each one of teh 24 models a sort of locol sensitivity analysis by varying both the quantity of initial species and the parameters of the reactions, for the species it was ranged from 0 to 2x the normal quantity whereas for the parameters ranged from 10% of the original value to 10x the original values. Leggi + As result </a:t>
            </a:r>
            <a:r>
              <a:rPr b="1" lang="it"/>
              <a:t>‭</a:t>
            </a:r>
            <a:r>
              <a:rPr lang="it"/>
              <a:t>Jci‬‭,‬‭which ‬‭regulates‬ ‭the‬ ‭transition ‬‭from‬ ‭the‬  ‭active‬ ‭to‬ ‭the‬ ‭inactive‬ ‭form‬ ‭of‬ ‭the‬ ‭activator,‬ ‭appears‬ ‭to‬ ‭be‬ ‭particularly‬ ‭influential. </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it"/>
              <a:t>-&gt; parte prima modificare quanittya e paremtri per vedere, poi questa abbimao trovato paramtri improtatni -&gt; modello robusto ma varaizioni in apramtri e specie possono avere forte impatto modello -&gt; descrivere cosa misuro </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it"/>
              <a:t>-&gt; impatto su tempo di switch e probabilità chei modello switchaesse -&gt; robusto ma senisbili a varazioni paramtri -&gt; colelgare a livello germinali e somatico quindi per espolare la dimensione, abbiamo cercato di rendere il modello piu specifico </a:t>
            </a:r>
            <a:endParaRPr b="1"/>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4086637957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4086637957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Before that an extensive literature review was </a:t>
            </a:r>
            <a:r>
              <a:rPr lang="it"/>
              <a:t>perform</a:t>
            </a:r>
            <a:r>
              <a:rPr lang="it"/>
              <a:t> to adapt the general model into one </a:t>
            </a:r>
            <a:r>
              <a:rPr lang="it"/>
              <a:t>more</a:t>
            </a:r>
            <a:r>
              <a:rPr lang="it"/>
              <a:t> specific by finding the </a:t>
            </a:r>
            <a:r>
              <a:rPr lang="it"/>
              <a:t>protagonists</a:t>
            </a:r>
            <a:r>
              <a:rPr lang="it"/>
              <a:t> in human cell </a:t>
            </a:r>
            <a:r>
              <a:rPr lang="it"/>
              <a:t>cycle</a:t>
            </a:r>
            <a:r>
              <a:rPr lang="it"/>
              <a:t>, we focused specifically on G2/M. </a:t>
            </a:r>
            <a:r>
              <a:rPr lang="it"/>
              <a:t>Some reactions, shown with purple arrows, were included as assumptions to ensure proper model function, as they lack direct support in human studies.</a:t>
            </a:r>
            <a:r>
              <a:rPr lang="it"/>
              <a:t> Also </a:t>
            </a:r>
            <a:r>
              <a:rPr lang="it"/>
              <a:t>because</a:t>
            </a:r>
            <a:r>
              <a:rPr lang="it"/>
              <a:t> we didn’t found any information if wee1 or cdc25c are periodically </a:t>
            </a:r>
            <a:r>
              <a:rPr lang="it"/>
              <a:t>transcribed</a:t>
            </a:r>
            <a:r>
              <a:rPr lang="it"/>
              <a:t> then we create both the case studies.  </a:t>
            </a:r>
            <a:endParaRPr/>
          </a:p>
          <a:p>
            <a:pPr indent="0" lvl="0" marL="0" rtl="0" algn="l">
              <a:spcBef>
                <a:spcPts val="0"/>
              </a:spcBef>
              <a:spcAft>
                <a:spcPts val="0"/>
              </a:spcAft>
              <a:buNone/>
            </a:pPr>
            <a:r>
              <a:rPr lang="it"/>
              <a:t>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The‬ ‭generic‬ ‭cell‬ ‭cycle‬ ‭transition‬ ‭model‬ ‭underwent‬ ‭adaptation‬ ‭to‬ ‭create‬ ‭a‬ ‭human-specific‬ ‭version‬ ‭of‬ ‭it‬ ‭as‬ ‭much‬ ‭as‬ ‭possible,‬ ‭correct‬ ‭and‬ ‭functional.‬ ‭The‬ ‭G2/M‬ ‭transition,‬ ‭known‬ ‭for‬ ‭its‬ ‭critical‬ ‭role‬ ‭in‬ ‭cancer‬ development ‬‭and ‬‭progression ‬‭when ‬‭malfunctioning, ‬‭was ‬‭chosen ‬‭as ‬‭the ‬‭reference ‬‭for ‬‭human ‬‭cell ‬‭cycle ‬‭model ‭adaptation. Key‬ ‭regulatory‬‭ components ‬‭include‬ ‭the‬ ‭Cdk1/cyclin‬‭B1‬‭ complex,‬ ‭Cdc25C‬ ‭phosphatase ‬‭and ‬‭Wee1‬ ‭kinase. Il resto a braccio. Also speigare le reazioni in purple. Anche il fatto che si e’ fatto due in quanto non si e’ trovata infomrazione specifica su cdc25c o wee1 be periodiucally transcribed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it"/>
              <a:t>-&gt; aggiugner con trascirptiona lregualtion su attivatro e inibitore.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4086637957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4086637957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‭For eqtls we utilze GTEx </a:t>
            </a:r>
            <a:r>
              <a:rPr lang="it"/>
              <a:t>which</a:t>
            </a:r>
            <a:r>
              <a:rPr lang="it"/>
              <a:t> is an </a:t>
            </a:r>
            <a:r>
              <a:rPr lang="it"/>
              <a:t>online</a:t>
            </a:r>
            <a:r>
              <a:rPr lang="it"/>
              <a:t> resource that containe extensive information about eqtls, with the informations we were able to </a:t>
            </a:r>
            <a:r>
              <a:rPr lang="it"/>
              <a:t>retrieve</a:t>
            </a:r>
            <a:r>
              <a:rPr lang="it"/>
              <a:t> and trough a mathematical </a:t>
            </a:r>
            <a:r>
              <a:rPr lang="it"/>
              <a:t>formulation</a:t>
            </a:r>
            <a:r>
              <a:rPr lang="it"/>
              <a:t> created by us we were able to obtain the </a:t>
            </a:r>
            <a:r>
              <a:rPr lang="it"/>
              <a:t>expression</a:t>
            </a:r>
            <a:r>
              <a:rPr lang="it"/>
              <a:t> of the allele reference and the </a:t>
            </a:r>
            <a:r>
              <a:rPr lang="it"/>
              <a:t>alternative so with that we were able to have for each eqtls the expression range that is possible to observe in the population.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 to ‬‭address ‬‭the ‬‭absence ‬‭of ‬‭information ‬‭on ‬‭genotype-specific ‬‭gene ‬‭expression ‬‭data it was utilized the </a:t>
            </a:r>
            <a:r>
              <a:rPr lang="it"/>
              <a:t>median gene-level expression in TPm of various tissues of the eQTLs of interest and the information of allelic fold change of each eQTL of interest to create a system of equation. The formula utilized for allelic fold change was derived from GTEx and is where as the second one it has been hypotisezed that the median ex[pressioopn of each gene of interest coubl vbe approximate by conmsidering the expression of each allele, wieghted by the minor allele frequency. As result we were able to retrieve the expression of the reference and alternative allele, then this information was utilize to get the expression of the gene of interest in case of genotype homozygous reference, heterozygous and homzoygous alteratnive.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413a8ffe2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3413a8ffe2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The </a:t>
            </a:r>
            <a:r>
              <a:rPr lang="it"/>
              <a:t>retrieved</a:t>
            </a:r>
            <a:r>
              <a:rPr lang="it"/>
              <a:t> data were integrated into the model and here, the figure </a:t>
            </a:r>
            <a:r>
              <a:rPr lang="it"/>
              <a:t>represent</a:t>
            </a:r>
            <a:r>
              <a:rPr lang="it"/>
              <a:t> the results for the model with the activator under transcriptional control and constant inhibitor quantity. For each tissue, the information regarding the average switch time is present. Indeed, it is possible to observe that among the studied genes, WEE1, CTAK, CHK1 and CCNB1-CDK1 presented the highest variability. In certain cases, even causing the </a:t>
            </a:r>
            <a:r>
              <a:rPr lang="it"/>
              <a:t>blockage</a:t>
            </a:r>
            <a:r>
              <a:rPr lang="it"/>
              <a:t> of G2/M transition for our model. At the same time, there were cases, in which the presence of the eQTLs caused a quicker transition.</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_________________________________</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it">
                <a:solidFill>
                  <a:schemeClr val="dk1"/>
                </a:solidFill>
              </a:rPr>
              <a:t>T</a:t>
            </a:r>
            <a:r>
              <a:rPr lang="it"/>
              <a:t>his‬ part of the study wanted to ‭examined‬ ‭the‬ ‭impact‬ ‭of‬ ‭eQTLs‬ ‭on‬ </a:t>
            </a:r>
            <a:r>
              <a:rPr lang="it">
                <a:solidFill>
                  <a:schemeClr val="dk1"/>
                </a:solidFill>
              </a:rPr>
              <a:t>‬‭gene that takes part in </a:t>
            </a:r>
            <a:r>
              <a:rPr lang="it"/>
              <a:t>‭cell ‬‭cycle ‬‭expression,‬‭specifically ‬‭in ‬‭heterozygous‬ ‭and‬ ‭homozygous‬ ‭alternative‬ ‭genotypes‬ ‭across‬ ‭various‬ ‭tissues,‬ ‭to‬ ‭determine‬ ‭if‬ ‭significant‬ ‭fluctuations‬ ‭occur.‬ -&gt; explain about the scaling </a:t>
            </a:r>
            <a:endParaRPr/>
          </a:p>
          <a:p>
            <a:pPr indent="0" lvl="0" marL="0" rtl="0" algn="l">
              <a:spcBef>
                <a:spcPts val="0"/>
              </a:spcBef>
              <a:spcAft>
                <a:spcPts val="0"/>
              </a:spcAft>
              <a:buNone/>
            </a:pPr>
            <a:r>
              <a:rPr lang="it"/>
              <a:t>‭Analysis‬‭ reveals ‬‭that ‬‭the‬ ‭impact‬‭ of ‬‭eQTLs‬ ‭on‬ ‭certain ‬‭genes ‬‭does‬ ‭not ‬‭consistently ‬‭induce‬ ‭cell ‬‭cycle ‬‭transition ‭switches.‬ ‭Specifically,‬ ‭WEE1,‬ ‭C-TAK1,‬ ‭CHK1,‬ ‭CDK1,‬ ‭and‬ ‭CCNB1‬ ‭exhibit‬ ‭tissues‬ ‭where‬ presence of ‭eQTLs that impact genes encoding for this proteins can even lead to blockage of cell cycle transition where other on the other hand can make it quicker based on how is impacted the expression of eQTLs.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In plot is only show the average switch time per genotype, even though there is difference in the magnitude of the impact of this eQTLs, especially because on the nature of the two model (go and stop system). fluctuations ‬‭related ‬‭to ‬‭CHK1‬</a:t>
            </a:r>
            <a:endParaRPr/>
          </a:p>
          <a:p>
            <a:pPr indent="0" lvl="0" marL="0" rtl="0" algn="l">
              <a:spcBef>
                <a:spcPts val="0"/>
              </a:spcBef>
              <a:spcAft>
                <a:spcPts val="0"/>
              </a:spcAft>
              <a:buNone/>
            </a:pPr>
            <a:r>
              <a:rPr lang="it"/>
              <a:t>,‭C-TAK1 anc ccnb1. The first two eqtls the presence of a Eqtls on allese tends to be an overexpression of the genes econdig for the two kinases that lead to a delay in the switch time, where as fo CCNB1 an overepxresion of this case lead to quicker transition. By a research on Clinvar no association with any types of disease was found related to these snps , howvere it could be useful to observe if individuals with these type of eQTLs coulb be more or less prone of disease like cancer that present dysregualtion of cell cycle  ‬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estratto da gtex e da dati disponilibli tramite fformulazione matetmatica siamo risucit a ricavare espressione allelica dallel info gterx grande ocllezione eqtls, per ogni eqtls descitto i range entro quid espressione del gene osservabile nella popolazione.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una volta visto questo abbiamo visto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slide in piu tutti tessuti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dare messaggio -&gt; varaizioni modello in presenza eqtl -&gt; anche modello specifico ci sono varaizioni, sottolainaando l’importanza da tenre conto nelal cosktruzione -&gt; possono essre improtanti hanno impatto nel modello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413a8ffe2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413a8ffe2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‭Respect to what observed for the previous model, in the context of the </a:t>
            </a:r>
            <a:r>
              <a:rPr lang="it"/>
              <a:t>model with the inhibitor periodically transcribed, and constant activator, it is possible to observe that no significant variation is depicted. Indeed, only a few tissues are present some delay.</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________________</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 </a:t>
            </a:r>
            <a:r>
              <a:rPr lang="it">
                <a:solidFill>
                  <a:schemeClr val="dk1"/>
                </a:solidFill>
              </a:rPr>
              <a:t>T</a:t>
            </a:r>
            <a:r>
              <a:rPr lang="it"/>
              <a:t>his‬ part of the study wanted to ‭examined‬ ‭the‬ ‭impact‬ ‭of‬ ‭eQTLs‬ ‭on‬ </a:t>
            </a:r>
            <a:r>
              <a:rPr lang="it">
                <a:solidFill>
                  <a:schemeClr val="dk1"/>
                </a:solidFill>
              </a:rPr>
              <a:t>‬‭gene that takes part in </a:t>
            </a:r>
            <a:r>
              <a:rPr lang="it"/>
              <a:t>‭cell ‬‭cycle ‬‭expression,‬‭specifically ‬‭in ‬‭heterozygous‬ ‭and‬ ‭homozygous‬ ‭alternative‬ ‭genotypes‬ ‭across‬ ‭various‬ ‭tissues,‬ ‭to‬ ‭determine‬ ‭if‬ ‭significant‬ ‭fluctuations‬ ‭occur.‬ -&gt; explain about the scaling </a:t>
            </a:r>
            <a:endParaRPr/>
          </a:p>
          <a:p>
            <a:pPr indent="0" lvl="0" marL="0" rtl="0" algn="l">
              <a:spcBef>
                <a:spcPts val="0"/>
              </a:spcBef>
              <a:spcAft>
                <a:spcPts val="0"/>
              </a:spcAft>
              <a:buNone/>
            </a:pPr>
            <a:r>
              <a:rPr lang="it"/>
              <a:t>‭Analysis‬‭ reveals ‬‭that ‬‭the‬ ‭impact‬‭ of ‬‭eQTLs‬ ‭on‬ ‭certain ‬‭genes ‬‭does‬ ‭not ‬‭consistently ‬‭induce‬ ‭cell ‬‭cycle ‬‭transition ‭switches.‬ ‭Specifically,‬ ‭WEE1,‬ ‭C-TAK1,‬ ‭CHK1,‬ ‭CDK1,‬ ‭and‬ ‭CCNB1‬ ‭exhibit‬ ‭tissues‬ ‭where‬ presence of ‭eQTLs that impact genes encoding for this proteins can even lead to blockage of cell cycle transition where other on the other hand can make it quicker based on how is impacted the expression of eQTLs.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In plot is only show the average switch time per genotype, even though there is difference in the magnitude of the impact of this eQTLs, especially because on the nature of the two model (go and stop system). fluctuations ‬‭related ‬‭to ‬‭CHK1‬</a:t>
            </a:r>
            <a:endParaRPr/>
          </a:p>
          <a:p>
            <a:pPr indent="0" lvl="0" marL="0" rtl="0" algn="l">
              <a:spcBef>
                <a:spcPts val="0"/>
              </a:spcBef>
              <a:spcAft>
                <a:spcPts val="0"/>
              </a:spcAft>
              <a:buNone/>
            </a:pPr>
            <a:r>
              <a:rPr lang="it"/>
              <a:t>,‭C-TAK1 anc ccnb1. The first two eqtls the presence of a Eqtls on allese tends to be an overexpression of the genes econdig for the two kinases that lead to a delay in the switch time, where as fo CCNB1 an overepxresion of this case lead to quicker transition. By a research on Clinvar no association with any types of disease was found related to these snps , howvere it could be useful to observe if individuals with these type of eQTLs coulb be more or less prone of disease like cancer that present dysregualtion of cell cycle  ‬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estratto da gtex e da dati disponilibli tramite fformulazione matetmatica siamo risucit a ricavare espressione allelica dallel info gterx grande ocllezione eqtls, per ogni eqtls descitto i range entro quid espressione del gene osservabile nella popolazione.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una volta visto questo abbiamo visto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slide in piu tutti tessuti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dare messaggio -&gt; varaizioni modello in presenza eqtl -&gt; anche modello specifico ci sono varaizioni, sottolainaando l’importanza da tenre conto nelal cosktruzione -&gt; possono essre improtanti hanno impatto nel modello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35c89be19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35c89be19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‭By focusing specifically on breast mammary tissue, the observed behaviour is confirmed. The take home is that eQTLs are indeed able to change the model dynamics. This highlight the importance of considering and integrate eQTLs in cell cycle transition models.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__________________________________________________</a:t>
            </a:r>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it">
                <a:solidFill>
                  <a:schemeClr val="dk1"/>
                </a:solidFill>
              </a:rPr>
              <a:t>T</a:t>
            </a:r>
            <a:r>
              <a:rPr lang="it"/>
              <a:t>his‬ part of the study wanted to ‭examined‬ ‭the‬ ‭impact‬ ‭of‬ ‭eQTLs‬ ‭on‬ </a:t>
            </a:r>
            <a:r>
              <a:rPr lang="it">
                <a:solidFill>
                  <a:schemeClr val="dk1"/>
                </a:solidFill>
              </a:rPr>
              <a:t>‬‭gene that takes part in </a:t>
            </a:r>
            <a:r>
              <a:rPr lang="it"/>
              <a:t>‭cell ‬‭cycle ‬‭expression,‬‭specifically ‬‭in ‬‭heterozygous‬ ‭and‬ ‭homozygous‬ ‭alternative‬ ‭genotypes‬ ‭across‬ ‭various‬ ‭tissues,‬ ‭to‬ ‭determine‬ ‭if‬ ‭significant‬ ‭fluctuations‬ ‭occur.‬ -&gt; explain about the scaling </a:t>
            </a:r>
            <a:endParaRPr/>
          </a:p>
          <a:p>
            <a:pPr indent="0" lvl="0" marL="0" rtl="0" algn="l">
              <a:spcBef>
                <a:spcPts val="0"/>
              </a:spcBef>
              <a:spcAft>
                <a:spcPts val="0"/>
              </a:spcAft>
              <a:buNone/>
            </a:pPr>
            <a:r>
              <a:rPr lang="it"/>
              <a:t>‭Analysis‬‭ reveals ‬‭that ‬‭the‬ ‭impact‬‭ of ‬‭eQTLs‬ ‭on‬ ‭certain ‬‭genes ‬‭does‬ ‭not ‬‭consistently ‬‭induce‬ ‭cell ‬‭cycle ‬‭transition ‭switches.‬ ‭Specifically,‬ ‭WEE1,‬ ‭C-TAK1,‬ ‭CHK1,‬ ‭CDK1,‬ ‭and‬ ‭CCNB1‬ ‭exhibit‬ ‭tissues‬ ‭where‬ presence of ‭eQTLs that impact genes encoding for this proteins can even lead to blockage of cell cycle transition where other on the other hand can make it quicker based on how is impacted the expression of eQTLs.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In plot is only show the average switch time per genotype, even though there is difference in the magnitude of the impact of this eQTLs, especially because on the nature of the two model (go and stop system). fluctuations ‬‭related ‬‭to ‬‭CHK1‬</a:t>
            </a:r>
            <a:endParaRPr/>
          </a:p>
          <a:p>
            <a:pPr indent="0" lvl="0" marL="0" rtl="0" algn="l">
              <a:spcBef>
                <a:spcPts val="0"/>
              </a:spcBef>
              <a:spcAft>
                <a:spcPts val="0"/>
              </a:spcAft>
              <a:buNone/>
            </a:pPr>
            <a:r>
              <a:rPr lang="it"/>
              <a:t>,‭C-TAK1 anc ccnb1. The first two eqtls the presence of a Eqtls on allese tends to be an overexpression of the genes econdig for the two kinases that lead to a delay in the switch time, where as fo CCNB1 an overepxresion of this case lead to quicker transition. By a research on Clinvar no association with any types of disease was found related to these snps , howvere it could be useful to observe if individuals with these type of eQTLs coulb be more or less prone of disease like cancer that present dysregualtion of cell cycle  ‬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estratto da gtex e da dati disponilibli tramite fformulazione matetmatica siamo risucit a ricavare espressione allelica dallel info gterx grande ocllezione </a:t>
            </a:r>
            <a:r>
              <a:rPr lang="it"/>
              <a:t>eqtls, per ogni eqtls descitto i range entro quid espressione del gene osservabile nella popolazione.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una volta visto questo abbiamo visto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slide in piu tutti tessuti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dare messaggio -&gt; varaizioni modello in presenza eqtl -&gt; anche modello specifico ci sono varaizioni, sottolainaando l’importanza da tenre conto nelal cosktruzione -&gt; possono essre improtanti hanno impatto nel modello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35c89be19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35c89be19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4086637957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4086637957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solidFill>
                  <a:schemeClr val="dk1"/>
                </a:solidFill>
              </a:rPr>
              <a:t>Given the results from the eQTLs analysis, we decided to explore the role of somatic variants in model variations.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it">
                <a:solidFill>
                  <a:schemeClr val="dk1"/>
                </a:solidFill>
              </a:rPr>
              <a:t>SCNAs data were retrieved from the INvasive breast carcinoma dataset, available on TCGA and chosen given tits availability, extensive information on numerous patients, and inclusion of somatic copy number alteration (SCNA) data.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it">
                <a:solidFill>
                  <a:schemeClr val="dk1"/>
                </a:solidFill>
              </a:rPr>
              <a:t>A first step of linear regression analysis was performed to evaluate the correlation between SCNAs and gene expression levels. </a:t>
            </a:r>
            <a:r>
              <a:rPr lang="it"/>
              <a:t> Only for the selected genes for which a correlation was highlighted, s</a:t>
            </a:r>
            <a:r>
              <a:rPr lang="it"/>
              <a:t>omatic copy number alterations data were integrated into the human G2/M model. This performed to assess the effect of these alterations on fluctuations in average switch time and switch percentage, as performed for eQTLs.  Indeed, the goal is to observe possible model changes in dynamic caused by SCNA integration.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______________</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The‬ ‭Invasive ‬‭Breast‬ ‭Carcinoma‬‭(TCGA,‬‭PanCancer‬‭Atlas) ‬‭dataset ‬‭was‬‭ selected ‬‭as ‬‭a ‬‭reference ‬‭to ‬‭extract ‬‭gene‬ ‭expression‬ ‬‭breast‬‭ cancer ‬‭patients‬‭(BRCA) ‬‭from a total of 1080 patients from which we had the expression levels for only 983 patients we had SCNAs annotations </a:t>
            </a:r>
            <a:r>
              <a:rPr lang="it"/>
              <a:t>available. This ‬‭dataset ‬‭was‬ ‭selected‬ ‭based‬‭ on‬ ‭several‬ ‭factors: ‬‭the‬‭ clinical ‬‭relevance ‬‭of ‬‭breast ‬‭cancer, ‬‭the‬‭ high ‬‭availability ‬‭of ‬‭data,‬‭and‬ ‭its ‬‭representativeness‬ ‭of ‬‭the‬ various breast subtypes.‬</a:t>
            </a:r>
            <a:endParaRPr/>
          </a:p>
          <a:p>
            <a:pPr indent="-298450" lvl="0" marL="457200" rtl="0" algn="l">
              <a:spcBef>
                <a:spcPts val="0"/>
              </a:spcBef>
              <a:spcAft>
                <a:spcPts val="0"/>
              </a:spcAft>
              <a:buSzPts val="1100"/>
              <a:buAutoNum type="arabicPeriod"/>
            </a:pPr>
            <a:r>
              <a:rPr lang="it"/>
              <a:t>‭The‬ ‭Adult‬ ‭Genotype-Tissue‬ ‭Expression‬ ‭(GTEx)‬ ‭project‬ ‭(‬‭https://gtexportal.org/home‬‭),‬ ‭a‬ ‭publicly‬ ‭available‬ ‭resource,‬ ‭was‬ ‭utilized‬ ‭to‬ ‭extract‬ ‭eQTLs‬ ‭information, extract‬ ‭median‬ ‭gene-levels‬ ‭in‬ ‭TPM‬ ‭for‬ ‭each‬ ‭tissue. and informations of each gene of interest involved in cell cycle g2/m transition </a:t>
            </a:r>
            <a:endParaRPr/>
          </a:p>
          <a:p>
            <a:pPr indent="0" lvl="0" marL="457200" rtl="0" algn="l">
              <a:spcBef>
                <a:spcPts val="0"/>
              </a:spcBef>
              <a:spcAft>
                <a:spcPts val="0"/>
              </a:spcAft>
              <a:buNone/>
            </a:pPr>
            <a:r>
              <a:t/>
            </a:r>
            <a:endParaRPr/>
          </a:p>
          <a:p>
            <a:pPr indent="0" lvl="0" marL="45720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4086637957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408663795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a:t>
            </a:r>
            <a:r>
              <a:rPr lang="it"/>
              <a:t>he ‬‭term ‬‭cell‬ ‭cycle ‬‭refers ‬‭to ‬‭the ‬‭various ‬‭events ‬‭that ‬‭take‬ ‭place ‬‭in‬ ‭a ‬‭cell which enables ‬‭duplication ‬‭of cell ‭contents‬ ‭and‬ ‭generating‬ ‭two‬ ‭genetically ‬‭identical ‬‭daughter ‬‭cells ‬‭by ‬‭segregation‭.‬ ‬‭‬</a:t>
            </a:r>
            <a:endParaRPr/>
          </a:p>
          <a:p>
            <a:pPr indent="0" lvl="0" marL="0" rtl="0" algn="l">
              <a:spcBef>
                <a:spcPts val="0"/>
              </a:spcBef>
              <a:spcAft>
                <a:spcPts val="0"/>
              </a:spcAft>
              <a:buClr>
                <a:schemeClr val="dk1"/>
              </a:buClr>
              <a:buSzPts val="1100"/>
              <a:buFont typeface="Arial"/>
              <a:buNone/>
            </a:pPr>
            <a:r>
              <a:rPr lang="it"/>
              <a:t>‭The‬ ‭cell‬ ‭cycle‬ ‭is‬ ‭composed‬ ‭of‬ ‭two‬ ‭basic‬ ‭parts:‬ ‭Mitosis‬ ‭and‬ ‭Interphase.‬ ‭During ‬‭Interphase,‬‭‬‭cells ‬‭typically ‭doubles‬ ‭in‬ ‭size ‬‭with ‬‭a ‬‭consistent‬‭ rate‬‭ -&gt; can be subdivided into 3 phases:‬</a:t>
            </a:r>
            <a:endParaRPr/>
          </a:p>
          <a:p>
            <a:pPr indent="0" lvl="0" marL="0" rtl="0" algn="l">
              <a:spcBef>
                <a:spcPts val="0"/>
              </a:spcBef>
              <a:spcAft>
                <a:spcPts val="0"/>
              </a:spcAft>
              <a:buNone/>
            </a:pPr>
            <a:r>
              <a:rPr lang="it"/>
              <a:t>‭- phase‬ ‭G1,‬ ‭where‬ ‭the‬ ‭cell‬ ‭prepares‬ ‭for‬ ‭DNA‬ ‭synthesis</a:t>
            </a:r>
            <a:endParaRPr/>
          </a:p>
          <a:p>
            <a:pPr indent="0" lvl="0" marL="0" rtl="0" algn="l">
              <a:spcBef>
                <a:spcPts val="0"/>
              </a:spcBef>
              <a:spcAft>
                <a:spcPts val="0"/>
              </a:spcAft>
              <a:buNone/>
            </a:pPr>
            <a:r>
              <a:rPr lang="it"/>
              <a:t>- ‭phase‬ ‭S,‬ ‭where‬ ‭DNA‬ ‭replication‬ ‭takes‬ ‭place‬ ‭and‬</a:t>
            </a:r>
            <a:endParaRPr/>
          </a:p>
          <a:p>
            <a:pPr indent="0" lvl="0" marL="0" rtl="0" algn="l">
              <a:spcBef>
                <a:spcPts val="0"/>
              </a:spcBef>
              <a:spcAft>
                <a:spcPts val="0"/>
              </a:spcAft>
              <a:buNone/>
            </a:pPr>
            <a:r>
              <a:rPr lang="it"/>
              <a:t>- phase G2, when the cell prepares for the mitotic event‬‭‬‭.‬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lang="it"/>
              <a:t>‭The‬ ‭mitotic‬ ‭phase‬ ‭(M)‬ ‭encompasses‬ ‭cell‬ ‭division‬ ‭and‬ ‭usually‬ ‭the‬ ‭subsequent‬ ‭Cytokinesis‬ ‭(cytoplasmic‬ ‭division)‬‭.‬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ciclo cellualre si compone di fasi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35c89be19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35c89be19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As seen in part for eQTLs, cdk1, C-tak1 and CHK1 were the ones that presented more fluctuation in both models, even thoug with different magnitudo. It is possible to observe that increased quantity of chk1 and ctak1 lead to a delays in the cell cycle. The opposite is observed for CDK1, where amplifications lead to a quicker  switch and therefore transition.</a:t>
            </a:r>
            <a:endParaRPr/>
          </a:p>
          <a:p>
            <a:pPr indent="0" lvl="0" marL="0" rtl="0" algn="l">
              <a:spcBef>
                <a:spcPts val="0"/>
              </a:spcBef>
              <a:spcAft>
                <a:spcPts val="0"/>
              </a:spcAft>
              <a:buNone/>
            </a:pPr>
            <a:r>
              <a:rPr lang="it"/>
              <a:t>As observed for eQTLs, some species are more sensible to variations than others.</a:t>
            </a:r>
            <a:endParaRPr/>
          </a:p>
          <a:p>
            <a:pPr indent="0" lvl="0" marL="0" rtl="0" algn="l">
              <a:spcBef>
                <a:spcPts val="0"/>
              </a:spcBef>
              <a:spcAft>
                <a:spcPts val="0"/>
              </a:spcAft>
              <a:buNone/>
            </a:pPr>
            <a:r>
              <a:rPr lang="it"/>
              <a:t>____________________________________________________________</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 varianti somatiche presenti nei tumor, dati che avavemao -&gt; costruito modlli che ahno trascrizone gene in -&gt; per ogni gene modello specifico -&gt; esporarle spazio dinamica modello si muove -&gt; parte regressione senza descriver il dettagloio , moedllo legasse a una range valori ti aspeti che rifeltta la varaitne -&gt; alcuno paarmetri piu sensibili di altri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35c89be19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35c89be19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35c89be19a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35c89be19a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it"/>
              <a:t>As previously mentioned, SCNAs are able to impact the dynamic of the models. Given this information, the next step was understanding if it is possible to extend this analysis to patient-specific models. </a:t>
            </a:r>
            <a:endParaRPr/>
          </a:p>
          <a:p>
            <a:pPr indent="0" lvl="0" marL="0" rtl="0" algn="l">
              <a:spcBef>
                <a:spcPts val="0"/>
              </a:spcBef>
              <a:spcAft>
                <a:spcPts val="0"/>
              </a:spcAft>
              <a:buNone/>
            </a:pPr>
            <a:r>
              <a:rPr lang="it"/>
              <a:t>As result, </a:t>
            </a:r>
            <a:r>
              <a:rPr lang="it"/>
              <a:t>Patient-specific cell cycle transition models were generated by integrating breast cancer somatic copy number information, these models were simulated a hundred times each, etractring the average switch time and switch percentage. The goal of this step is to utilize the model's dynamic behavior to characterize patients. The B_A^B model was selected for this analysis. By looking at the switch time distribution and switch percentage distribution it is possible to observe that a the data follow a bimodal distribution, suggesting the presence of two distinct groups. This was confirmed </a:t>
            </a:r>
            <a:r>
              <a:rPr lang="it"/>
              <a:t>through</a:t>
            </a:r>
            <a:r>
              <a:rPr lang="it"/>
              <a:t> the utilization of k-mean clustering from which it was also possible to retrieve the thresholds that </a:t>
            </a:r>
            <a:r>
              <a:rPr lang="it"/>
              <a:t>separate</a:t>
            </a:r>
            <a:r>
              <a:rPr lang="it"/>
              <a:t> the two groups.</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___________________</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with the information retrieve from the data of invasive breat cancer annotated with copy numebr status it was possible to adapt the G2/M human transition cell cycle model to patients specific. was take into consideration only B</a:t>
            </a:r>
            <a:r>
              <a:rPr baseline="-25000" lang="it"/>
              <a:t>A</a:t>
            </a:r>
            <a:r>
              <a:rPr baseline="30000" lang="it"/>
              <a:t>B</a:t>
            </a:r>
            <a:r>
              <a:rPr lang="it"/>
              <a:t>  because due to improitnace of G2/M transition in cell cycle in human and the fact that regulating‬ ‭mitosis‬ ‭entry,‬ ‭the ‬‭prevalence‬‭ of‬‭ aberrant‬ ‭mitosis ‬‭in ‬‭cancer well established and from the findings in romanel et al where STOP regulation system usually is related to important transition for cell.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-&gt; focalizzato su un modello e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looking both at the switch time distribution and switch percentage distribution it is possible to observe that follow a bimodal suggestion two groups, this was confirmed thoug the utilization of k-mean clustering from whihc it was also possible to retrieve the thresholds that seopare the two groups. Notable by looking at the frequencies of somatic copy number aberrations it was possible to observe notable differences between the  two, for CDK1  mainly for shallow deletion and wee1 mainly for gain.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considerando per ogni profilo copy </a:t>
            </a:r>
            <a:r>
              <a:rPr lang="it"/>
              <a:t>number</a:t>
            </a:r>
            <a:r>
              <a:rPr lang="it"/>
              <a:t> di ongi pazientie passo successivo ocnstruzioen modlli specifici ridpiducendo dimanica modello paziente specifico e esporlare </a:t>
            </a:r>
            <a:r>
              <a:rPr lang="it"/>
              <a:t>info</a:t>
            </a:r>
            <a:r>
              <a:rPr lang="it"/>
              <a:t> paziente specifiche e osservare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-&gt; infomarizoni su </a:t>
            </a:r>
            <a:r>
              <a:rPr lang="it"/>
              <a:t>survival</a:t>
            </a:r>
            <a:r>
              <a:rPr lang="it"/>
              <a:t> dei pazieiti e  si èe svolt oqueste analisi , due vavilibli di interesse (%e switch ) -&gt; paralre 100 simulazoni -&gt; domandadti con infoamrizoni di survival se pazienti socn siwthc e % grouppo piu o meno suvival dell’altro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35c89be19a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35c89be19a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Since informations on overall survival for each patient of each group was available, the next question was to understand if evident differences in </a:t>
            </a:r>
            <a:r>
              <a:rPr lang="it"/>
              <a:t>survival</a:t>
            </a:r>
            <a:r>
              <a:rPr lang="it"/>
              <a:t> among the groups was present.</a:t>
            </a:r>
            <a:endParaRPr/>
          </a:p>
          <a:p>
            <a:pPr indent="0" lvl="0" marL="0" rtl="0" algn="l">
              <a:spcBef>
                <a:spcPts val="0"/>
              </a:spcBef>
              <a:spcAft>
                <a:spcPts val="0"/>
              </a:spcAft>
              <a:buNone/>
            </a:pPr>
            <a:r>
              <a:rPr lang="it"/>
              <a:t>Indeed, regarding the survival analysis on the switch time, it is </a:t>
            </a:r>
            <a:r>
              <a:rPr lang="it"/>
              <a:t>possible</a:t>
            </a:r>
            <a:r>
              <a:rPr lang="it"/>
              <a:t> to </a:t>
            </a:r>
            <a:r>
              <a:rPr lang="it"/>
              <a:t>observe</a:t>
            </a:r>
            <a:r>
              <a:rPr lang="it"/>
              <a:t> that ‭patients‬ ‭with‬ ‭mean‬ ‭switch ‬‭times‬‭ greater‬‭ than‬‭ 3290, </a:t>
            </a:r>
            <a:r>
              <a:rPr lang="it">
                <a:solidFill>
                  <a:schemeClr val="dk1"/>
                </a:solidFill>
              </a:rPr>
              <a:t>‭suggesting‬ ‭slower‬ ‭cell‬ ‭cycle‬ ‭progression</a:t>
            </a:r>
            <a:r>
              <a:rPr lang="it"/>
              <a:t> ,present higher survival probability. </a:t>
            </a:r>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35c89be19a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35c89be19a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a:t>Similar results were observed for patients with switch percentages lower than 55 .‬ ‭The‬ ‭switch‬ ‭percentage‬ ‭reflects‬ ‭the‬ ‭number‬‭ of ‬ times, ‬‭out‬‭ of ‬‭100, ‬‭that ‬‭the‬‭ G2/M‬ transition‬ ‭was‬ ‭observed.‬</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it"/>
              <a:t>For both the average switch time and switch percentage, the analysis on overall survival suggests that a slower cell cycle transition, is linked with an overall higher survival probability.</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413a8ffe2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413a8ffe2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SInce the overall survival is impacted by other variables like age and subtyoe, the analysis was corrected using a mulivariate cox regression, deriving the hazard ratio. This ratio is used to determine the risk of death of patients. </a:t>
            </a:r>
            <a:r>
              <a:rPr lang="it"/>
              <a:t>Switch time and switch percentage were found to be, once again, statistically significant in this analysis. Specifically, the group of patients associated with mean switch time &gt; 3290 have a lower risk of death (and therefore a higher survival rate) than the group of patients associated with mean switch time &lt; 3290. Specifically, having a higher switch time reduces the hazard by 46%. Similarly, being part of the group with switch percentage &lt; 55 exhibits a lower risk of death, indeed, the hazard is reduced by 73%. (NB. Hazard = death!).</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35c89be19a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335c89be19a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it"/>
              <a:t>The ‬‭study ‬‭</a:t>
            </a:r>
            <a:r>
              <a:rPr lang="it"/>
              <a:t>provide</a:t>
            </a:r>
            <a:r>
              <a:rPr lang="it"/>
              <a:t> ‬‭valuable ‬‭insight‬ ‭into ‬‭applying ‬‭a ‬‭stochastic ‬‭model‬‭ to ‬‭represent ‬‭and ‬‭investigate ‬‭cell ‬‭cycle‬ ‭transition,‬ ‭and‬ ‭the‬ ‭influence‬ ‭of‬ ‭germline‬ ‭and‬ ‭somatic‬ ‭mutation‬ ‭information.‬ ‭The‬ ‭results‬ ‭underscore‬ ‭the‬  ‭importance‬ ‭of‬ ‭integrating‬ ‭this‬‭ knowledge ‬‭when ‬‭developing‬ ‭mathematical ‬‭models.‬‭ Moreover,‬ ‭the‬ survival ‭analysis‬ ‭results‬ ‭indicate‬ ‭that‬ ‭mathematical‬ ‭models‬ </a:t>
            </a:r>
            <a:r>
              <a:rPr lang="it"/>
              <a:t>could</a:t>
            </a:r>
            <a:r>
              <a:rPr lang="it"/>
              <a:t> ‭be‬ ‭used‬ ‭to‬ ‭describe‬ ‭the‬ ‭impact‬ ‭of‬ ‭mutations‬ ‭at‬‭ the‬ ‭patient‬ ‭level.‬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35c89be19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35c89be19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335c89be19a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335c89be19a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4086637957_0_1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4086637957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the cell cycle is regulated by a complex newtowork which determ if the cell </a:t>
            </a:r>
            <a:r>
              <a:rPr lang="it"/>
              <a:t>cycle</a:t>
            </a:r>
            <a:r>
              <a:rPr lang="it"/>
              <a:t> can proceed to the next </a:t>
            </a:r>
            <a:r>
              <a:rPr lang="it"/>
              <a:t>phase, various actor are present for these control like: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 ‭most‬ ‭notably‬ ‭the‬ ‭cyclins‬ ‭and‬ ‭Cyclin-dependent ‬‭kinases‬‭(CDKs) ‬‭functional ‬‭unit‬ ‭that‬‭ drives ‬‭cell ‬‭cycle ‬‭progression ‬‭by ‬‭phosphorylating ‬‭a ‬‭variety‬ ‭of target ‬‭proteins</a:t>
            </a:r>
            <a:endParaRPr/>
          </a:p>
          <a:p>
            <a:pPr indent="0" lvl="0" marL="0" rtl="0" algn="l">
              <a:spcBef>
                <a:spcPts val="0"/>
              </a:spcBef>
              <a:spcAft>
                <a:spcPts val="0"/>
              </a:spcAft>
              <a:buNone/>
            </a:pPr>
            <a:r>
              <a:rPr lang="it"/>
              <a:t>-transcriptional ‬‭control that regulate the ‭level‬ ‭of‬ ‭genes‬ ‭encoding‬ ‭</a:t>
            </a:r>
            <a:r>
              <a:rPr lang="it"/>
              <a:t>various</a:t>
            </a:r>
            <a:r>
              <a:rPr lang="it"/>
              <a:t> cell ‬‭cycle‬ ‭regulators  </a:t>
            </a:r>
            <a:endParaRPr/>
          </a:p>
          <a:p>
            <a:pPr indent="0" lvl="0" marL="0" rtl="0" algn="l">
              <a:spcBef>
                <a:spcPts val="0"/>
              </a:spcBef>
              <a:spcAft>
                <a:spcPts val="0"/>
              </a:spcAft>
              <a:buNone/>
            </a:pPr>
            <a:r>
              <a:rPr lang="it"/>
              <a:t>- ‭protein-protein‬ ‭interactions‬ ‭and‬ ‭subcellular‬ ‭localization‬ ‭play‬ ‭crucial‬ ‭roles‬ ‭in‬ ‭modulating‬ ‭phase‬ ‭transitions</a:t>
            </a:r>
            <a:endParaRPr/>
          </a:p>
          <a:p>
            <a:pPr indent="0" lvl="0" marL="0" rtl="0" algn="l">
              <a:spcBef>
                <a:spcPts val="0"/>
              </a:spcBef>
              <a:spcAft>
                <a:spcPts val="0"/>
              </a:spcAft>
              <a:buNone/>
            </a:pPr>
            <a:r>
              <a:rPr lang="it"/>
              <a:t>-‭ </a:t>
            </a:r>
            <a:r>
              <a:rPr lang="it">
                <a:solidFill>
                  <a:schemeClr val="dk1"/>
                </a:solidFill>
              </a:rPr>
              <a:t>C</a:t>
            </a:r>
            <a:r>
              <a:rPr lang="it"/>
              <a:t>heckpoints‬ ‭monitor‬ ‭critical‬ ‭events‬ ‭and‬ ‭trigger‬ ‭appropriate‬ ‭cellular‬ ‭responses‬ ‭based‬ ‭on‬ ‭the‬ ‭situations,‬ ‭ranging‬ ‭from‬ ‭cell‬ ‭cycle‬ ‭arrest‬ ‭and‬ ‭DNA‬ ‭repair‬‭ to ‬‭apoptosis</a:t>
            </a:r>
            <a:endParaRPr/>
          </a:p>
          <a:p>
            <a:pPr indent="0" lvl="0" marL="0" rtl="0" algn="l">
              <a:spcBef>
                <a:spcPts val="0"/>
              </a:spcBef>
              <a:spcAft>
                <a:spcPts val="0"/>
              </a:spcAft>
              <a:buNone/>
            </a:pPr>
            <a:r>
              <a:t/>
            </a:r>
            <a:endParaRPr b="1"/>
          </a:p>
          <a:p>
            <a:pPr indent="0" lvl="0" marL="0" rtl="0" algn="l">
              <a:spcBef>
                <a:spcPts val="0"/>
              </a:spcBef>
              <a:spcAft>
                <a:spcPts val="0"/>
              </a:spcAft>
              <a:buNone/>
            </a:pPr>
            <a:r>
              <a:t/>
            </a:r>
            <a:endParaRPr b="1"/>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35c89be19a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35c89be19a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sz="1050">
                <a:solidFill>
                  <a:schemeClr val="dk1"/>
                </a:solidFill>
              </a:rPr>
              <a:t>These process like cell cycle can be described as </a:t>
            </a:r>
            <a:r>
              <a:rPr lang="it" sz="1050">
                <a:solidFill>
                  <a:schemeClr val="dk1"/>
                </a:solidFill>
              </a:rPr>
              <a:t>biological</a:t>
            </a:r>
            <a:r>
              <a:rPr lang="it" sz="1050">
                <a:solidFill>
                  <a:schemeClr val="dk1"/>
                </a:solidFill>
              </a:rPr>
              <a:t> </a:t>
            </a:r>
            <a:r>
              <a:rPr lang="it" sz="1050">
                <a:solidFill>
                  <a:schemeClr val="dk1"/>
                </a:solidFill>
              </a:rPr>
              <a:t>switches, which are studied in system biology. </a:t>
            </a:r>
            <a:endParaRPr sz="1050">
              <a:solidFill>
                <a:schemeClr val="dk1"/>
              </a:solidFill>
            </a:endParaRPr>
          </a:p>
          <a:p>
            <a:pPr indent="0" lvl="0" marL="0" rtl="0" algn="l">
              <a:spcBef>
                <a:spcPts val="0"/>
              </a:spcBef>
              <a:spcAft>
                <a:spcPts val="0"/>
              </a:spcAft>
              <a:buNone/>
            </a:pPr>
            <a:r>
              <a:t/>
            </a:r>
            <a:endParaRPr sz="1050">
              <a:solidFill>
                <a:schemeClr val="dk1"/>
              </a:solidFill>
            </a:endParaRPr>
          </a:p>
          <a:p>
            <a:pPr indent="0" lvl="0" marL="0" rtl="0" algn="l">
              <a:spcBef>
                <a:spcPts val="0"/>
              </a:spcBef>
              <a:spcAft>
                <a:spcPts val="0"/>
              </a:spcAft>
              <a:buNone/>
            </a:pPr>
            <a:r>
              <a:rPr lang="it" sz="1050">
                <a:solidFill>
                  <a:schemeClr val="dk1"/>
                </a:solidFill>
              </a:rPr>
              <a:t>Well studied‬‭ example ‬‭of ‬‭biological ‬‭switches‬‭ is ‬‭the ‬‭transition ‬‭from‬ ‭interphase ‬‭to ‬‭mitosis‬‭(G2‬‭⇨‬‭M) ‬‭in ‬‭the ‭cell‬ ‭cycle,‬ ‭based‬ on ‬‭the ‬‭activity ‬‭of ‬‭the ‬‭mitotic‬‭ cyclin-dependent‬‭ kinase ‬‭complex. In context of this transition two positive feedback loops are present, for cdc25 pure positive whereas for Wee1 is a double negative feedback loops </a:t>
            </a:r>
            <a:endParaRPr sz="1050">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it"/>
              <a:t>These biological switches can be described by usign mathematical modeling, specifically with demterministicl model which doesn't involve random variable and reproduce the same resulti each time with identical parameter values, </a:t>
            </a:r>
            <a:endParaRPr/>
          </a:p>
          <a:p>
            <a:pPr indent="0" lvl="0" marL="0" rtl="0" algn="l">
              <a:spcBef>
                <a:spcPts val="0"/>
              </a:spcBef>
              <a:spcAft>
                <a:spcPts val="0"/>
              </a:spcAft>
              <a:buNone/>
            </a:pPr>
            <a:r>
              <a:rPr lang="it"/>
              <a:t>whereas stomcastich model which  can describe scenarios that are more subject to noise </a:t>
            </a:r>
            <a:endParaRPr/>
          </a:p>
          <a:p>
            <a:pPr indent="0" lvl="0" marL="0" rtl="0" algn="l">
              <a:spcBef>
                <a:spcPts val="0"/>
              </a:spcBef>
              <a:spcAft>
                <a:spcPts val="0"/>
              </a:spcAft>
              <a:buNone/>
            </a:pPr>
            <a:r>
              <a:t/>
            </a:r>
            <a:endParaRPr sz="1050">
              <a:solidFill>
                <a:schemeClr val="dk1"/>
              </a:solidFill>
            </a:endParaRPr>
          </a:p>
          <a:p>
            <a:pPr indent="0" lvl="0" marL="0" rtl="0" algn="l">
              <a:spcBef>
                <a:spcPts val="0"/>
              </a:spcBef>
              <a:spcAft>
                <a:spcPts val="0"/>
              </a:spcAft>
              <a:buNone/>
            </a:pPr>
            <a:r>
              <a:rPr lang="it" sz="1050">
                <a:solidFill>
                  <a:schemeClr val="dk1"/>
                </a:solidFill>
              </a:rPr>
              <a:t>aspetto probabilsitica che permetter di desctivere scenrai pi\ soggetti a rumore </a:t>
            </a:r>
            <a:endParaRPr sz="1050">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410fe74a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410fe74a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these processes like cell cycle can be </a:t>
            </a:r>
            <a:r>
              <a:rPr lang="it"/>
              <a:t>impacted</a:t>
            </a:r>
            <a:r>
              <a:rPr lang="it"/>
              <a:t> from various factors, like genetic vaaiblity </a:t>
            </a:r>
            <a:r>
              <a:rPr lang="it"/>
              <a:t>which</a:t>
            </a:r>
            <a:r>
              <a:rPr lang="it"/>
              <a:t> is </a:t>
            </a:r>
            <a:r>
              <a:rPr lang="it">
                <a:solidFill>
                  <a:schemeClr val="dk1"/>
                </a:solidFill>
              </a:rPr>
              <a:t>difference‬ ‭in‬ ‭DNA‬ ‭sequences‬ ‭within‬ ‭our‬ ‭genomes‬‭ among‬ ‭individuals‬‭.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it">
                <a:solidFill>
                  <a:schemeClr val="dk1"/>
                </a:solidFill>
              </a:rPr>
              <a:t>‬‭. ‭ Mutations‬ ‭are‬ ‭the‬ ‭ultimate‬ ‭source‬ ‭of‬ ‭new‬ ‭genetic‬ ‭variants ‬‭in ‬‭DNA,‬‭which‬‭ are ‬‭permanent‬‭ alterations ‬‭in ‬‭the‬ ‭DNA‬ ‭sequence‬‭‬‭.‬ ‭These‬ ‭changes‬ ‭can‬ ‭occur‬ ‭spontaneously‬ ‭due‬ ‭to‬ errors‬‭ in‬‭ DNA‬‭ replication ‬‭or ‬‭be‬ ‭induced by environmental factors, known as mutagens.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it">
                <a:solidFill>
                  <a:schemeClr val="dk1"/>
                </a:solidFill>
              </a:rPr>
              <a:t>The ‬‭spectrum‬ ‭of ‬‭mutation ‬‭is ‬‭quite ‬‭broad‬ ‭and ‬‭diverse. ‬‭Indeed,‬‭ it ‬‭can ‬‭range ‬‭from‬ ‭changes ‬‭in ‬‭a‬ ‭single‬ ‭DNA‬‭ base ‬to‬ ‭a‬ ‭large-scale‬ ‭chromosomal‬ ‭rearrangements.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it">
                <a:solidFill>
                  <a:schemeClr val="dk1"/>
                </a:solidFill>
              </a:rPr>
              <a:t>Moreover we can distinguish mutations in germline, so ‭heritable meaning‬ ‭capable‬ ‭of ‬‭passing ‬‭down‬ ‭to ‭offspring, or somatic‬‭, which can ‬‭arise ‬‭during‬‭ an‬‭ individual’s‬‭ lifetime ‬‭in ‬‭any ‬‭cell ‬‭of ‬‭the ‬‭body‬ ‭except ‬‭germ‬ ‭cells.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it">
                <a:solidFill>
                  <a:schemeClr val="dk1"/>
                </a:solidFill>
              </a:rPr>
              <a:t>This ‬‭variability can‬ influence‬ ‭our‬ predisposition ‭to‬‭ a ‬‭wide‬‭ range‬‭ of ‬‭diseases</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4086637957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4086637957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As germline mutations we focus on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‭Expression‬ ‭quantitative‬ ‭trait‬ ‭loci‬ ‭(eQTLs)‬ ‭are‬ ‭genomic‬ ‭regions‬ ‭that‬ ‭contain‬ ‭one‬ ‭or‬ ‭more‬ ‭variants‬ ‭that‬ ‭influence‬ ‭the‬ ‭expression‬ ‭level‬ ‭of‬ target ‭gene.</a:t>
            </a:r>
            <a:endParaRPr/>
          </a:p>
          <a:p>
            <a:pPr indent="0" lvl="0" marL="0" rtl="0" algn="l">
              <a:spcBef>
                <a:spcPts val="0"/>
              </a:spcBef>
              <a:spcAft>
                <a:spcPts val="0"/>
              </a:spcAft>
              <a:buNone/>
            </a:pPr>
            <a:r>
              <a:rPr lang="it"/>
              <a:t>They are usually </a:t>
            </a:r>
            <a:r>
              <a:rPr lang="it"/>
              <a:t>classified</a:t>
            </a:r>
            <a:r>
              <a:rPr lang="it"/>
              <a:t> based on the </a:t>
            </a:r>
            <a:r>
              <a:rPr lang="it"/>
              <a:t>physical</a:t>
            </a:r>
            <a:r>
              <a:rPr lang="it"/>
              <a:t> </a:t>
            </a:r>
            <a:r>
              <a:rPr lang="it"/>
              <a:t>distance</a:t>
            </a:r>
            <a:r>
              <a:rPr lang="it"/>
              <a:t> </a:t>
            </a:r>
            <a:r>
              <a:rPr lang="it"/>
              <a:t>from</a:t>
            </a:r>
            <a:r>
              <a:rPr lang="it"/>
              <a:t> the gene they </a:t>
            </a:r>
            <a:r>
              <a:rPr lang="it"/>
              <a:t>regulate</a:t>
            </a:r>
            <a:r>
              <a:rPr lang="it"/>
              <a:t> and also base on the mechanism utilize to </a:t>
            </a:r>
            <a:r>
              <a:rPr lang="it"/>
              <a:t>influence</a:t>
            </a:r>
            <a:r>
              <a:rPr lang="it"/>
              <a:t> </a:t>
            </a:r>
            <a:r>
              <a:rPr lang="it"/>
              <a:t>the</a:t>
            </a:r>
            <a:r>
              <a:rPr lang="it"/>
              <a:t> gene expression of the target gene: cis if affect expression in an allele specific mananer or trans if </a:t>
            </a:r>
            <a:r>
              <a:rPr lang="it"/>
              <a:t>impacting</a:t>
            </a:r>
            <a:r>
              <a:rPr lang="it"/>
              <a:t> </a:t>
            </a:r>
            <a:r>
              <a:rPr lang="it"/>
              <a:t>diffusible</a:t>
            </a:r>
            <a:r>
              <a:rPr lang="it"/>
              <a:t> factor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_____</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‬‭eQTLs‬ ‭are‬ ‭often‬ ‭classified‬ ‭according‬ ‭to‬ ‭their‬ ‭locations‬ ‭relative‬ ‭to‬ ‭the‬ ‭genes‬ ‭they‬ ‭influence‬ ‭and‬ ‭the‬ ‭mechanism‬ ‭through‬ ‭which‬ ‭expression‬ ‭is‬ ‭affected. Studies‬ ‭have‬ ‭characterized‬ ‭these‬ ‭regulatory‬ ‭variants‬ ‭as‬ ‭local‬ ‭or‬ ‭distant‬ ‭based‬ ‭on‬ ‭the ‬‭physical‬‭ distance‬‭ from ‬‭the‬‭ gene ‬‭they‬‭ regulate,‬‭ indeed ‬‭variants ‬‭within‬‭ 1Mb ‬‭on </a:t>
            </a:r>
            <a:endParaRPr/>
          </a:p>
          <a:p>
            <a:pPr indent="0" lvl="0" marL="0" rtl="0" algn="l">
              <a:spcBef>
                <a:spcPts val="0"/>
              </a:spcBef>
              <a:spcAft>
                <a:spcPts val="0"/>
              </a:spcAft>
              <a:buNone/>
            </a:pPr>
            <a:r>
              <a:rPr lang="it"/>
              <a:t>‭either‬ ‭side‬ ‭of‬‭ the ‬‭transcription ‬‭start‬ ‭site ‬‭of ‬‭the‬ ‭gene‬ ‭are‬‭ classified ‬‭as ‬‭local,‬‭whereas‬ ‭those ‬‭with‬ ‭at‬‭least ‬‭5Mb‬ ‭downstream‬ ‭or‬ ‭upstream‬‭ or ‬‭even on ‬‭a ‬‭completely ‬‭different ‬‭chromosome ‬‭are ‬‭classified ‬‭as‬‭ distant‬‭e QTLs‬‭ in‬ ‭humans.</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Influence‬ ‭gene‬ ‭expression‬ ‭by‬ ‭two‬ ‭different‬ ‭mechanism: cis‬ ‭and‬ ‭affect‬ ‭expression‬ ‭in‬ ‭an‬ ‭allele-specific‬ ‭manner‭, ‭trans-eQTLs‬ ‭are‬ ‭a‬ ‭result‬ ‭of‬ ‭polymorphisms‬ ‭that‬‭change‬‭the‬‭structure,‬‭function‬‭or‬‭expression‬‭of‬‭a‬‭proximal‬</a:t>
            </a:r>
            <a:endParaRPr/>
          </a:p>
          <a:p>
            <a:pPr indent="0" lvl="0" marL="0" rtl="0" algn="l">
              <a:spcBef>
                <a:spcPts val="0"/>
              </a:spcBef>
              <a:spcAft>
                <a:spcPts val="0"/>
              </a:spcAft>
              <a:buNone/>
            </a:pPr>
            <a:r>
              <a:rPr lang="it"/>
              <a:t>‭diffusible‬ ‭factor‬ ‭like‬ ‭transcription‬ ‭factor,‬ ‭RNA-binding,‬ ‭signal‬ ‭factor,‬ ‭chromatin‬ ‭modifier‬ ‭or‬ ‭possible‬ ‭non-coding‬ ‭RNA.</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questi processi osno impattati da diversi fattori, tra cui la varaiblit’ genetica. Introdurre slide varaiblita’ genetica /&gt; differenze che ereditate almenio 1% popolazione e somatiche che possono portare varaiblit’ cancro</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Varaibli germinali tra le varie sono eqtls che hano impatto su trascrizione &gt; trans medaito da altre proteine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4086637957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4086637957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For somatic mutations in this project we </a:t>
            </a:r>
            <a:r>
              <a:rPr lang="it"/>
              <a:t>focused</a:t>
            </a:r>
            <a:r>
              <a:rPr lang="it"/>
              <a:t> on Somatic Copy‬‭ number‬‭ </a:t>
            </a:r>
            <a:r>
              <a:rPr lang="it"/>
              <a:t>aberration</a:t>
            </a:r>
            <a:r>
              <a:rPr lang="it"/>
              <a:t> (CNVs) ‬‭which are ‭larger-scale </a:t>
            </a:r>
            <a:r>
              <a:rPr lang="it"/>
              <a:t>changes of DNA regions</a:t>
            </a:r>
            <a:r>
              <a:rPr lang="it"/>
              <a:t>‬ ‭spanning‬ ‭‭thousands‬ ‭to‬ ‭millions‬ ‭of‬ ‭bases‬ ‭and‬ ‭even‬ ‭entire‬ ‭genes wihtin somatic cells‬‭‬‭. This ‭mutation‬ ‭can‬ ‭alter‬ ‭gene‬ ‭dosage and ‭influence the amount of protein produced </a:t>
            </a:r>
            <a:r>
              <a:rPr lang="it"/>
              <a:t>and</a:t>
            </a:r>
            <a:r>
              <a:rPr lang="it"/>
              <a:t> contribute to phenotypic changes and disease susceptibility‭.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it">
                <a:solidFill>
                  <a:schemeClr val="dk1"/>
                </a:solidFill>
              </a:rPr>
              <a:t>This mutation types are frequently observed in the majority of cancer types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___________________________</a:t>
            </a:r>
            <a:endParaRPr/>
          </a:p>
          <a:p>
            <a:pPr indent="0" lvl="0" marL="0" rtl="0" algn="l">
              <a:spcBef>
                <a:spcPts val="0"/>
              </a:spcBef>
              <a:spcAft>
                <a:spcPts val="0"/>
              </a:spcAft>
              <a:buNone/>
            </a:pPr>
            <a:r>
              <a:rPr lang="it"/>
              <a:t>. </a:t>
            </a:r>
            <a:r>
              <a:rPr lang="it"/>
              <a:t>These alterations can affect the expression and function of oncogenes and tumor suppressor genes, driving cancer development and progression.</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Breast cancer is a prime example of a heterogeneous disease, and SCNAs are recognized as playing a crucial role in shaping this complexity . The well-established intertumor heterogeneity in breast cancer is, in part, defined by distinct patterns of SCNAs that characterize the </a:t>
            </a:r>
            <a:r>
              <a:rPr lang="it"/>
              <a:t>various</a:t>
            </a:r>
            <a:r>
              <a:rPr lang="it"/>
              <a:t> subtypes</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varaibli molt oimpraotnti in tumorei.</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quindi per varaibli germinali focalizaimo su eqtls e somatichescna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4086637957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4086637957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Leggi il resto e  and explore how this variant can be </a:t>
            </a:r>
            <a:r>
              <a:rPr lang="it"/>
              <a:t>utilized</a:t>
            </a:r>
            <a:r>
              <a:rPr lang="it"/>
              <a:t> to stratify </a:t>
            </a:r>
            <a:r>
              <a:rPr lang="it"/>
              <a:t>patient</a:t>
            </a:r>
            <a:r>
              <a:rPr lang="it"/>
              <a:t> in a tumoral context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focalizzrarmi su un modello human spcefici, imaptto varaitni germoniali e somatiche, esplorare come queste varainti possono esser eutilizzate per stratificare pazienti nel contesto cancer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seguire andametno aim /&gt; modello disponilie n leterature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4086637957_0_2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4086637957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t"/>
              <a:t>From the literature we </a:t>
            </a:r>
            <a:r>
              <a:rPr lang="it"/>
              <a:t>retrieve</a:t>
            </a:r>
            <a:r>
              <a:rPr lang="it"/>
              <a:t> this general and universal cell </a:t>
            </a:r>
            <a:r>
              <a:rPr lang="it"/>
              <a:t>cycle</a:t>
            </a:r>
            <a:r>
              <a:rPr lang="it"/>
              <a:t> </a:t>
            </a:r>
            <a:r>
              <a:rPr lang="it"/>
              <a:t>transition</a:t>
            </a:r>
            <a:r>
              <a:rPr lang="it"/>
              <a:t> model for the eukaryotes, which is characterized by an activator, an </a:t>
            </a:r>
            <a:r>
              <a:rPr lang="it"/>
              <a:t>inhibitor</a:t>
            </a:r>
            <a:r>
              <a:rPr lang="it"/>
              <a:t>, a transition </a:t>
            </a:r>
            <a:r>
              <a:rPr lang="it"/>
              <a:t>regulator</a:t>
            </a:r>
            <a:r>
              <a:rPr lang="it"/>
              <a:t> protein. Also </a:t>
            </a:r>
            <a:r>
              <a:rPr lang="it"/>
              <a:t>three</a:t>
            </a:r>
            <a:r>
              <a:rPr lang="it"/>
              <a:t> layer of control notwork are described in the model : ‭transcriptional‬ ‭control,‬ ‭post-transcriptional‬ ‭positive‬ ‭feedback‬ ‭and‬ ‭checkpoint‬ ‭activation </a:t>
            </a:r>
            <a:r>
              <a:rPr lang="it"/>
              <a:t>which</a:t>
            </a:r>
            <a:r>
              <a:rPr lang="it"/>
              <a:t> impact the </a:t>
            </a:r>
            <a:r>
              <a:rPr lang="it"/>
              <a:t>activity</a:t>
            </a:r>
            <a:r>
              <a:rPr lang="it"/>
              <a:t> of </a:t>
            </a:r>
            <a:r>
              <a:rPr lang="it"/>
              <a:t>inhibitor</a:t>
            </a:r>
            <a:r>
              <a:rPr lang="it"/>
              <a:t> and activator.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 </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From the theory of Paul nurse the g2/m transition in universal in eukariotes and other studies suggesting also that other transitions of cell cycle in eukariotes presence of some part of univerislity, this model is based on that the university fo the cell transition in eukaryotes. ‭general‬ ‭cell‬ ‭cycle‬ ‭transition‬ ‭model‬ ‭is‬ ‭characterized‬ ‭by‬ ‭an‬ ‭activator‬ ‭and‬ ‭an‬ ‭inhibitor,‬ ‭which‬ ‭jointly‬ ‭regulate‬ ‭the‬ ‭activity‬ ‭of‬‭ a ‬‭transition ‬‭regulator ‬‭protein. Other aspect describe of the control network of the transitions are : Positive feedback loops of the transition protein of inhibitor and activator, transcriptional control though transcirptional factor that regualkte the transcription of activator and inhibitor, finally the checkpoin mechanism tha also impact, differently, the activator and inhibitor. Also there are some species that are not described in the model but are present in the reactions of the model, E1 and E2 which are kinases and Pho as phospatases, also S that ‬‭represents ‬‭a‬ ‭constitutive ‬‭signal ‬‭that‬ ‭activates ‭activator ‬‭when‬ ‭positive ‬‭feedback ‬‭on ‬‭the ‬‭activator ‬‭is ‬‭absent.</a:t>
            </a:r>
            <a:endParaRPr/>
          </a:p>
          <a:p>
            <a:pPr indent="0" lvl="0" marL="0" rtl="0" algn="l">
              <a:spcBef>
                <a:spcPts val="0"/>
              </a:spcBef>
              <a:spcAft>
                <a:spcPts val="0"/>
              </a:spcAft>
              <a:buNone/>
            </a:pPr>
            <a:r>
              <a:t/>
            </a:r>
            <a:endParaRPr/>
          </a:p>
          <a:p>
            <a:pPr indent="0" lvl="0" marL="0" rtl="0" algn="l">
              <a:spcBef>
                <a:spcPts val="0"/>
              </a:spcBef>
              <a:spcAft>
                <a:spcPts val="0"/>
              </a:spcAft>
              <a:buNone/>
            </a:pPr>
            <a:r>
              <a:rPr lang="it"/>
              <a:t>/&gt; descrivere in modo sintetico il modello, utilizzato linguaggio descrittiv (blenx una frase)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4.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9.png"/><Relationship Id="rId4" Type="http://schemas.openxmlformats.org/officeDocument/2006/relationships/image" Target="../media/image2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19.png"/><Relationship Id="rId5" Type="http://schemas.openxmlformats.org/officeDocument/2006/relationships/image" Target="../media/image26.png"/><Relationship Id="rId6"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7.png"/><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1.png"/><Relationship Id="rId4"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4.png"/><Relationship Id="rId4" Type="http://schemas.openxmlformats.org/officeDocument/2006/relationships/image" Target="../media/image3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comments" Target="../comments/comment1.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comments" Target="../comments/commen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818100" y="2130300"/>
            <a:ext cx="7507800" cy="882900"/>
          </a:xfrm>
          <a:prstGeom prst="rect">
            <a:avLst/>
          </a:prstGeom>
        </p:spPr>
        <p:txBody>
          <a:bodyPr anchorCtr="0" anchor="t" bIns="91425" lIns="91425" spcFirstLastPara="1" rIns="91425" wrap="square" tIns="91425">
            <a:noAutofit/>
          </a:bodyPr>
          <a:lstStyle/>
          <a:p>
            <a:pPr indent="0" lvl="0" marL="457200" marR="571500" rtl="0" algn="ctr">
              <a:spcBef>
                <a:spcPts val="5"/>
              </a:spcBef>
              <a:spcAft>
                <a:spcPts val="0"/>
              </a:spcAft>
              <a:buNone/>
            </a:pPr>
            <a:r>
              <a:rPr lang="it" sz="2600">
                <a:latin typeface="Times New Roman"/>
                <a:ea typeface="Times New Roman"/>
                <a:cs typeface="Times New Roman"/>
                <a:sym typeface="Times New Roman"/>
              </a:rPr>
              <a:t>Exploring the integration of genomic data</a:t>
            </a:r>
            <a:r>
              <a:rPr lang="it" sz="2600">
                <a:latin typeface="Times New Roman"/>
                <a:ea typeface="Times New Roman"/>
                <a:cs typeface="Times New Roman"/>
                <a:sym typeface="Times New Roman"/>
              </a:rPr>
              <a:t> </a:t>
            </a:r>
            <a:r>
              <a:rPr lang="it" sz="2600">
                <a:latin typeface="Times New Roman"/>
                <a:ea typeface="Times New Roman"/>
                <a:cs typeface="Times New Roman"/>
                <a:sym typeface="Times New Roman"/>
              </a:rPr>
              <a:t>into stochastic modeling of Cell Cycle</a:t>
            </a:r>
            <a:endParaRPr sz="2600">
              <a:latin typeface="Times New Roman"/>
              <a:ea typeface="Times New Roman"/>
              <a:cs typeface="Times New Roman"/>
              <a:sym typeface="Times New Roman"/>
            </a:endParaRPr>
          </a:p>
        </p:txBody>
      </p:sp>
      <p:sp>
        <p:nvSpPr>
          <p:cNvPr id="87" name="Google Shape;87;p13"/>
          <p:cNvSpPr txBox="1"/>
          <p:nvPr/>
        </p:nvSpPr>
        <p:spPr>
          <a:xfrm>
            <a:off x="1696350" y="1558350"/>
            <a:ext cx="5751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1000"/>
              </a:spcAft>
              <a:buNone/>
            </a:pPr>
            <a:r>
              <a:rPr b="1" lang="it" sz="1200">
                <a:latin typeface="Times New Roman"/>
                <a:ea typeface="Times New Roman"/>
                <a:cs typeface="Times New Roman"/>
                <a:sym typeface="Times New Roman"/>
              </a:rPr>
              <a:t>MASTER'S DEGREE IN QUANTITATIVE AND COMPUTATIONAL BIOLOGY</a:t>
            </a:r>
            <a:endParaRPr sz="1200">
              <a:latin typeface="Times New Roman"/>
              <a:ea typeface="Times New Roman"/>
              <a:cs typeface="Times New Roman"/>
              <a:sym typeface="Times New Roman"/>
            </a:endParaRPr>
          </a:p>
        </p:txBody>
      </p:sp>
      <p:sp>
        <p:nvSpPr>
          <p:cNvPr id="88" name="Google Shape;88;p13"/>
          <p:cNvSpPr txBox="1"/>
          <p:nvPr/>
        </p:nvSpPr>
        <p:spPr>
          <a:xfrm>
            <a:off x="1696350" y="3301525"/>
            <a:ext cx="5751300" cy="615600"/>
          </a:xfrm>
          <a:prstGeom prst="rect">
            <a:avLst/>
          </a:prstGeom>
          <a:noFill/>
          <a:ln>
            <a:noFill/>
          </a:ln>
        </p:spPr>
        <p:txBody>
          <a:bodyPr anchorCtr="0" anchor="t" bIns="91425" lIns="91425" spcFirstLastPara="1" rIns="91425" wrap="square" tIns="91425">
            <a:spAutoFit/>
          </a:bodyPr>
          <a:lstStyle/>
          <a:p>
            <a:pPr indent="0" lvl="0" marL="0" rtl="0" algn="l">
              <a:spcBef>
                <a:spcPts val="5"/>
              </a:spcBef>
              <a:spcAft>
                <a:spcPts val="0"/>
              </a:spcAft>
              <a:buNone/>
            </a:pPr>
            <a:r>
              <a:t/>
            </a:r>
            <a:endParaRPr b="1" sz="1500">
              <a:latin typeface="Times New Roman"/>
              <a:ea typeface="Times New Roman"/>
              <a:cs typeface="Times New Roman"/>
              <a:sym typeface="Times New Roman"/>
            </a:endParaRPr>
          </a:p>
          <a:p>
            <a:pPr indent="0" lvl="0" marL="0" rtl="0" algn="just">
              <a:lnSpc>
                <a:spcPct val="150833"/>
              </a:lnSpc>
              <a:spcBef>
                <a:spcPts val="0"/>
              </a:spcBef>
              <a:spcAft>
                <a:spcPts val="0"/>
              </a:spcAft>
              <a:buNone/>
            </a:pPr>
            <a:r>
              <a:rPr lang="it" sz="1300">
                <a:latin typeface="Times New Roman"/>
                <a:ea typeface="Times New Roman"/>
                <a:cs typeface="Times New Roman"/>
                <a:sym typeface="Times New Roman"/>
              </a:rPr>
              <a:t>Supervisor: Prof. </a:t>
            </a:r>
            <a:r>
              <a:rPr lang="it" sz="1300">
                <a:latin typeface="Times New Roman"/>
                <a:ea typeface="Times New Roman"/>
                <a:cs typeface="Times New Roman"/>
                <a:sym typeface="Times New Roman"/>
              </a:rPr>
              <a:t>Alessandro Romanel (PhD)		     </a:t>
            </a:r>
            <a:r>
              <a:rPr lang="it" sz="1300">
                <a:latin typeface="Times New Roman"/>
                <a:ea typeface="Times New Roman"/>
                <a:cs typeface="Times New Roman"/>
                <a:sym typeface="Times New Roman"/>
              </a:rPr>
              <a:t>Graduant: Andrea Tonina</a:t>
            </a:r>
            <a:endParaRPr sz="1300">
              <a:latin typeface="Times New Roman"/>
              <a:ea typeface="Times New Roman"/>
              <a:cs typeface="Times New Roman"/>
              <a:sym typeface="Times New Roman"/>
            </a:endParaRPr>
          </a:p>
        </p:txBody>
      </p:sp>
      <p:sp>
        <p:nvSpPr>
          <p:cNvPr id="89" name="Google Shape;89;p1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90" name="Google Shape;90;p13" title="logo-removebg-preview.png"/>
          <p:cNvPicPr preferRelativeResize="0"/>
          <p:nvPr/>
        </p:nvPicPr>
        <p:blipFill>
          <a:blip r:embed="rId3">
            <a:alphaModFix/>
          </a:blip>
          <a:stretch>
            <a:fillRect/>
          </a:stretch>
        </p:blipFill>
        <p:spPr>
          <a:xfrm>
            <a:off x="2836750" y="71950"/>
            <a:ext cx="3470500" cy="935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7" name="Shape 167"/>
        <p:cNvGrpSpPr/>
        <p:nvPr/>
      </p:nvGrpSpPr>
      <p:grpSpPr>
        <a:xfrm>
          <a:off x="0" y="0"/>
          <a:ext cx="0" cy="0"/>
          <a:chOff x="0" y="0"/>
          <a:chExt cx="0" cy="0"/>
        </a:xfrm>
      </p:grpSpPr>
      <p:sp>
        <p:nvSpPr>
          <p:cNvPr id="168" name="Google Shape;168;p2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69" name="Google Shape;169;p22"/>
          <p:cNvPicPr preferRelativeResize="0"/>
          <p:nvPr/>
        </p:nvPicPr>
        <p:blipFill>
          <a:blip r:embed="rId3">
            <a:alphaModFix/>
          </a:blip>
          <a:stretch>
            <a:fillRect/>
          </a:stretch>
        </p:blipFill>
        <p:spPr>
          <a:xfrm>
            <a:off x="2044475" y="720975"/>
            <a:ext cx="5055049" cy="44224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3"/>
          <p:cNvSpPr txBox="1"/>
          <p:nvPr>
            <p:ph type="title"/>
          </p:nvPr>
        </p:nvSpPr>
        <p:spPr>
          <a:xfrm>
            <a:off x="727650" y="6098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Times New Roman"/>
                <a:ea typeface="Times New Roman"/>
                <a:cs typeface="Times New Roman"/>
                <a:sym typeface="Times New Roman"/>
              </a:rPr>
              <a:t>Simulations of GO and STOP transcriptional regulations‬</a:t>
            </a:r>
            <a:endParaRPr>
              <a:latin typeface="Times New Roman"/>
              <a:ea typeface="Times New Roman"/>
              <a:cs typeface="Times New Roman"/>
              <a:sym typeface="Times New Roman"/>
            </a:endParaRPr>
          </a:p>
        </p:txBody>
      </p:sp>
      <p:pic>
        <p:nvPicPr>
          <p:cNvPr id="175" name="Google Shape;175;p23"/>
          <p:cNvPicPr preferRelativeResize="0"/>
          <p:nvPr/>
        </p:nvPicPr>
        <p:blipFill>
          <a:blip r:embed="rId3">
            <a:alphaModFix/>
          </a:blip>
          <a:stretch>
            <a:fillRect/>
          </a:stretch>
        </p:blipFill>
        <p:spPr>
          <a:xfrm>
            <a:off x="1959038" y="1145025"/>
            <a:ext cx="5225915" cy="3693674"/>
          </a:xfrm>
          <a:prstGeom prst="rect">
            <a:avLst/>
          </a:prstGeom>
          <a:noFill/>
          <a:ln>
            <a:noFill/>
          </a:ln>
        </p:spPr>
      </p:pic>
      <p:sp>
        <p:nvSpPr>
          <p:cNvPr id="176" name="Google Shape;176;p2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177" name="Google Shape;177;p23"/>
          <p:cNvSpPr/>
          <p:nvPr/>
        </p:nvSpPr>
        <p:spPr>
          <a:xfrm>
            <a:off x="6882300" y="3569750"/>
            <a:ext cx="1895100" cy="10803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sz="1200">
                <a:latin typeface="Times New Roman"/>
                <a:ea typeface="Times New Roman"/>
                <a:cs typeface="Times New Roman"/>
                <a:sym typeface="Times New Roman"/>
              </a:rPr>
              <a:t>A total of 24 models were build using combination of the three regulatory processes</a:t>
            </a:r>
            <a:endParaRPr sz="120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4"/>
          <p:cNvSpPr txBox="1"/>
          <p:nvPr>
            <p:ph type="title"/>
          </p:nvPr>
        </p:nvSpPr>
        <p:spPr>
          <a:xfrm>
            <a:off x="729450" y="5876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Times New Roman"/>
                <a:ea typeface="Times New Roman"/>
                <a:cs typeface="Times New Roman"/>
                <a:sym typeface="Times New Roman"/>
              </a:rPr>
              <a:t>Sensitivity analysis of the general model‬</a:t>
            </a:r>
            <a:endParaRPr>
              <a:latin typeface="Times New Roman"/>
              <a:ea typeface="Times New Roman"/>
              <a:cs typeface="Times New Roman"/>
              <a:sym typeface="Times New Roman"/>
            </a:endParaRPr>
          </a:p>
        </p:txBody>
      </p:sp>
      <p:pic>
        <p:nvPicPr>
          <p:cNvPr id="183" name="Google Shape;183;p24"/>
          <p:cNvPicPr preferRelativeResize="0"/>
          <p:nvPr/>
        </p:nvPicPr>
        <p:blipFill>
          <a:blip r:embed="rId3">
            <a:alphaModFix/>
          </a:blip>
          <a:stretch>
            <a:fillRect/>
          </a:stretch>
        </p:blipFill>
        <p:spPr>
          <a:xfrm>
            <a:off x="1001251" y="1122875"/>
            <a:ext cx="3274049" cy="3829301"/>
          </a:xfrm>
          <a:prstGeom prst="rect">
            <a:avLst/>
          </a:prstGeom>
          <a:noFill/>
          <a:ln>
            <a:noFill/>
          </a:ln>
        </p:spPr>
      </p:pic>
      <p:sp>
        <p:nvSpPr>
          <p:cNvPr id="184" name="Google Shape;184;p24"/>
          <p:cNvSpPr txBox="1"/>
          <p:nvPr/>
        </p:nvSpPr>
        <p:spPr>
          <a:xfrm>
            <a:off x="1167300" y="4866600"/>
            <a:ext cx="68094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600">
                <a:solidFill>
                  <a:srgbClr val="202020"/>
                </a:solidFill>
                <a:highlight>
                  <a:srgbClr val="FFFFFF"/>
                </a:highlight>
                <a:latin typeface="Times New Roman"/>
                <a:ea typeface="Times New Roman"/>
                <a:cs typeface="Times New Roman"/>
                <a:sym typeface="Times New Roman"/>
              </a:rPr>
              <a:t>Romanel A, Jensen LJ, Cardelli L, Csikász-Nagy A (2012) Transcriptional Regulation Is a Major Controller of Cell Cycle Transition Dynamics. PLoS ONE 7(1): e29716. https://doi.org/10.1371/journal.pone.0029716</a:t>
            </a:r>
            <a:endParaRPr sz="1000">
              <a:latin typeface="Times New Roman"/>
              <a:ea typeface="Times New Roman"/>
              <a:cs typeface="Times New Roman"/>
              <a:sym typeface="Times New Roman"/>
            </a:endParaRPr>
          </a:p>
        </p:txBody>
      </p:sp>
      <p:sp>
        <p:nvSpPr>
          <p:cNvPr id="185" name="Google Shape;185;p24"/>
          <p:cNvSpPr txBox="1"/>
          <p:nvPr/>
        </p:nvSpPr>
        <p:spPr>
          <a:xfrm>
            <a:off x="4751975" y="1627500"/>
            <a:ext cx="4206900" cy="32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300">
                <a:solidFill>
                  <a:schemeClr val="dk2"/>
                </a:solidFill>
                <a:latin typeface="Times New Roman"/>
                <a:ea typeface="Times New Roman"/>
                <a:cs typeface="Times New Roman"/>
                <a:sym typeface="Times New Roman"/>
              </a:rPr>
              <a:t>Species :</a:t>
            </a:r>
            <a:endParaRPr sz="1300">
              <a:solidFill>
                <a:schemeClr val="dk2"/>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chemeClr val="dk2"/>
              </a:buClr>
              <a:buSzPts val="1300"/>
              <a:buFont typeface="Times New Roman"/>
              <a:buChar char="●"/>
            </a:pPr>
            <a:r>
              <a:rPr i="1" lang="it" sz="1300">
                <a:solidFill>
                  <a:schemeClr val="dk2"/>
                </a:solidFill>
                <a:latin typeface="Times New Roman"/>
                <a:ea typeface="Times New Roman"/>
                <a:cs typeface="Times New Roman"/>
                <a:sym typeface="Times New Roman"/>
              </a:rPr>
              <a:t>E2</a:t>
            </a:r>
            <a:r>
              <a:rPr lang="it" sz="1300">
                <a:solidFill>
                  <a:schemeClr val="dk2"/>
                </a:solidFill>
                <a:latin typeface="Times New Roman"/>
                <a:ea typeface="Times New Roman"/>
                <a:cs typeface="Times New Roman"/>
                <a:sym typeface="Times New Roman"/>
              </a:rPr>
              <a:t> variations impact transition in each models</a:t>
            </a:r>
            <a:endParaRPr sz="1300">
              <a:solidFill>
                <a:schemeClr val="dk2"/>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chemeClr val="dk2"/>
              </a:buClr>
              <a:buSzPts val="1300"/>
              <a:buFont typeface="Times New Roman"/>
              <a:buChar char="●"/>
            </a:pPr>
            <a:r>
              <a:rPr lang="it" sz="1300">
                <a:solidFill>
                  <a:schemeClr val="dk2"/>
                </a:solidFill>
                <a:latin typeface="Times New Roman"/>
                <a:ea typeface="Times New Roman"/>
                <a:cs typeface="Times New Roman"/>
                <a:sym typeface="Times New Roman"/>
              </a:rPr>
              <a:t>TF</a:t>
            </a:r>
            <a:r>
              <a:rPr baseline="-25000" lang="it" sz="1300">
                <a:solidFill>
                  <a:schemeClr val="dk2"/>
                </a:solidFill>
                <a:latin typeface="Times New Roman"/>
                <a:ea typeface="Times New Roman"/>
                <a:cs typeface="Times New Roman"/>
                <a:sym typeface="Times New Roman"/>
              </a:rPr>
              <a:t>A</a:t>
            </a:r>
            <a:r>
              <a:rPr lang="it" sz="1300">
                <a:solidFill>
                  <a:schemeClr val="dk2"/>
                </a:solidFill>
                <a:latin typeface="Times New Roman"/>
                <a:ea typeface="Times New Roman"/>
                <a:cs typeface="Times New Roman"/>
                <a:sym typeface="Times New Roman"/>
              </a:rPr>
              <a:t> variations more impactful on models than TF</a:t>
            </a:r>
            <a:r>
              <a:rPr baseline="-25000" lang="it" sz="1300">
                <a:solidFill>
                  <a:schemeClr val="dk2"/>
                </a:solidFill>
                <a:latin typeface="Times New Roman"/>
                <a:ea typeface="Times New Roman"/>
                <a:cs typeface="Times New Roman"/>
                <a:sym typeface="Times New Roman"/>
              </a:rPr>
              <a:t>I</a:t>
            </a:r>
            <a:endParaRPr sz="1300">
              <a:solidFill>
                <a:schemeClr val="dk2"/>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chemeClr val="dk2"/>
              </a:buClr>
              <a:buSzPts val="1300"/>
              <a:buFont typeface="Times New Roman"/>
              <a:buChar char="●"/>
            </a:pPr>
            <a:r>
              <a:rPr lang="it" sz="1300">
                <a:solidFill>
                  <a:schemeClr val="dk2"/>
                </a:solidFill>
                <a:latin typeface="Times New Roman"/>
                <a:ea typeface="Times New Roman"/>
                <a:cs typeface="Times New Roman"/>
                <a:sym typeface="Times New Roman"/>
              </a:rPr>
              <a:t>ChP</a:t>
            </a:r>
            <a:r>
              <a:rPr baseline="-25000" lang="it" sz="1300">
                <a:solidFill>
                  <a:schemeClr val="dk2"/>
                </a:solidFill>
                <a:latin typeface="Times New Roman"/>
                <a:ea typeface="Times New Roman"/>
                <a:cs typeface="Times New Roman"/>
                <a:sym typeface="Times New Roman"/>
              </a:rPr>
              <a:t>A</a:t>
            </a:r>
            <a:r>
              <a:rPr lang="it" sz="1300">
                <a:solidFill>
                  <a:schemeClr val="dk2"/>
                </a:solidFill>
                <a:latin typeface="Times New Roman"/>
                <a:ea typeface="Times New Roman"/>
                <a:cs typeface="Times New Roman"/>
                <a:sym typeface="Times New Roman"/>
              </a:rPr>
              <a:t> variations on PFB on inhibitors or both</a:t>
            </a:r>
            <a:endParaRPr sz="13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it" sz="1300">
                <a:solidFill>
                  <a:schemeClr val="dk2"/>
                </a:solidFill>
                <a:latin typeface="Times New Roman"/>
                <a:ea typeface="Times New Roman"/>
                <a:cs typeface="Times New Roman"/>
                <a:sym typeface="Times New Roman"/>
              </a:rPr>
              <a:t> </a:t>
            </a:r>
            <a:endParaRPr sz="1300">
              <a:solidFill>
                <a:schemeClr val="dk2"/>
              </a:solidFill>
              <a:latin typeface="Times New Roman"/>
              <a:ea typeface="Times New Roman"/>
              <a:cs typeface="Times New Roman"/>
              <a:sym typeface="Times New Roman"/>
            </a:endParaRPr>
          </a:p>
          <a:p>
            <a:pPr indent="0" lvl="0" marL="0" rtl="0" algn="l">
              <a:spcBef>
                <a:spcPts val="0"/>
              </a:spcBef>
              <a:spcAft>
                <a:spcPts val="0"/>
              </a:spcAft>
              <a:buNone/>
            </a:pPr>
            <a:r>
              <a:rPr lang="it" sz="1300">
                <a:solidFill>
                  <a:schemeClr val="dk2"/>
                </a:solidFill>
                <a:latin typeface="Times New Roman"/>
                <a:ea typeface="Times New Roman"/>
                <a:cs typeface="Times New Roman"/>
                <a:sym typeface="Times New Roman"/>
              </a:rPr>
              <a:t>Parameters:</a:t>
            </a:r>
            <a:endParaRPr sz="1300">
              <a:solidFill>
                <a:schemeClr val="dk2"/>
              </a:solidFill>
              <a:latin typeface="Times New Roman"/>
              <a:ea typeface="Times New Roman"/>
              <a:cs typeface="Times New Roman"/>
              <a:sym typeface="Times New Roman"/>
            </a:endParaRPr>
          </a:p>
          <a:p>
            <a:pPr indent="-311150" lvl="0" marL="457200" rtl="0" algn="l">
              <a:lnSpc>
                <a:spcPct val="150000"/>
              </a:lnSpc>
              <a:spcBef>
                <a:spcPts val="0"/>
              </a:spcBef>
              <a:spcAft>
                <a:spcPts val="0"/>
              </a:spcAft>
              <a:buClr>
                <a:schemeClr val="dk2"/>
              </a:buClr>
              <a:buSzPts val="1300"/>
              <a:buFont typeface="Times New Roman"/>
              <a:buChar char="●"/>
            </a:pPr>
            <a:r>
              <a:rPr i="1" lang="it" sz="1300">
                <a:solidFill>
                  <a:schemeClr val="dk2"/>
                </a:solidFill>
                <a:latin typeface="Times New Roman"/>
                <a:ea typeface="Times New Roman"/>
                <a:cs typeface="Times New Roman"/>
                <a:sym typeface="Times New Roman"/>
              </a:rPr>
              <a:t>kma </a:t>
            </a:r>
            <a:r>
              <a:rPr lang="it" sz="1300">
                <a:solidFill>
                  <a:schemeClr val="dk2"/>
                </a:solidFill>
                <a:latin typeface="Times New Roman"/>
                <a:ea typeface="Times New Roman"/>
                <a:cs typeface="Times New Roman"/>
                <a:sym typeface="Times New Roman"/>
              </a:rPr>
              <a:t>variations impact transition on all models</a:t>
            </a:r>
            <a:endParaRPr sz="1300">
              <a:solidFill>
                <a:schemeClr val="dk2"/>
              </a:solidFill>
              <a:latin typeface="Times New Roman"/>
              <a:ea typeface="Times New Roman"/>
              <a:cs typeface="Times New Roman"/>
              <a:sym typeface="Times New Roman"/>
            </a:endParaRPr>
          </a:p>
          <a:p>
            <a:pPr indent="-311150" lvl="0" marL="457200" rtl="0" algn="l">
              <a:lnSpc>
                <a:spcPct val="100000"/>
              </a:lnSpc>
              <a:spcBef>
                <a:spcPts val="0"/>
              </a:spcBef>
              <a:spcAft>
                <a:spcPts val="0"/>
              </a:spcAft>
              <a:buClr>
                <a:schemeClr val="dk2"/>
              </a:buClr>
              <a:buSzPts val="1300"/>
              <a:buFont typeface="Times New Roman"/>
              <a:buChar char="●"/>
            </a:pPr>
            <a:r>
              <a:rPr i="1" lang="it" sz="1300">
                <a:solidFill>
                  <a:schemeClr val="dk2"/>
                </a:solidFill>
                <a:latin typeface="Times New Roman"/>
                <a:ea typeface="Times New Roman"/>
                <a:cs typeface="Times New Roman"/>
                <a:sym typeface="Times New Roman"/>
              </a:rPr>
              <a:t>jci </a:t>
            </a:r>
            <a:r>
              <a:rPr lang="it" sz="1300">
                <a:solidFill>
                  <a:schemeClr val="dk2"/>
                </a:solidFill>
                <a:latin typeface="Times New Roman"/>
                <a:ea typeface="Times New Roman"/>
                <a:cs typeface="Times New Roman"/>
                <a:sym typeface="Times New Roman"/>
              </a:rPr>
              <a:t>variations impact model with transcriptional control on the activator only</a:t>
            </a:r>
            <a:endParaRPr sz="1300">
              <a:solidFill>
                <a:schemeClr val="dk2"/>
              </a:solidFill>
              <a:latin typeface="Times New Roman"/>
              <a:ea typeface="Times New Roman"/>
              <a:cs typeface="Times New Roman"/>
              <a:sym typeface="Times New Roman"/>
            </a:endParaRPr>
          </a:p>
        </p:txBody>
      </p:sp>
      <p:sp>
        <p:nvSpPr>
          <p:cNvPr id="186" name="Google Shape;186;p2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txBox="1"/>
          <p:nvPr>
            <p:ph type="title"/>
          </p:nvPr>
        </p:nvSpPr>
        <p:spPr>
          <a:xfrm>
            <a:off x="727650" y="566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Times New Roman"/>
                <a:ea typeface="Times New Roman"/>
                <a:cs typeface="Times New Roman"/>
                <a:sym typeface="Times New Roman"/>
              </a:rPr>
              <a:t>Human specific cell-cycle model G2/M‬</a:t>
            </a:r>
            <a:endParaRPr>
              <a:latin typeface="Times New Roman"/>
              <a:ea typeface="Times New Roman"/>
              <a:cs typeface="Times New Roman"/>
              <a:sym typeface="Times New Roman"/>
            </a:endParaRPr>
          </a:p>
        </p:txBody>
      </p:sp>
      <p:pic>
        <p:nvPicPr>
          <p:cNvPr id="192" name="Google Shape;192;p25"/>
          <p:cNvPicPr preferRelativeResize="0"/>
          <p:nvPr/>
        </p:nvPicPr>
        <p:blipFill rotWithShape="1">
          <a:blip r:embed="rId3">
            <a:alphaModFix/>
          </a:blip>
          <a:srcRect b="0" l="0" r="0" t="0"/>
          <a:stretch/>
        </p:blipFill>
        <p:spPr>
          <a:xfrm>
            <a:off x="727650" y="1424650"/>
            <a:ext cx="4037876" cy="3336151"/>
          </a:xfrm>
          <a:prstGeom prst="rect">
            <a:avLst/>
          </a:prstGeom>
          <a:noFill/>
          <a:ln>
            <a:noFill/>
          </a:ln>
        </p:spPr>
      </p:pic>
      <p:pic>
        <p:nvPicPr>
          <p:cNvPr id="193" name="Google Shape;193;p25"/>
          <p:cNvPicPr preferRelativeResize="0"/>
          <p:nvPr/>
        </p:nvPicPr>
        <p:blipFill>
          <a:blip r:embed="rId4">
            <a:alphaModFix/>
          </a:blip>
          <a:stretch>
            <a:fillRect/>
          </a:stretch>
        </p:blipFill>
        <p:spPr>
          <a:xfrm>
            <a:off x="4834500" y="1424650"/>
            <a:ext cx="3645053" cy="3336151"/>
          </a:xfrm>
          <a:prstGeom prst="rect">
            <a:avLst/>
          </a:prstGeom>
          <a:noFill/>
          <a:ln>
            <a:noFill/>
          </a:ln>
        </p:spPr>
      </p:pic>
      <p:sp>
        <p:nvSpPr>
          <p:cNvPr id="194" name="Google Shape;194;p2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195" name="Google Shape;195;p25"/>
          <p:cNvSpPr txBox="1"/>
          <p:nvPr/>
        </p:nvSpPr>
        <p:spPr>
          <a:xfrm>
            <a:off x="727650" y="1366725"/>
            <a:ext cx="491400" cy="1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300">
                <a:solidFill>
                  <a:schemeClr val="dk2"/>
                </a:solidFill>
                <a:latin typeface="Times New Roman"/>
                <a:ea typeface="Times New Roman"/>
                <a:cs typeface="Times New Roman"/>
                <a:sym typeface="Times New Roman"/>
              </a:rPr>
              <a:t>B</a:t>
            </a:r>
            <a:r>
              <a:rPr baseline="-25000" lang="it" sz="1300">
                <a:solidFill>
                  <a:schemeClr val="dk2"/>
                </a:solidFill>
                <a:latin typeface="Times New Roman"/>
                <a:ea typeface="Times New Roman"/>
                <a:cs typeface="Times New Roman"/>
                <a:sym typeface="Times New Roman"/>
              </a:rPr>
              <a:t>I</a:t>
            </a:r>
            <a:r>
              <a:rPr baseline="30000" lang="it" sz="1300">
                <a:solidFill>
                  <a:schemeClr val="dk2"/>
                </a:solidFill>
                <a:latin typeface="Times New Roman"/>
                <a:ea typeface="Times New Roman"/>
                <a:cs typeface="Times New Roman"/>
                <a:sym typeface="Times New Roman"/>
              </a:rPr>
              <a:t>B</a:t>
            </a:r>
            <a:endParaRPr baseline="30000" sz="1300">
              <a:solidFill>
                <a:schemeClr val="dk2"/>
              </a:solidFill>
              <a:latin typeface="Times New Roman"/>
              <a:ea typeface="Times New Roman"/>
              <a:cs typeface="Times New Roman"/>
              <a:sym typeface="Times New Roman"/>
            </a:endParaRPr>
          </a:p>
        </p:txBody>
      </p:sp>
      <p:sp>
        <p:nvSpPr>
          <p:cNvPr id="196" name="Google Shape;196;p25"/>
          <p:cNvSpPr txBox="1"/>
          <p:nvPr/>
        </p:nvSpPr>
        <p:spPr>
          <a:xfrm>
            <a:off x="5203525" y="1424650"/>
            <a:ext cx="491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300">
                <a:solidFill>
                  <a:schemeClr val="dk2"/>
                </a:solidFill>
                <a:latin typeface="Times New Roman"/>
                <a:ea typeface="Times New Roman"/>
                <a:cs typeface="Times New Roman"/>
                <a:sym typeface="Times New Roman"/>
              </a:rPr>
              <a:t>B</a:t>
            </a:r>
            <a:r>
              <a:rPr baseline="-25000" lang="it" sz="1300">
                <a:solidFill>
                  <a:schemeClr val="dk2"/>
                </a:solidFill>
                <a:latin typeface="Times New Roman"/>
                <a:ea typeface="Times New Roman"/>
                <a:cs typeface="Times New Roman"/>
                <a:sym typeface="Times New Roman"/>
              </a:rPr>
              <a:t>A</a:t>
            </a:r>
            <a:r>
              <a:rPr baseline="30000" lang="it" sz="1300">
                <a:solidFill>
                  <a:schemeClr val="dk2"/>
                </a:solidFill>
                <a:latin typeface="Times New Roman"/>
                <a:ea typeface="Times New Roman"/>
                <a:cs typeface="Times New Roman"/>
                <a:sym typeface="Times New Roman"/>
              </a:rPr>
              <a:t>B</a:t>
            </a:r>
            <a:endParaRPr baseline="30000" sz="1300">
              <a:solidFill>
                <a:schemeClr val="dk2"/>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pic>
        <p:nvPicPr>
          <p:cNvPr id="201" name="Google Shape;201;p26"/>
          <p:cNvPicPr preferRelativeResize="0"/>
          <p:nvPr/>
        </p:nvPicPr>
        <p:blipFill rotWithShape="1">
          <a:blip r:embed="rId3">
            <a:alphaModFix/>
          </a:blip>
          <a:srcRect b="0" l="0" r="6235" t="0"/>
          <a:stretch/>
        </p:blipFill>
        <p:spPr>
          <a:xfrm>
            <a:off x="4321625" y="1191225"/>
            <a:ext cx="4571325" cy="3800475"/>
          </a:xfrm>
          <a:prstGeom prst="rect">
            <a:avLst/>
          </a:prstGeom>
          <a:noFill/>
          <a:ln>
            <a:noFill/>
          </a:ln>
        </p:spPr>
      </p:pic>
      <p:sp>
        <p:nvSpPr>
          <p:cNvPr id="202" name="Google Shape;202;p26"/>
          <p:cNvSpPr txBox="1"/>
          <p:nvPr>
            <p:ph type="title"/>
          </p:nvPr>
        </p:nvSpPr>
        <p:spPr>
          <a:xfrm>
            <a:off x="727650" y="6560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Times New Roman"/>
                <a:ea typeface="Times New Roman"/>
                <a:cs typeface="Times New Roman"/>
                <a:sym typeface="Times New Roman"/>
              </a:rPr>
              <a:t>eQTLs</a:t>
            </a:r>
            <a:endParaRPr>
              <a:latin typeface="Times New Roman"/>
              <a:ea typeface="Times New Roman"/>
              <a:cs typeface="Times New Roman"/>
              <a:sym typeface="Times New Roman"/>
            </a:endParaRPr>
          </a:p>
        </p:txBody>
      </p:sp>
      <p:sp>
        <p:nvSpPr>
          <p:cNvPr id="203" name="Google Shape;203;p2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04" name="Google Shape;204;p26"/>
          <p:cNvSpPr txBox="1"/>
          <p:nvPr/>
        </p:nvSpPr>
        <p:spPr>
          <a:xfrm>
            <a:off x="727650" y="1420625"/>
            <a:ext cx="3514500" cy="1693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it">
                <a:latin typeface="Times New Roman"/>
                <a:ea typeface="Times New Roman"/>
                <a:cs typeface="Times New Roman"/>
                <a:sym typeface="Times New Roman"/>
              </a:rPr>
              <a:t>Adult Genotype-Tissue Expression (GTEx) project</a:t>
            </a:r>
            <a:endParaRPr b="1">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it">
                <a:latin typeface="Times New Roman"/>
                <a:ea typeface="Times New Roman"/>
                <a:cs typeface="Times New Roman"/>
                <a:sym typeface="Times New Roman"/>
              </a:rPr>
              <a:t>median gene-levels expression in TPM for each tissue </a:t>
            </a:r>
            <a:endParaRPr>
              <a:latin typeface="Times New Roman"/>
              <a:ea typeface="Times New Roman"/>
              <a:cs typeface="Times New Roman"/>
              <a:sym typeface="Times New Roman"/>
            </a:endParaRPr>
          </a:p>
          <a:p>
            <a:pPr indent="-317500" lvl="0" marL="457200" rtl="0" algn="just">
              <a:spcBef>
                <a:spcPts val="0"/>
              </a:spcBef>
              <a:spcAft>
                <a:spcPts val="0"/>
              </a:spcAft>
              <a:buSzPts val="1400"/>
              <a:buFont typeface="Times New Roman"/>
              <a:buChar char="●"/>
            </a:pPr>
            <a:r>
              <a:rPr lang="it">
                <a:latin typeface="Times New Roman"/>
                <a:ea typeface="Times New Roman"/>
                <a:cs typeface="Times New Roman"/>
                <a:sym typeface="Times New Roman"/>
              </a:rPr>
              <a:t>eQTLs information for each gene of interest involved in the cell cycle G2/M transition</a:t>
            </a:r>
            <a:endParaRPr>
              <a:latin typeface="Times New Roman"/>
              <a:ea typeface="Times New Roman"/>
              <a:cs typeface="Times New Roman"/>
              <a:sym typeface="Times New Roman"/>
            </a:endParaRPr>
          </a:p>
        </p:txBody>
      </p:sp>
      <p:pic>
        <p:nvPicPr>
          <p:cNvPr id="205" name="Google Shape;205;p26"/>
          <p:cNvPicPr preferRelativeResize="0"/>
          <p:nvPr/>
        </p:nvPicPr>
        <p:blipFill>
          <a:blip r:embed="rId4">
            <a:alphaModFix/>
          </a:blip>
          <a:stretch>
            <a:fillRect/>
          </a:stretch>
        </p:blipFill>
        <p:spPr>
          <a:xfrm>
            <a:off x="1627638" y="3210526"/>
            <a:ext cx="1714500" cy="1714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7"/>
          <p:cNvSpPr txBox="1"/>
          <p:nvPr>
            <p:ph type="title"/>
          </p:nvPr>
        </p:nvSpPr>
        <p:spPr>
          <a:xfrm>
            <a:off x="727650" y="566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Times New Roman"/>
                <a:ea typeface="Times New Roman"/>
                <a:cs typeface="Times New Roman"/>
                <a:sym typeface="Times New Roman"/>
              </a:rPr>
              <a:t>eQTLs</a:t>
            </a:r>
            <a:endParaRPr>
              <a:latin typeface="Times New Roman"/>
              <a:ea typeface="Times New Roman"/>
              <a:cs typeface="Times New Roman"/>
              <a:sym typeface="Times New Roman"/>
            </a:endParaRPr>
          </a:p>
        </p:txBody>
      </p:sp>
      <p:sp>
        <p:nvSpPr>
          <p:cNvPr id="211" name="Google Shape;211;p2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12" name="Google Shape;212;p27"/>
          <p:cNvSpPr/>
          <p:nvPr/>
        </p:nvSpPr>
        <p:spPr>
          <a:xfrm>
            <a:off x="5258650" y="836775"/>
            <a:ext cx="2003700" cy="568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13" name="Google Shape;213;p27"/>
          <p:cNvSpPr txBox="1"/>
          <p:nvPr/>
        </p:nvSpPr>
        <p:spPr>
          <a:xfrm>
            <a:off x="727650" y="1270525"/>
            <a:ext cx="491400" cy="1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300">
                <a:solidFill>
                  <a:schemeClr val="dk2"/>
                </a:solidFill>
                <a:latin typeface="Times New Roman"/>
                <a:ea typeface="Times New Roman"/>
                <a:cs typeface="Times New Roman"/>
                <a:sym typeface="Times New Roman"/>
              </a:rPr>
              <a:t>B</a:t>
            </a:r>
            <a:r>
              <a:rPr baseline="-25000" lang="it" sz="1300">
                <a:solidFill>
                  <a:schemeClr val="dk2"/>
                </a:solidFill>
                <a:latin typeface="Times New Roman"/>
                <a:ea typeface="Times New Roman"/>
                <a:cs typeface="Times New Roman"/>
                <a:sym typeface="Times New Roman"/>
              </a:rPr>
              <a:t>A</a:t>
            </a:r>
            <a:r>
              <a:rPr baseline="30000" lang="it" sz="1300">
                <a:solidFill>
                  <a:schemeClr val="dk2"/>
                </a:solidFill>
                <a:latin typeface="Times New Roman"/>
                <a:ea typeface="Times New Roman"/>
                <a:cs typeface="Times New Roman"/>
                <a:sym typeface="Times New Roman"/>
              </a:rPr>
              <a:t>B</a:t>
            </a:r>
            <a:endParaRPr baseline="30000" sz="1300">
              <a:solidFill>
                <a:schemeClr val="dk2"/>
              </a:solidFill>
              <a:latin typeface="Times New Roman"/>
              <a:ea typeface="Times New Roman"/>
              <a:cs typeface="Times New Roman"/>
              <a:sym typeface="Times New Roman"/>
            </a:endParaRPr>
          </a:p>
        </p:txBody>
      </p:sp>
      <p:pic>
        <p:nvPicPr>
          <p:cNvPr id="214" name="Google Shape;214;p27"/>
          <p:cNvPicPr preferRelativeResize="0"/>
          <p:nvPr/>
        </p:nvPicPr>
        <p:blipFill>
          <a:blip r:embed="rId3">
            <a:alphaModFix/>
          </a:blip>
          <a:stretch>
            <a:fillRect/>
          </a:stretch>
        </p:blipFill>
        <p:spPr>
          <a:xfrm>
            <a:off x="1113850" y="1693575"/>
            <a:ext cx="7588324" cy="3115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8"/>
          <p:cNvSpPr txBox="1"/>
          <p:nvPr>
            <p:ph type="title"/>
          </p:nvPr>
        </p:nvSpPr>
        <p:spPr>
          <a:xfrm>
            <a:off x="727650" y="566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Times New Roman"/>
                <a:ea typeface="Times New Roman"/>
                <a:cs typeface="Times New Roman"/>
                <a:sym typeface="Times New Roman"/>
              </a:rPr>
              <a:t>eQTLs</a:t>
            </a:r>
            <a:endParaRPr>
              <a:latin typeface="Times New Roman"/>
              <a:ea typeface="Times New Roman"/>
              <a:cs typeface="Times New Roman"/>
              <a:sym typeface="Times New Roman"/>
            </a:endParaRPr>
          </a:p>
        </p:txBody>
      </p:sp>
      <p:sp>
        <p:nvSpPr>
          <p:cNvPr id="220" name="Google Shape;220;p2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21" name="Google Shape;221;p28"/>
          <p:cNvSpPr/>
          <p:nvPr/>
        </p:nvSpPr>
        <p:spPr>
          <a:xfrm>
            <a:off x="5258650" y="836775"/>
            <a:ext cx="2003700" cy="568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22" name="Google Shape;222;p28"/>
          <p:cNvSpPr txBox="1"/>
          <p:nvPr/>
        </p:nvSpPr>
        <p:spPr>
          <a:xfrm>
            <a:off x="727650" y="1270525"/>
            <a:ext cx="491400" cy="1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300">
                <a:solidFill>
                  <a:schemeClr val="dk2"/>
                </a:solidFill>
                <a:latin typeface="Times New Roman"/>
                <a:ea typeface="Times New Roman"/>
                <a:cs typeface="Times New Roman"/>
                <a:sym typeface="Times New Roman"/>
              </a:rPr>
              <a:t>B</a:t>
            </a:r>
            <a:r>
              <a:rPr baseline="-25000" lang="it" sz="1300">
                <a:solidFill>
                  <a:schemeClr val="dk2"/>
                </a:solidFill>
                <a:latin typeface="Times New Roman"/>
                <a:ea typeface="Times New Roman"/>
                <a:cs typeface="Times New Roman"/>
                <a:sym typeface="Times New Roman"/>
              </a:rPr>
              <a:t>I</a:t>
            </a:r>
            <a:r>
              <a:rPr baseline="30000" lang="it" sz="1300">
                <a:solidFill>
                  <a:schemeClr val="dk2"/>
                </a:solidFill>
                <a:latin typeface="Times New Roman"/>
                <a:ea typeface="Times New Roman"/>
                <a:cs typeface="Times New Roman"/>
                <a:sym typeface="Times New Roman"/>
              </a:rPr>
              <a:t>B</a:t>
            </a:r>
            <a:endParaRPr baseline="30000" sz="1300">
              <a:solidFill>
                <a:schemeClr val="dk2"/>
              </a:solidFill>
              <a:latin typeface="Times New Roman"/>
              <a:ea typeface="Times New Roman"/>
              <a:cs typeface="Times New Roman"/>
              <a:sym typeface="Times New Roman"/>
            </a:endParaRPr>
          </a:p>
        </p:txBody>
      </p:sp>
      <p:pic>
        <p:nvPicPr>
          <p:cNvPr id="223" name="Google Shape;223;p28"/>
          <p:cNvPicPr preferRelativeResize="0"/>
          <p:nvPr/>
        </p:nvPicPr>
        <p:blipFill rotWithShape="1">
          <a:blip r:embed="rId3">
            <a:alphaModFix/>
          </a:blip>
          <a:srcRect b="0" l="0" r="793" t="0"/>
          <a:stretch/>
        </p:blipFill>
        <p:spPr>
          <a:xfrm>
            <a:off x="985250" y="1765575"/>
            <a:ext cx="7061150" cy="3043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9"/>
          <p:cNvSpPr txBox="1"/>
          <p:nvPr>
            <p:ph type="title"/>
          </p:nvPr>
        </p:nvSpPr>
        <p:spPr>
          <a:xfrm>
            <a:off x="727650" y="566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Times New Roman"/>
                <a:ea typeface="Times New Roman"/>
                <a:cs typeface="Times New Roman"/>
                <a:sym typeface="Times New Roman"/>
              </a:rPr>
              <a:t>eQTLs</a:t>
            </a:r>
            <a:endParaRPr>
              <a:latin typeface="Times New Roman"/>
              <a:ea typeface="Times New Roman"/>
              <a:cs typeface="Times New Roman"/>
              <a:sym typeface="Times New Roman"/>
            </a:endParaRPr>
          </a:p>
        </p:txBody>
      </p:sp>
      <p:pic>
        <p:nvPicPr>
          <p:cNvPr id="229" name="Google Shape;229;p29"/>
          <p:cNvPicPr preferRelativeResize="0"/>
          <p:nvPr/>
        </p:nvPicPr>
        <p:blipFill>
          <a:blip r:embed="rId3">
            <a:alphaModFix/>
          </a:blip>
          <a:stretch>
            <a:fillRect/>
          </a:stretch>
        </p:blipFill>
        <p:spPr>
          <a:xfrm>
            <a:off x="727651" y="1432175"/>
            <a:ext cx="3981199" cy="3265357"/>
          </a:xfrm>
          <a:prstGeom prst="rect">
            <a:avLst/>
          </a:prstGeom>
          <a:noFill/>
          <a:ln>
            <a:noFill/>
          </a:ln>
        </p:spPr>
      </p:pic>
      <p:sp>
        <p:nvSpPr>
          <p:cNvPr id="230" name="Google Shape;230;p2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231" name="Google Shape;231;p29"/>
          <p:cNvPicPr preferRelativeResize="0"/>
          <p:nvPr/>
        </p:nvPicPr>
        <p:blipFill>
          <a:blip r:embed="rId4">
            <a:alphaModFix/>
          </a:blip>
          <a:stretch>
            <a:fillRect/>
          </a:stretch>
        </p:blipFill>
        <p:spPr>
          <a:xfrm>
            <a:off x="4649850" y="1270525"/>
            <a:ext cx="4435150" cy="3588650"/>
          </a:xfrm>
          <a:prstGeom prst="rect">
            <a:avLst/>
          </a:prstGeom>
          <a:noFill/>
          <a:ln>
            <a:noFill/>
          </a:ln>
        </p:spPr>
      </p:pic>
      <p:sp>
        <p:nvSpPr>
          <p:cNvPr id="232" name="Google Shape;232;p29"/>
          <p:cNvSpPr/>
          <p:nvPr/>
        </p:nvSpPr>
        <p:spPr>
          <a:xfrm>
            <a:off x="5258650" y="836775"/>
            <a:ext cx="2003700" cy="568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33" name="Google Shape;233;p29"/>
          <p:cNvSpPr txBox="1"/>
          <p:nvPr/>
        </p:nvSpPr>
        <p:spPr>
          <a:xfrm>
            <a:off x="727650" y="1270525"/>
            <a:ext cx="491400" cy="1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300">
                <a:solidFill>
                  <a:schemeClr val="dk2"/>
                </a:solidFill>
                <a:latin typeface="Times New Roman"/>
                <a:ea typeface="Times New Roman"/>
                <a:cs typeface="Times New Roman"/>
                <a:sym typeface="Times New Roman"/>
              </a:rPr>
              <a:t>B</a:t>
            </a:r>
            <a:r>
              <a:rPr baseline="-25000" lang="it" sz="1300">
                <a:solidFill>
                  <a:schemeClr val="dk2"/>
                </a:solidFill>
                <a:latin typeface="Times New Roman"/>
                <a:ea typeface="Times New Roman"/>
                <a:cs typeface="Times New Roman"/>
                <a:sym typeface="Times New Roman"/>
              </a:rPr>
              <a:t>A</a:t>
            </a:r>
            <a:r>
              <a:rPr baseline="30000" lang="it" sz="1300">
                <a:solidFill>
                  <a:schemeClr val="dk2"/>
                </a:solidFill>
                <a:latin typeface="Times New Roman"/>
                <a:ea typeface="Times New Roman"/>
                <a:cs typeface="Times New Roman"/>
                <a:sym typeface="Times New Roman"/>
              </a:rPr>
              <a:t>B</a:t>
            </a:r>
            <a:endParaRPr baseline="30000" sz="1300">
              <a:solidFill>
                <a:schemeClr val="dk2"/>
              </a:solidFill>
              <a:latin typeface="Times New Roman"/>
              <a:ea typeface="Times New Roman"/>
              <a:cs typeface="Times New Roman"/>
              <a:sym typeface="Times New Roman"/>
            </a:endParaRPr>
          </a:p>
        </p:txBody>
      </p:sp>
      <p:sp>
        <p:nvSpPr>
          <p:cNvPr id="234" name="Google Shape;234;p29"/>
          <p:cNvSpPr txBox="1"/>
          <p:nvPr/>
        </p:nvSpPr>
        <p:spPr>
          <a:xfrm>
            <a:off x="4828300" y="1270525"/>
            <a:ext cx="491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300">
                <a:solidFill>
                  <a:schemeClr val="dk2"/>
                </a:solidFill>
                <a:latin typeface="Times New Roman"/>
                <a:ea typeface="Times New Roman"/>
                <a:cs typeface="Times New Roman"/>
                <a:sym typeface="Times New Roman"/>
              </a:rPr>
              <a:t>B</a:t>
            </a:r>
            <a:r>
              <a:rPr baseline="-25000" lang="it" sz="1300">
                <a:solidFill>
                  <a:schemeClr val="dk2"/>
                </a:solidFill>
                <a:latin typeface="Times New Roman"/>
                <a:ea typeface="Times New Roman"/>
                <a:cs typeface="Times New Roman"/>
                <a:sym typeface="Times New Roman"/>
              </a:rPr>
              <a:t>I</a:t>
            </a:r>
            <a:r>
              <a:rPr baseline="30000" lang="it" sz="1300">
                <a:solidFill>
                  <a:schemeClr val="dk2"/>
                </a:solidFill>
                <a:latin typeface="Times New Roman"/>
                <a:ea typeface="Times New Roman"/>
                <a:cs typeface="Times New Roman"/>
                <a:sym typeface="Times New Roman"/>
              </a:rPr>
              <a:t>B</a:t>
            </a:r>
            <a:endParaRPr baseline="30000" sz="1300">
              <a:solidFill>
                <a:schemeClr val="dk2"/>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8" name="Shape 238"/>
        <p:cNvGrpSpPr/>
        <p:nvPr/>
      </p:nvGrpSpPr>
      <p:grpSpPr>
        <a:xfrm>
          <a:off x="0" y="0"/>
          <a:ext cx="0" cy="0"/>
          <a:chOff x="0" y="0"/>
          <a:chExt cx="0" cy="0"/>
        </a:xfrm>
      </p:grpSpPr>
      <p:sp>
        <p:nvSpPr>
          <p:cNvPr id="239" name="Google Shape;239;p30"/>
          <p:cNvSpPr txBox="1"/>
          <p:nvPr>
            <p:ph type="title"/>
          </p:nvPr>
        </p:nvSpPr>
        <p:spPr>
          <a:xfrm>
            <a:off x="727650" y="566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Times New Roman"/>
                <a:ea typeface="Times New Roman"/>
                <a:cs typeface="Times New Roman"/>
                <a:sym typeface="Times New Roman"/>
              </a:rPr>
              <a:t>eQTLs</a:t>
            </a:r>
            <a:endParaRPr>
              <a:latin typeface="Times New Roman"/>
              <a:ea typeface="Times New Roman"/>
              <a:cs typeface="Times New Roman"/>
              <a:sym typeface="Times New Roman"/>
            </a:endParaRPr>
          </a:p>
        </p:txBody>
      </p:sp>
      <p:pic>
        <p:nvPicPr>
          <p:cNvPr id="240" name="Google Shape;240;p30"/>
          <p:cNvPicPr preferRelativeResize="0"/>
          <p:nvPr/>
        </p:nvPicPr>
        <p:blipFill>
          <a:blip r:embed="rId3">
            <a:alphaModFix/>
          </a:blip>
          <a:stretch>
            <a:fillRect/>
          </a:stretch>
        </p:blipFill>
        <p:spPr>
          <a:xfrm>
            <a:off x="4647050" y="1348450"/>
            <a:ext cx="4400575" cy="3411200"/>
          </a:xfrm>
          <a:prstGeom prst="rect">
            <a:avLst/>
          </a:prstGeom>
          <a:noFill/>
          <a:ln>
            <a:noFill/>
          </a:ln>
        </p:spPr>
      </p:pic>
      <p:sp>
        <p:nvSpPr>
          <p:cNvPr id="241" name="Google Shape;241;p3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42" name="Google Shape;242;p30"/>
          <p:cNvSpPr/>
          <p:nvPr/>
        </p:nvSpPr>
        <p:spPr>
          <a:xfrm>
            <a:off x="5003025" y="923625"/>
            <a:ext cx="2463000" cy="538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3" name="Google Shape;243;p30"/>
          <p:cNvSpPr txBox="1"/>
          <p:nvPr/>
        </p:nvSpPr>
        <p:spPr>
          <a:xfrm>
            <a:off x="4943750" y="1164650"/>
            <a:ext cx="491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300">
                <a:solidFill>
                  <a:schemeClr val="dk2"/>
                </a:solidFill>
                <a:latin typeface="Times New Roman"/>
                <a:ea typeface="Times New Roman"/>
                <a:cs typeface="Times New Roman"/>
                <a:sym typeface="Times New Roman"/>
              </a:rPr>
              <a:t>B</a:t>
            </a:r>
            <a:r>
              <a:rPr baseline="-25000" lang="it" sz="1300">
                <a:solidFill>
                  <a:schemeClr val="dk2"/>
                </a:solidFill>
                <a:latin typeface="Times New Roman"/>
                <a:ea typeface="Times New Roman"/>
                <a:cs typeface="Times New Roman"/>
                <a:sym typeface="Times New Roman"/>
              </a:rPr>
              <a:t>I</a:t>
            </a:r>
            <a:r>
              <a:rPr baseline="30000" lang="it" sz="1300">
                <a:solidFill>
                  <a:schemeClr val="dk2"/>
                </a:solidFill>
                <a:latin typeface="Times New Roman"/>
                <a:ea typeface="Times New Roman"/>
                <a:cs typeface="Times New Roman"/>
                <a:sym typeface="Times New Roman"/>
              </a:rPr>
              <a:t>B</a:t>
            </a:r>
            <a:endParaRPr baseline="30000" sz="1300">
              <a:solidFill>
                <a:schemeClr val="dk2"/>
              </a:solidFill>
              <a:latin typeface="Times New Roman"/>
              <a:ea typeface="Times New Roman"/>
              <a:cs typeface="Times New Roman"/>
              <a:sym typeface="Times New Roman"/>
            </a:endParaRPr>
          </a:p>
        </p:txBody>
      </p:sp>
      <p:pic>
        <p:nvPicPr>
          <p:cNvPr id="244" name="Google Shape;244;p30"/>
          <p:cNvPicPr preferRelativeResize="0"/>
          <p:nvPr/>
        </p:nvPicPr>
        <p:blipFill>
          <a:blip r:embed="rId4">
            <a:alphaModFix/>
          </a:blip>
          <a:stretch>
            <a:fillRect/>
          </a:stretch>
        </p:blipFill>
        <p:spPr>
          <a:xfrm>
            <a:off x="634075" y="1244300"/>
            <a:ext cx="4012982" cy="3737175"/>
          </a:xfrm>
          <a:prstGeom prst="rect">
            <a:avLst/>
          </a:prstGeom>
          <a:noFill/>
          <a:ln>
            <a:noFill/>
          </a:ln>
        </p:spPr>
      </p:pic>
      <p:sp>
        <p:nvSpPr>
          <p:cNvPr id="245" name="Google Shape;245;p30"/>
          <p:cNvSpPr/>
          <p:nvPr/>
        </p:nvSpPr>
        <p:spPr>
          <a:xfrm>
            <a:off x="894775" y="1298875"/>
            <a:ext cx="3098100" cy="96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46" name="Google Shape;246;p30"/>
          <p:cNvSpPr txBox="1"/>
          <p:nvPr/>
        </p:nvSpPr>
        <p:spPr>
          <a:xfrm>
            <a:off x="727650" y="1200775"/>
            <a:ext cx="491400" cy="1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300">
                <a:solidFill>
                  <a:schemeClr val="dk2"/>
                </a:solidFill>
                <a:latin typeface="Times New Roman"/>
                <a:ea typeface="Times New Roman"/>
                <a:cs typeface="Times New Roman"/>
                <a:sym typeface="Times New Roman"/>
              </a:rPr>
              <a:t>B</a:t>
            </a:r>
            <a:r>
              <a:rPr baseline="-25000" lang="it" sz="1300">
                <a:solidFill>
                  <a:schemeClr val="dk2"/>
                </a:solidFill>
                <a:latin typeface="Times New Roman"/>
                <a:ea typeface="Times New Roman"/>
                <a:cs typeface="Times New Roman"/>
                <a:sym typeface="Times New Roman"/>
              </a:rPr>
              <a:t>A</a:t>
            </a:r>
            <a:r>
              <a:rPr baseline="30000" lang="it" sz="1300">
                <a:solidFill>
                  <a:schemeClr val="dk2"/>
                </a:solidFill>
                <a:latin typeface="Times New Roman"/>
                <a:ea typeface="Times New Roman"/>
                <a:cs typeface="Times New Roman"/>
                <a:sym typeface="Times New Roman"/>
              </a:rPr>
              <a:t>B</a:t>
            </a:r>
            <a:endParaRPr baseline="30000" sz="1300">
              <a:solidFill>
                <a:schemeClr val="dk2"/>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1"/>
          <p:cNvSpPr txBox="1"/>
          <p:nvPr>
            <p:ph type="title"/>
          </p:nvPr>
        </p:nvSpPr>
        <p:spPr>
          <a:xfrm>
            <a:off x="727650" y="656025"/>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2540">
                <a:latin typeface="Times New Roman"/>
                <a:ea typeface="Times New Roman"/>
                <a:cs typeface="Times New Roman"/>
                <a:sym typeface="Times New Roman"/>
              </a:rPr>
              <a:t>SCNAs</a:t>
            </a:r>
            <a:endParaRPr sz="2540">
              <a:latin typeface="Times New Roman"/>
              <a:ea typeface="Times New Roman"/>
              <a:cs typeface="Times New Roman"/>
              <a:sym typeface="Times New Roman"/>
            </a:endParaRPr>
          </a:p>
        </p:txBody>
      </p:sp>
      <p:pic>
        <p:nvPicPr>
          <p:cNvPr id="252" name="Google Shape;252;p31"/>
          <p:cNvPicPr preferRelativeResize="0"/>
          <p:nvPr/>
        </p:nvPicPr>
        <p:blipFill>
          <a:blip r:embed="rId3">
            <a:alphaModFix/>
          </a:blip>
          <a:stretch>
            <a:fillRect/>
          </a:stretch>
        </p:blipFill>
        <p:spPr>
          <a:xfrm>
            <a:off x="1715398" y="3260076"/>
            <a:ext cx="1722627" cy="1293000"/>
          </a:xfrm>
          <a:prstGeom prst="rect">
            <a:avLst/>
          </a:prstGeom>
          <a:noFill/>
          <a:ln>
            <a:noFill/>
          </a:ln>
        </p:spPr>
      </p:pic>
      <p:sp>
        <p:nvSpPr>
          <p:cNvPr id="253" name="Google Shape;253;p31"/>
          <p:cNvSpPr txBox="1"/>
          <p:nvPr/>
        </p:nvSpPr>
        <p:spPr>
          <a:xfrm>
            <a:off x="727650" y="1697075"/>
            <a:ext cx="4237500" cy="1293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sz="1800">
                <a:latin typeface="Times New Roman"/>
                <a:ea typeface="Times New Roman"/>
                <a:cs typeface="Times New Roman"/>
                <a:sym typeface="Times New Roman"/>
              </a:rPr>
              <a:t>Invasive Breast Carcinoma (TCGA, PanCancer Atlas)</a:t>
            </a:r>
            <a:endParaRPr b="1"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it" sz="1800">
                <a:latin typeface="Times New Roman"/>
                <a:ea typeface="Times New Roman"/>
                <a:cs typeface="Times New Roman"/>
                <a:sym typeface="Times New Roman"/>
              </a:rPr>
              <a:t>batch-corrected RNA-seq data</a:t>
            </a:r>
            <a:endParaRPr sz="1800">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it" sz="1800">
                <a:latin typeface="Times New Roman"/>
                <a:ea typeface="Times New Roman"/>
                <a:cs typeface="Times New Roman"/>
                <a:sym typeface="Times New Roman"/>
              </a:rPr>
              <a:t>somatic copy number </a:t>
            </a:r>
            <a:r>
              <a:rPr lang="it" sz="1800">
                <a:latin typeface="Times New Roman"/>
                <a:ea typeface="Times New Roman"/>
                <a:cs typeface="Times New Roman"/>
                <a:sym typeface="Times New Roman"/>
              </a:rPr>
              <a:t>alterations</a:t>
            </a:r>
            <a:r>
              <a:rPr lang="it" sz="1800">
                <a:latin typeface="Times New Roman"/>
                <a:ea typeface="Times New Roman"/>
                <a:cs typeface="Times New Roman"/>
                <a:sym typeface="Times New Roman"/>
              </a:rPr>
              <a:t> data</a:t>
            </a:r>
            <a:endParaRPr sz="1800"/>
          </a:p>
        </p:txBody>
      </p:sp>
      <p:sp>
        <p:nvSpPr>
          <p:cNvPr id="254" name="Google Shape;254;p3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255" name="Google Shape;255;p31"/>
          <p:cNvPicPr preferRelativeResize="0"/>
          <p:nvPr/>
        </p:nvPicPr>
        <p:blipFill>
          <a:blip r:embed="rId4">
            <a:alphaModFix/>
          </a:blip>
          <a:stretch>
            <a:fillRect/>
          </a:stretch>
        </p:blipFill>
        <p:spPr>
          <a:xfrm>
            <a:off x="5104188" y="1508438"/>
            <a:ext cx="3781425" cy="29241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txBox="1"/>
          <p:nvPr>
            <p:ph type="title"/>
          </p:nvPr>
        </p:nvSpPr>
        <p:spPr>
          <a:xfrm>
            <a:off x="727650" y="6277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Times New Roman"/>
                <a:ea typeface="Times New Roman"/>
                <a:cs typeface="Times New Roman"/>
                <a:sym typeface="Times New Roman"/>
              </a:rPr>
              <a:t>Cell cycle</a:t>
            </a:r>
            <a:endParaRPr>
              <a:latin typeface="Times New Roman"/>
              <a:ea typeface="Times New Roman"/>
              <a:cs typeface="Times New Roman"/>
              <a:sym typeface="Times New Roman"/>
            </a:endParaRPr>
          </a:p>
        </p:txBody>
      </p:sp>
      <p:pic>
        <p:nvPicPr>
          <p:cNvPr id="96" name="Google Shape;96;p14"/>
          <p:cNvPicPr preferRelativeResize="0"/>
          <p:nvPr/>
        </p:nvPicPr>
        <p:blipFill>
          <a:blip r:embed="rId3">
            <a:alphaModFix/>
          </a:blip>
          <a:stretch>
            <a:fillRect/>
          </a:stretch>
        </p:blipFill>
        <p:spPr>
          <a:xfrm>
            <a:off x="2788439" y="1466425"/>
            <a:ext cx="3567123" cy="2632625"/>
          </a:xfrm>
          <a:prstGeom prst="rect">
            <a:avLst/>
          </a:prstGeom>
          <a:noFill/>
          <a:ln>
            <a:noFill/>
          </a:ln>
        </p:spPr>
      </p:pic>
      <p:sp>
        <p:nvSpPr>
          <p:cNvPr id="97" name="Google Shape;97;p14"/>
          <p:cNvSpPr txBox="1"/>
          <p:nvPr/>
        </p:nvSpPr>
        <p:spPr>
          <a:xfrm>
            <a:off x="2184300" y="4636800"/>
            <a:ext cx="47754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600">
                <a:solidFill>
                  <a:srgbClr val="222222"/>
                </a:solidFill>
                <a:highlight>
                  <a:srgbClr val="FFFFFF"/>
                </a:highlight>
                <a:latin typeface="Times New Roman"/>
                <a:ea typeface="Times New Roman"/>
                <a:cs typeface="Times New Roman"/>
                <a:sym typeface="Times New Roman"/>
              </a:rPr>
              <a:t>Alberts B, Johnson A, Lewis J, et al. Molecular Biology of the Cell. 4th edition. New York: Garland Science; 2002. An Overview of the Cell Cycle.</a:t>
            </a:r>
            <a:endParaRPr sz="1000">
              <a:latin typeface="Times New Roman"/>
              <a:ea typeface="Times New Roman"/>
              <a:cs typeface="Times New Roman"/>
              <a:sym typeface="Times New Roman"/>
            </a:endParaRPr>
          </a:p>
        </p:txBody>
      </p:sp>
      <p:sp>
        <p:nvSpPr>
          <p:cNvPr id="98" name="Google Shape;98;p1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32"/>
          <p:cNvSpPr txBox="1"/>
          <p:nvPr>
            <p:ph type="title"/>
          </p:nvPr>
        </p:nvSpPr>
        <p:spPr>
          <a:xfrm>
            <a:off x="727650" y="566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Times New Roman"/>
                <a:ea typeface="Times New Roman"/>
                <a:cs typeface="Times New Roman"/>
                <a:sym typeface="Times New Roman"/>
              </a:rPr>
              <a:t>SCNAs</a:t>
            </a:r>
            <a:endParaRPr>
              <a:latin typeface="Times New Roman"/>
              <a:ea typeface="Times New Roman"/>
              <a:cs typeface="Times New Roman"/>
              <a:sym typeface="Times New Roman"/>
            </a:endParaRPr>
          </a:p>
        </p:txBody>
      </p:sp>
      <p:pic>
        <p:nvPicPr>
          <p:cNvPr id="261" name="Google Shape;261;p32"/>
          <p:cNvPicPr preferRelativeResize="0"/>
          <p:nvPr/>
        </p:nvPicPr>
        <p:blipFill>
          <a:blip r:embed="rId3">
            <a:alphaModFix/>
          </a:blip>
          <a:stretch>
            <a:fillRect/>
          </a:stretch>
        </p:blipFill>
        <p:spPr>
          <a:xfrm>
            <a:off x="858150" y="1422825"/>
            <a:ext cx="3713849" cy="3099150"/>
          </a:xfrm>
          <a:prstGeom prst="rect">
            <a:avLst/>
          </a:prstGeom>
          <a:noFill/>
          <a:ln>
            <a:noFill/>
          </a:ln>
        </p:spPr>
      </p:pic>
      <p:sp>
        <p:nvSpPr>
          <p:cNvPr id="262" name="Google Shape;262;p3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263" name="Google Shape;263;p32"/>
          <p:cNvPicPr preferRelativeResize="0"/>
          <p:nvPr/>
        </p:nvPicPr>
        <p:blipFill>
          <a:blip r:embed="rId4">
            <a:alphaModFix/>
          </a:blip>
          <a:stretch>
            <a:fillRect/>
          </a:stretch>
        </p:blipFill>
        <p:spPr>
          <a:xfrm>
            <a:off x="4479500" y="1237000"/>
            <a:ext cx="4187339" cy="3379275"/>
          </a:xfrm>
          <a:prstGeom prst="rect">
            <a:avLst/>
          </a:prstGeom>
          <a:noFill/>
          <a:ln>
            <a:noFill/>
          </a:ln>
        </p:spPr>
      </p:pic>
      <p:pic>
        <p:nvPicPr>
          <p:cNvPr id="264" name="Google Shape;264;p32"/>
          <p:cNvPicPr preferRelativeResize="0"/>
          <p:nvPr/>
        </p:nvPicPr>
        <p:blipFill>
          <a:blip r:embed="rId5">
            <a:alphaModFix/>
          </a:blip>
          <a:stretch>
            <a:fillRect/>
          </a:stretch>
        </p:blipFill>
        <p:spPr>
          <a:xfrm>
            <a:off x="3688400" y="2468425"/>
            <a:ext cx="837175" cy="1014450"/>
          </a:xfrm>
          <a:prstGeom prst="rect">
            <a:avLst/>
          </a:prstGeom>
          <a:noFill/>
          <a:ln>
            <a:noFill/>
          </a:ln>
        </p:spPr>
      </p:pic>
      <p:sp>
        <p:nvSpPr>
          <p:cNvPr id="265" name="Google Shape;265;p32"/>
          <p:cNvSpPr/>
          <p:nvPr/>
        </p:nvSpPr>
        <p:spPr>
          <a:xfrm>
            <a:off x="5099250" y="1058325"/>
            <a:ext cx="1933800" cy="30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66" name="Google Shape;266;p32"/>
          <p:cNvSpPr txBox="1"/>
          <p:nvPr/>
        </p:nvSpPr>
        <p:spPr>
          <a:xfrm>
            <a:off x="858150" y="1237000"/>
            <a:ext cx="491400" cy="1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300">
                <a:solidFill>
                  <a:schemeClr val="dk2"/>
                </a:solidFill>
                <a:latin typeface="Times New Roman"/>
                <a:ea typeface="Times New Roman"/>
                <a:cs typeface="Times New Roman"/>
                <a:sym typeface="Times New Roman"/>
              </a:rPr>
              <a:t>B</a:t>
            </a:r>
            <a:r>
              <a:rPr baseline="-25000" lang="it" sz="1300">
                <a:solidFill>
                  <a:schemeClr val="dk2"/>
                </a:solidFill>
                <a:latin typeface="Times New Roman"/>
                <a:ea typeface="Times New Roman"/>
                <a:cs typeface="Times New Roman"/>
                <a:sym typeface="Times New Roman"/>
              </a:rPr>
              <a:t>A</a:t>
            </a:r>
            <a:r>
              <a:rPr baseline="30000" lang="it" sz="1300">
                <a:solidFill>
                  <a:schemeClr val="dk2"/>
                </a:solidFill>
                <a:latin typeface="Times New Roman"/>
                <a:ea typeface="Times New Roman"/>
                <a:cs typeface="Times New Roman"/>
                <a:sym typeface="Times New Roman"/>
              </a:rPr>
              <a:t>B</a:t>
            </a:r>
            <a:endParaRPr baseline="30000" sz="1300">
              <a:solidFill>
                <a:schemeClr val="dk2"/>
              </a:solidFill>
              <a:latin typeface="Times New Roman"/>
              <a:ea typeface="Times New Roman"/>
              <a:cs typeface="Times New Roman"/>
              <a:sym typeface="Times New Roman"/>
            </a:endParaRPr>
          </a:p>
        </p:txBody>
      </p:sp>
      <p:sp>
        <p:nvSpPr>
          <p:cNvPr id="267" name="Google Shape;267;p32"/>
          <p:cNvSpPr txBox="1"/>
          <p:nvPr/>
        </p:nvSpPr>
        <p:spPr>
          <a:xfrm>
            <a:off x="4866800" y="1237000"/>
            <a:ext cx="491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300">
                <a:solidFill>
                  <a:schemeClr val="dk2"/>
                </a:solidFill>
                <a:latin typeface="Times New Roman"/>
                <a:ea typeface="Times New Roman"/>
                <a:cs typeface="Times New Roman"/>
                <a:sym typeface="Times New Roman"/>
              </a:rPr>
              <a:t>B</a:t>
            </a:r>
            <a:r>
              <a:rPr baseline="-25000" lang="it" sz="1300">
                <a:solidFill>
                  <a:schemeClr val="dk2"/>
                </a:solidFill>
                <a:latin typeface="Times New Roman"/>
                <a:ea typeface="Times New Roman"/>
                <a:cs typeface="Times New Roman"/>
                <a:sym typeface="Times New Roman"/>
              </a:rPr>
              <a:t>I</a:t>
            </a:r>
            <a:r>
              <a:rPr baseline="30000" lang="it" sz="1300">
                <a:solidFill>
                  <a:schemeClr val="dk2"/>
                </a:solidFill>
                <a:latin typeface="Times New Roman"/>
                <a:ea typeface="Times New Roman"/>
                <a:cs typeface="Times New Roman"/>
                <a:sym typeface="Times New Roman"/>
              </a:rPr>
              <a:t>B</a:t>
            </a:r>
            <a:endParaRPr baseline="30000" sz="1300">
              <a:solidFill>
                <a:schemeClr val="dk2"/>
              </a:solidFill>
              <a:latin typeface="Times New Roman"/>
              <a:ea typeface="Times New Roman"/>
              <a:cs typeface="Times New Roman"/>
              <a:sym typeface="Times New Roman"/>
            </a:endParaRPr>
          </a:p>
        </p:txBody>
      </p:sp>
      <p:pic>
        <p:nvPicPr>
          <p:cNvPr id="268" name="Google Shape;268;p32"/>
          <p:cNvPicPr preferRelativeResize="0"/>
          <p:nvPr/>
        </p:nvPicPr>
        <p:blipFill>
          <a:blip r:embed="rId6">
            <a:alphaModFix/>
          </a:blip>
          <a:stretch>
            <a:fillRect/>
          </a:stretch>
        </p:blipFill>
        <p:spPr>
          <a:xfrm>
            <a:off x="3688400" y="2419413"/>
            <a:ext cx="886039" cy="1014450"/>
          </a:xfrm>
          <a:prstGeom prst="rect">
            <a:avLst/>
          </a:prstGeom>
          <a:noFill/>
          <a:ln>
            <a:noFill/>
          </a:ln>
        </p:spPr>
      </p:pic>
      <p:pic>
        <p:nvPicPr>
          <p:cNvPr id="269" name="Google Shape;269;p32"/>
          <p:cNvPicPr preferRelativeResize="0"/>
          <p:nvPr/>
        </p:nvPicPr>
        <p:blipFill>
          <a:blip r:embed="rId6">
            <a:alphaModFix/>
          </a:blip>
          <a:stretch>
            <a:fillRect/>
          </a:stretch>
        </p:blipFill>
        <p:spPr>
          <a:xfrm>
            <a:off x="8087300" y="2336796"/>
            <a:ext cx="837175" cy="95850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3" name="Shape 273"/>
        <p:cNvGrpSpPr/>
        <p:nvPr/>
      </p:nvGrpSpPr>
      <p:grpSpPr>
        <a:xfrm>
          <a:off x="0" y="0"/>
          <a:ext cx="0" cy="0"/>
          <a:chOff x="0" y="0"/>
          <a:chExt cx="0" cy="0"/>
        </a:xfrm>
      </p:grpSpPr>
      <p:sp>
        <p:nvSpPr>
          <p:cNvPr id="274" name="Google Shape;274;p33"/>
          <p:cNvSpPr txBox="1"/>
          <p:nvPr>
            <p:ph type="title"/>
          </p:nvPr>
        </p:nvSpPr>
        <p:spPr>
          <a:xfrm>
            <a:off x="727650" y="566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Times New Roman"/>
                <a:ea typeface="Times New Roman"/>
                <a:cs typeface="Times New Roman"/>
                <a:sym typeface="Times New Roman"/>
              </a:rPr>
              <a:t>SCNA</a:t>
            </a:r>
            <a:endParaRPr>
              <a:latin typeface="Times New Roman"/>
              <a:ea typeface="Times New Roman"/>
              <a:cs typeface="Times New Roman"/>
              <a:sym typeface="Times New Roman"/>
            </a:endParaRPr>
          </a:p>
        </p:txBody>
      </p:sp>
      <p:pic>
        <p:nvPicPr>
          <p:cNvPr id="275" name="Google Shape;275;p33"/>
          <p:cNvPicPr preferRelativeResize="0"/>
          <p:nvPr/>
        </p:nvPicPr>
        <p:blipFill>
          <a:blip r:embed="rId3">
            <a:alphaModFix/>
          </a:blip>
          <a:stretch>
            <a:fillRect/>
          </a:stretch>
        </p:blipFill>
        <p:spPr>
          <a:xfrm>
            <a:off x="4701100" y="1307650"/>
            <a:ext cx="4343400" cy="3505200"/>
          </a:xfrm>
          <a:prstGeom prst="rect">
            <a:avLst/>
          </a:prstGeom>
          <a:noFill/>
          <a:ln>
            <a:noFill/>
          </a:ln>
        </p:spPr>
      </p:pic>
      <p:sp>
        <p:nvSpPr>
          <p:cNvPr id="276" name="Google Shape;276;p3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77" name="Google Shape;277;p33"/>
          <p:cNvSpPr/>
          <p:nvPr/>
        </p:nvSpPr>
        <p:spPr>
          <a:xfrm>
            <a:off x="5205075" y="990975"/>
            <a:ext cx="2039700" cy="471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78" name="Google Shape;278;p33"/>
          <p:cNvSpPr txBox="1"/>
          <p:nvPr/>
        </p:nvSpPr>
        <p:spPr>
          <a:xfrm>
            <a:off x="5088075" y="1212750"/>
            <a:ext cx="491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1300">
                <a:solidFill>
                  <a:schemeClr val="dk2"/>
                </a:solidFill>
                <a:latin typeface="Times New Roman"/>
                <a:ea typeface="Times New Roman"/>
                <a:cs typeface="Times New Roman"/>
                <a:sym typeface="Times New Roman"/>
              </a:rPr>
              <a:t>B</a:t>
            </a:r>
            <a:r>
              <a:rPr baseline="-25000" lang="it" sz="1300">
                <a:solidFill>
                  <a:schemeClr val="dk2"/>
                </a:solidFill>
                <a:latin typeface="Times New Roman"/>
                <a:ea typeface="Times New Roman"/>
                <a:cs typeface="Times New Roman"/>
                <a:sym typeface="Times New Roman"/>
              </a:rPr>
              <a:t>I</a:t>
            </a:r>
            <a:r>
              <a:rPr baseline="30000" lang="it" sz="1300">
                <a:solidFill>
                  <a:schemeClr val="dk2"/>
                </a:solidFill>
                <a:latin typeface="Times New Roman"/>
                <a:ea typeface="Times New Roman"/>
                <a:cs typeface="Times New Roman"/>
                <a:sym typeface="Times New Roman"/>
              </a:rPr>
              <a:t>B</a:t>
            </a:r>
            <a:endParaRPr baseline="30000" sz="1300">
              <a:solidFill>
                <a:schemeClr val="dk2"/>
              </a:solidFill>
              <a:latin typeface="Times New Roman"/>
              <a:ea typeface="Times New Roman"/>
              <a:cs typeface="Times New Roman"/>
              <a:sym typeface="Times New Roman"/>
            </a:endParaRPr>
          </a:p>
        </p:txBody>
      </p:sp>
      <p:pic>
        <p:nvPicPr>
          <p:cNvPr id="279" name="Google Shape;279;p33"/>
          <p:cNvPicPr preferRelativeResize="0"/>
          <p:nvPr/>
        </p:nvPicPr>
        <p:blipFill>
          <a:blip r:embed="rId4">
            <a:alphaModFix/>
          </a:blip>
          <a:stretch>
            <a:fillRect/>
          </a:stretch>
        </p:blipFill>
        <p:spPr>
          <a:xfrm>
            <a:off x="671925" y="1406275"/>
            <a:ext cx="3814853" cy="3737175"/>
          </a:xfrm>
          <a:prstGeom prst="rect">
            <a:avLst/>
          </a:prstGeom>
          <a:noFill/>
          <a:ln>
            <a:noFill/>
          </a:ln>
        </p:spPr>
      </p:pic>
      <p:sp>
        <p:nvSpPr>
          <p:cNvPr id="280" name="Google Shape;280;p33"/>
          <p:cNvSpPr/>
          <p:nvPr/>
        </p:nvSpPr>
        <p:spPr>
          <a:xfrm>
            <a:off x="1174650" y="1327800"/>
            <a:ext cx="2039700" cy="154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281" name="Google Shape;281;p33"/>
          <p:cNvSpPr txBox="1"/>
          <p:nvPr/>
        </p:nvSpPr>
        <p:spPr>
          <a:xfrm>
            <a:off x="858150" y="1237000"/>
            <a:ext cx="491400" cy="1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it" sz="1300">
                <a:solidFill>
                  <a:schemeClr val="dk2"/>
                </a:solidFill>
                <a:latin typeface="Times New Roman"/>
                <a:ea typeface="Times New Roman"/>
                <a:cs typeface="Times New Roman"/>
                <a:sym typeface="Times New Roman"/>
              </a:rPr>
              <a:t>B</a:t>
            </a:r>
            <a:r>
              <a:rPr baseline="-25000" lang="it" sz="1300">
                <a:solidFill>
                  <a:schemeClr val="dk2"/>
                </a:solidFill>
                <a:latin typeface="Times New Roman"/>
                <a:ea typeface="Times New Roman"/>
                <a:cs typeface="Times New Roman"/>
                <a:sym typeface="Times New Roman"/>
              </a:rPr>
              <a:t>A</a:t>
            </a:r>
            <a:r>
              <a:rPr baseline="30000" lang="it" sz="1300">
                <a:solidFill>
                  <a:schemeClr val="dk2"/>
                </a:solidFill>
                <a:latin typeface="Times New Roman"/>
                <a:ea typeface="Times New Roman"/>
                <a:cs typeface="Times New Roman"/>
                <a:sym typeface="Times New Roman"/>
              </a:rPr>
              <a:t>B</a:t>
            </a:r>
            <a:endParaRPr baseline="30000" sz="1300">
              <a:solidFill>
                <a:schemeClr val="dk2"/>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4"/>
          <p:cNvSpPr txBox="1"/>
          <p:nvPr>
            <p:ph type="title"/>
          </p:nvPr>
        </p:nvSpPr>
        <p:spPr>
          <a:xfrm>
            <a:off x="727650" y="566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Times New Roman"/>
                <a:ea typeface="Times New Roman"/>
                <a:cs typeface="Times New Roman"/>
                <a:sym typeface="Times New Roman"/>
              </a:rPr>
              <a:t>Patient stratification</a:t>
            </a:r>
            <a:endParaRPr>
              <a:latin typeface="Times New Roman"/>
              <a:ea typeface="Times New Roman"/>
              <a:cs typeface="Times New Roman"/>
              <a:sym typeface="Times New Roman"/>
            </a:endParaRPr>
          </a:p>
        </p:txBody>
      </p:sp>
      <p:pic>
        <p:nvPicPr>
          <p:cNvPr id="287" name="Google Shape;287;p34"/>
          <p:cNvPicPr preferRelativeResize="0"/>
          <p:nvPr/>
        </p:nvPicPr>
        <p:blipFill>
          <a:blip r:embed="rId3">
            <a:alphaModFix/>
          </a:blip>
          <a:stretch>
            <a:fillRect/>
          </a:stretch>
        </p:blipFill>
        <p:spPr>
          <a:xfrm>
            <a:off x="861400" y="1591965"/>
            <a:ext cx="3924227" cy="2782395"/>
          </a:xfrm>
          <a:prstGeom prst="rect">
            <a:avLst/>
          </a:prstGeom>
          <a:noFill/>
          <a:ln>
            <a:noFill/>
          </a:ln>
        </p:spPr>
      </p:pic>
      <p:pic>
        <p:nvPicPr>
          <p:cNvPr id="288" name="Google Shape;288;p34"/>
          <p:cNvPicPr preferRelativeResize="0"/>
          <p:nvPr/>
        </p:nvPicPr>
        <p:blipFill>
          <a:blip r:embed="rId4">
            <a:alphaModFix/>
          </a:blip>
          <a:stretch>
            <a:fillRect/>
          </a:stretch>
        </p:blipFill>
        <p:spPr>
          <a:xfrm>
            <a:off x="5048019" y="1585403"/>
            <a:ext cx="3806106" cy="2795520"/>
          </a:xfrm>
          <a:prstGeom prst="rect">
            <a:avLst/>
          </a:prstGeom>
          <a:noFill/>
          <a:ln>
            <a:noFill/>
          </a:ln>
        </p:spPr>
      </p:pic>
      <p:sp>
        <p:nvSpPr>
          <p:cNvPr id="289" name="Google Shape;289;p3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90" name="Google Shape;290;p34"/>
          <p:cNvSpPr txBox="1"/>
          <p:nvPr/>
        </p:nvSpPr>
        <p:spPr>
          <a:xfrm>
            <a:off x="1674125" y="4380925"/>
            <a:ext cx="16068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t"/>
              <a:t>threshold = 3290</a:t>
            </a:r>
            <a:endParaRPr/>
          </a:p>
        </p:txBody>
      </p:sp>
      <p:sp>
        <p:nvSpPr>
          <p:cNvPr id="291" name="Google Shape;291;p34"/>
          <p:cNvSpPr txBox="1"/>
          <p:nvPr/>
        </p:nvSpPr>
        <p:spPr>
          <a:xfrm>
            <a:off x="5857800" y="4380925"/>
            <a:ext cx="1606800" cy="400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t"/>
              <a:t>threshold = 55%</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35"/>
          <p:cNvSpPr txBox="1"/>
          <p:nvPr>
            <p:ph type="title"/>
          </p:nvPr>
        </p:nvSpPr>
        <p:spPr>
          <a:xfrm>
            <a:off x="727650" y="566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Times New Roman"/>
                <a:ea typeface="Times New Roman"/>
                <a:cs typeface="Times New Roman"/>
                <a:sym typeface="Times New Roman"/>
              </a:rPr>
              <a:t>Survival Analysis (OS)</a:t>
            </a:r>
            <a:endParaRPr>
              <a:latin typeface="Times New Roman"/>
              <a:ea typeface="Times New Roman"/>
              <a:cs typeface="Times New Roman"/>
              <a:sym typeface="Times New Roman"/>
            </a:endParaRPr>
          </a:p>
        </p:txBody>
      </p:sp>
      <p:pic>
        <p:nvPicPr>
          <p:cNvPr id="297" name="Google Shape;297;p35"/>
          <p:cNvPicPr preferRelativeResize="0"/>
          <p:nvPr/>
        </p:nvPicPr>
        <p:blipFill rotWithShape="1">
          <a:blip r:embed="rId3">
            <a:alphaModFix/>
          </a:blip>
          <a:srcRect b="20376" l="0" r="0" t="7851"/>
          <a:stretch/>
        </p:blipFill>
        <p:spPr>
          <a:xfrm>
            <a:off x="1074525" y="1323850"/>
            <a:ext cx="6994950" cy="3373875"/>
          </a:xfrm>
          <a:prstGeom prst="rect">
            <a:avLst/>
          </a:prstGeom>
          <a:noFill/>
          <a:ln>
            <a:noFill/>
          </a:ln>
        </p:spPr>
      </p:pic>
      <p:sp>
        <p:nvSpPr>
          <p:cNvPr id="298" name="Google Shape;298;p3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6"/>
          <p:cNvSpPr txBox="1"/>
          <p:nvPr>
            <p:ph type="title"/>
          </p:nvPr>
        </p:nvSpPr>
        <p:spPr>
          <a:xfrm>
            <a:off x="727650" y="566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Times New Roman"/>
                <a:ea typeface="Times New Roman"/>
                <a:cs typeface="Times New Roman"/>
                <a:sym typeface="Times New Roman"/>
              </a:rPr>
              <a:t>Survival Analysis (OS)</a:t>
            </a:r>
            <a:endParaRPr>
              <a:latin typeface="Times New Roman"/>
              <a:ea typeface="Times New Roman"/>
              <a:cs typeface="Times New Roman"/>
              <a:sym typeface="Times New Roman"/>
            </a:endParaRPr>
          </a:p>
        </p:txBody>
      </p:sp>
      <p:pic>
        <p:nvPicPr>
          <p:cNvPr id="304" name="Google Shape;304;p36"/>
          <p:cNvPicPr preferRelativeResize="0"/>
          <p:nvPr/>
        </p:nvPicPr>
        <p:blipFill rotWithShape="1">
          <a:blip r:embed="rId3">
            <a:alphaModFix/>
          </a:blip>
          <a:srcRect b="20143" l="0" r="0" t="7913"/>
          <a:stretch/>
        </p:blipFill>
        <p:spPr>
          <a:xfrm>
            <a:off x="1054076" y="1280150"/>
            <a:ext cx="7035850" cy="3709700"/>
          </a:xfrm>
          <a:prstGeom prst="rect">
            <a:avLst/>
          </a:prstGeom>
          <a:noFill/>
          <a:ln>
            <a:noFill/>
          </a:ln>
        </p:spPr>
      </p:pic>
      <p:sp>
        <p:nvSpPr>
          <p:cNvPr id="305" name="Google Shape;305;p3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7"/>
          <p:cNvSpPr txBox="1"/>
          <p:nvPr>
            <p:ph type="title"/>
          </p:nvPr>
        </p:nvSpPr>
        <p:spPr>
          <a:xfrm>
            <a:off x="727650" y="566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Times New Roman"/>
                <a:ea typeface="Times New Roman"/>
                <a:cs typeface="Times New Roman"/>
                <a:sym typeface="Times New Roman"/>
              </a:rPr>
              <a:t>Survival Analysis</a:t>
            </a:r>
            <a:endParaRPr>
              <a:latin typeface="Times New Roman"/>
              <a:ea typeface="Times New Roman"/>
              <a:cs typeface="Times New Roman"/>
              <a:sym typeface="Times New Roman"/>
            </a:endParaRPr>
          </a:p>
        </p:txBody>
      </p:sp>
      <p:sp>
        <p:nvSpPr>
          <p:cNvPr id="311" name="Google Shape;311;p3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312" name="Google Shape;312;p37"/>
          <p:cNvPicPr preferRelativeResize="0"/>
          <p:nvPr/>
        </p:nvPicPr>
        <p:blipFill>
          <a:blip r:embed="rId3">
            <a:alphaModFix/>
          </a:blip>
          <a:stretch>
            <a:fillRect/>
          </a:stretch>
        </p:blipFill>
        <p:spPr>
          <a:xfrm>
            <a:off x="383325" y="1349050"/>
            <a:ext cx="3914775" cy="3076575"/>
          </a:xfrm>
          <a:prstGeom prst="rect">
            <a:avLst/>
          </a:prstGeom>
          <a:noFill/>
          <a:ln>
            <a:noFill/>
          </a:ln>
        </p:spPr>
      </p:pic>
      <p:pic>
        <p:nvPicPr>
          <p:cNvPr id="313" name="Google Shape;313;p37"/>
          <p:cNvPicPr preferRelativeResize="0"/>
          <p:nvPr/>
        </p:nvPicPr>
        <p:blipFill>
          <a:blip r:embed="rId4">
            <a:alphaModFix/>
          </a:blip>
          <a:stretch>
            <a:fillRect/>
          </a:stretch>
        </p:blipFill>
        <p:spPr>
          <a:xfrm>
            <a:off x="4572000" y="1325488"/>
            <a:ext cx="4057650" cy="3200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8"/>
          <p:cNvSpPr txBox="1"/>
          <p:nvPr>
            <p:ph type="title"/>
          </p:nvPr>
        </p:nvSpPr>
        <p:spPr>
          <a:xfrm>
            <a:off x="747325" y="654325"/>
            <a:ext cx="2640600" cy="525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Times New Roman"/>
                <a:ea typeface="Times New Roman"/>
                <a:cs typeface="Times New Roman"/>
                <a:sym typeface="Times New Roman"/>
              </a:rPr>
              <a:t>Conclusions</a:t>
            </a:r>
            <a:endParaRPr>
              <a:latin typeface="Times New Roman"/>
              <a:ea typeface="Times New Roman"/>
              <a:cs typeface="Times New Roman"/>
              <a:sym typeface="Times New Roman"/>
            </a:endParaRPr>
          </a:p>
        </p:txBody>
      </p:sp>
      <p:sp>
        <p:nvSpPr>
          <p:cNvPr id="319" name="Google Shape;319;p38"/>
          <p:cNvSpPr txBox="1"/>
          <p:nvPr>
            <p:ph idx="12" type="sldNum"/>
          </p:nvPr>
        </p:nvSpPr>
        <p:spPr>
          <a:xfrm>
            <a:off x="8505652" y="474990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grpSp>
        <p:nvGrpSpPr>
          <p:cNvPr id="320" name="Google Shape;320;p38"/>
          <p:cNvGrpSpPr/>
          <p:nvPr/>
        </p:nvGrpSpPr>
        <p:grpSpPr>
          <a:xfrm>
            <a:off x="4952041" y="1700452"/>
            <a:ext cx="2778382" cy="2817782"/>
            <a:chOff x="2902488" y="902232"/>
            <a:chExt cx="3339000" cy="3339000"/>
          </a:xfrm>
        </p:grpSpPr>
        <p:sp>
          <p:nvSpPr>
            <p:cNvPr id="321" name="Google Shape;321;p38"/>
            <p:cNvSpPr/>
            <p:nvPr/>
          </p:nvSpPr>
          <p:spPr>
            <a:xfrm rot="-5400000">
              <a:off x="2902488" y="902232"/>
              <a:ext cx="3339000" cy="3339000"/>
            </a:xfrm>
            <a:prstGeom prst="ellipse">
              <a:avLst/>
            </a:prstGeom>
            <a:noFill/>
            <a:ln cap="flat" cmpd="sng" w="19050">
              <a:solidFill>
                <a:srgbClr val="B02B2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8"/>
            <p:cNvSpPr/>
            <p:nvPr/>
          </p:nvSpPr>
          <p:spPr>
            <a:xfrm>
              <a:off x="3123738" y="1123632"/>
              <a:ext cx="2896500" cy="2896200"/>
            </a:xfrm>
            <a:prstGeom prst="pie">
              <a:avLst>
                <a:gd fmla="val 21577108" name="adj1"/>
                <a:gd fmla="val 16214886" name="adj2"/>
              </a:avLst>
            </a:prstGeom>
            <a:solidFill>
              <a:srgbClr val="EDA29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3" name="Google Shape;323;p38"/>
          <p:cNvGrpSpPr/>
          <p:nvPr/>
        </p:nvGrpSpPr>
        <p:grpSpPr>
          <a:xfrm>
            <a:off x="5585726" y="2343124"/>
            <a:ext cx="1511010" cy="1532438"/>
            <a:chOff x="3664038" y="1663782"/>
            <a:chExt cx="1815900" cy="1815900"/>
          </a:xfrm>
        </p:grpSpPr>
        <p:sp>
          <p:nvSpPr>
            <p:cNvPr id="324" name="Google Shape;324;p38"/>
            <p:cNvSpPr/>
            <p:nvPr/>
          </p:nvSpPr>
          <p:spPr>
            <a:xfrm>
              <a:off x="3664038" y="1663782"/>
              <a:ext cx="1815900" cy="1815900"/>
            </a:xfrm>
            <a:prstGeom prst="ellipse">
              <a:avLst/>
            </a:prstGeom>
            <a:solidFill>
              <a:schemeClr val="accent3"/>
            </a:solidFill>
            <a:ln>
              <a:noFill/>
            </a:ln>
            <a:effectLst>
              <a:outerShdw blurRad="228600" rotWithShape="0" algn="tl" dir="5400000" dist="50800">
                <a:srgbClr val="000000">
                  <a:alpha val="549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8"/>
            <p:cNvSpPr txBox="1"/>
            <p:nvPr/>
          </p:nvSpPr>
          <p:spPr>
            <a:xfrm>
              <a:off x="3899988" y="2158482"/>
              <a:ext cx="1344000" cy="826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it" sz="1000">
                  <a:solidFill>
                    <a:srgbClr val="FFFFFF"/>
                  </a:solidFill>
                  <a:latin typeface="Times New Roman"/>
                  <a:ea typeface="Times New Roman"/>
                  <a:cs typeface="Times New Roman"/>
                  <a:sym typeface="Times New Roman"/>
                </a:rPr>
                <a:t>Characterization of a generic cell cycle transition model</a:t>
              </a:r>
              <a:endParaRPr b="1" sz="1000">
                <a:solidFill>
                  <a:srgbClr val="FFFFFF"/>
                </a:solidFill>
                <a:latin typeface="Times New Roman"/>
                <a:ea typeface="Times New Roman"/>
                <a:cs typeface="Times New Roman"/>
                <a:sym typeface="Times New Roman"/>
              </a:endParaRPr>
            </a:p>
          </p:txBody>
        </p:sp>
      </p:grpSp>
      <p:grpSp>
        <p:nvGrpSpPr>
          <p:cNvPr id="326" name="Google Shape;326;p38"/>
          <p:cNvGrpSpPr/>
          <p:nvPr/>
        </p:nvGrpSpPr>
        <p:grpSpPr>
          <a:xfrm>
            <a:off x="5900340" y="1315288"/>
            <a:ext cx="889182" cy="901792"/>
            <a:chOff x="2859873" y="853971"/>
            <a:chExt cx="1068600" cy="1068600"/>
          </a:xfrm>
        </p:grpSpPr>
        <p:sp>
          <p:nvSpPr>
            <p:cNvPr id="327" name="Google Shape;327;p38"/>
            <p:cNvSpPr/>
            <p:nvPr/>
          </p:nvSpPr>
          <p:spPr>
            <a:xfrm>
              <a:off x="2859873" y="853971"/>
              <a:ext cx="1068600" cy="1068600"/>
            </a:xfrm>
            <a:prstGeom prst="ellipse">
              <a:avLst/>
            </a:prstGeom>
            <a:solidFill>
              <a:srgbClr val="FC9E67"/>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38"/>
            <p:cNvSpPr txBox="1"/>
            <p:nvPr/>
          </p:nvSpPr>
          <p:spPr>
            <a:xfrm>
              <a:off x="2988957" y="1022193"/>
              <a:ext cx="786300" cy="732300"/>
            </a:xfrm>
            <a:prstGeom prst="rect">
              <a:avLst/>
            </a:prstGeom>
            <a:solidFill>
              <a:srgbClr val="FC9E67"/>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it" sz="800">
                  <a:solidFill>
                    <a:srgbClr val="FFFFFF"/>
                  </a:solidFill>
                  <a:latin typeface="Times New Roman"/>
                  <a:ea typeface="Times New Roman"/>
                  <a:cs typeface="Times New Roman"/>
                  <a:sym typeface="Times New Roman"/>
                </a:rPr>
                <a:t>Sensitivity analysis</a:t>
              </a:r>
              <a:endParaRPr sz="800">
                <a:solidFill>
                  <a:srgbClr val="FFFFFF"/>
                </a:solidFill>
                <a:latin typeface="Times New Roman"/>
                <a:ea typeface="Times New Roman"/>
                <a:cs typeface="Times New Roman"/>
                <a:sym typeface="Times New Roman"/>
              </a:endParaRPr>
            </a:p>
          </p:txBody>
        </p:sp>
      </p:grpSp>
      <p:grpSp>
        <p:nvGrpSpPr>
          <p:cNvPr id="329" name="Google Shape;329;p38"/>
          <p:cNvGrpSpPr/>
          <p:nvPr/>
        </p:nvGrpSpPr>
        <p:grpSpPr>
          <a:xfrm>
            <a:off x="5892054" y="4005269"/>
            <a:ext cx="889182" cy="901792"/>
            <a:chOff x="5214448" y="3234278"/>
            <a:chExt cx="1068600" cy="1068600"/>
          </a:xfrm>
        </p:grpSpPr>
        <p:sp>
          <p:nvSpPr>
            <p:cNvPr id="330" name="Google Shape;330;p38"/>
            <p:cNvSpPr/>
            <p:nvPr/>
          </p:nvSpPr>
          <p:spPr>
            <a:xfrm>
              <a:off x="5214448" y="3234278"/>
              <a:ext cx="1068600" cy="1068600"/>
            </a:xfrm>
            <a:prstGeom prst="ellipse">
              <a:avLst/>
            </a:prstGeom>
            <a:solidFill>
              <a:srgbClr val="FC9E67"/>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331" name="Google Shape;331;p38"/>
            <p:cNvSpPr txBox="1"/>
            <p:nvPr/>
          </p:nvSpPr>
          <p:spPr>
            <a:xfrm>
              <a:off x="5367375" y="3402503"/>
              <a:ext cx="762600" cy="732300"/>
            </a:xfrm>
            <a:prstGeom prst="rect">
              <a:avLst/>
            </a:prstGeom>
            <a:solidFill>
              <a:srgbClr val="FC9E67"/>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it" sz="800">
                  <a:solidFill>
                    <a:srgbClr val="FFFFFF"/>
                  </a:solidFill>
                  <a:latin typeface="Times New Roman"/>
                  <a:ea typeface="Times New Roman"/>
                  <a:cs typeface="Times New Roman"/>
                  <a:sym typeface="Times New Roman"/>
                </a:rPr>
                <a:t>eQTLs and </a:t>
              </a:r>
              <a:r>
                <a:rPr lang="it" sz="800">
                  <a:solidFill>
                    <a:srgbClr val="FFFFFF"/>
                  </a:solidFill>
                  <a:latin typeface="Times New Roman"/>
                  <a:ea typeface="Times New Roman"/>
                  <a:cs typeface="Times New Roman"/>
                  <a:sym typeface="Times New Roman"/>
                </a:rPr>
                <a:t>SCNAs integration</a:t>
              </a:r>
              <a:endParaRPr sz="800">
                <a:solidFill>
                  <a:srgbClr val="FFFFFF"/>
                </a:solidFill>
                <a:latin typeface="Times New Roman"/>
                <a:ea typeface="Times New Roman"/>
                <a:cs typeface="Times New Roman"/>
                <a:sym typeface="Times New Roman"/>
              </a:endParaRPr>
            </a:p>
          </p:txBody>
        </p:sp>
      </p:grpSp>
      <p:grpSp>
        <p:nvGrpSpPr>
          <p:cNvPr id="332" name="Google Shape;332;p38"/>
          <p:cNvGrpSpPr/>
          <p:nvPr/>
        </p:nvGrpSpPr>
        <p:grpSpPr>
          <a:xfrm>
            <a:off x="4571995" y="2661462"/>
            <a:ext cx="889182" cy="901792"/>
            <a:chOff x="5214448" y="3234278"/>
            <a:chExt cx="1068600" cy="1068600"/>
          </a:xfrm>
        </p:grpSpPr>
        <p:sp>
          <p:nvSpPr>
            <p:cNvPr id="333" name="Google Shape;333;p38"/>
            <p:cNvSpPr/>
            <p:nvPr/>
          </p:nvSpPr>
          <p:spPr>
            <a:xfrm>
              <a:off x="5214448" y="3234278"/>
              <a:ext cx="1068600" cy="1068600"/>
            </a:xfrm>
            <a:prstGeom prst="ellipse">
              <a:avLst/>
            </a:prstGeom>
            <a:solidFill>
              <a:srgbClr val="FC9E67"/>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8"/>
            <p:cNvSpPr txBox="1"/>
            <p:nvPr/>
          </p:nvSpPr>
          <p:spPr>
            <a:xfrm>
              <a:off x="5367375" y="3402503"/>
              <a:ext cx="762600" cy="732300"/>
            </a:xfrm>
            <a:prstGeom prst="rect">
              <a:avLst/>
            </a:prstGeom>
            <a:solidFill>
              <a:srgbClr val="FC9E67"/>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it" sz="800">
                  <a:solidFill>
                    <a:srgbClr val="FFFFFF"/>
                  </a:solidFill>
                  <a:latin typeface="Times New Roman"/>
                  <a:ea typeface="Times New Roman"/>
                  <a:cs typeface="Times New Roman"/>
                  <a:sym typeface="Times New Roman"/>
                </a:rPr>
                <a:t>Survival analysis</a:t>
              </a:r>
              <a:endParaRPr sz="800">
                <a:solidFill>
                  <a:srgbClr val="FFFFFF"/>
                </a:solidFill>
                <a:latin typeface="Times New Roman"/>
                <a:ea typeface="Times New Roman"/>
                <a:cs typeface="Times New Roman"/>
                <a:sym typeface="Times New Roman"/>
              </a:endParaRPr>
            </a:p>
          </p:txBody>
        </p:sp>
      </p:grpSp>
      <p:grpSp>
        <p:nvGrpSpPr>
          <p:cNvPr id="335" name="Google Shape;335;p38"/>
          <p:cNvGrpSpPr/>
          <p:nvPr/>
        </p:nvGrpSpPr>
        <p:grpSpPr>
          <a:xfrm>
            <a:off x="7222811" y="2661462"/>
            <a:ext cx="889182" cy="901792"/>
            <a:chOff x="5214448" y="3234278"/>
            <a:chExt cx="1068600" cy="1068600"/>
          </a:xfrm>
        </p:grpSpPr>
        <p:sp>
          <p:nvSpPr>
            <p:cNvPr id="336" name="Google Shape;336;p38"/>
            <p:cNvSpPr/>
            <p:nvPr/>
          </p:nvSpPr>
          <p:spPr>
            <a:xfrm>
              <a:off x="5214448" y="3234278"/>
              <a:ext cx="1068600" cy="1068600"/>
            </a:xfrm>
            <a:prstGeom prst="ellipse">
              <a:avLst/>
            </a:prstGeom>
            <a:solidFill>
              <a:srgbClr val="FC9E67"/>
            </a:solid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000"/>
            </a:p>
          </p:txBody>
        </p:sp>
        <p:sp>
          <p:nvSpPr>
            <p:cNvPr id="337" name="Google Shape;337;p38"/>
            <p:cNvSpPr txBox="1"/>
            <p:nvPr/>
          </p:nvSpPr>
          <p:spPr>
            <a:xfrm>
              <a:off x="5367375" y="3402503"/>
              <a:ext cx="762600" cy="732300"/>
            </a:xfrm>
            <a:prstGeom prst="rect">
              <a:avLst/>
            </a:prstGeom>
            <a:solidFill>
              <a:srgbClr val="FC9E67"/>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it" sz="800">
                  <a:solidFill>
                    <a:srgbClr val="FFFFFF"/>
                  </a:solidFill>
                  <a:latin typeface="Times New Roman"/>
                  <a:ea typeface="Times New Roman"/>
                  <a:cs typeface="Times New Roman"/>
                  <a:sym typeface="Times New Roman"/>
                </a:rPr>
                <a:t>Human cell cycle G2/M transition</a:t>
              </a:r>
              <a:endParaRPr sz="800">
                <a:solidFill>
                  <a:srgbClr val="FFFFFF"/>
                </a:solidFill>
                <a:latin typeface="Times New Roman"/>
                <a:ea typeface="Times New Roman"/>
                <a:cs typeface="Times New Roman"/>
                <a:sym typeface="Times New Roman"/>
              </a:endParaRPr>
            </a:p>
          </p:txBody>
        </p:sp>
      </p:grpSp>
      <p:sp>
        <p:nvSpPr>
          <p:cNvPr id="338" name="Google Shape;338;p38"/>
          <p:cNvSpPr txBox="1"/>
          <p:nvPr/>
        </p:nvSpPr>
        <p:spPr>
          <a:xfrm>
            <a:off x="898200" y="2296650"/>
            <a:ext cx="3673800" cy="1578900"/>
          </a:xfrm>
          <a:prstGeom prst="rect">
            <a:avLst/>
          </a:prstGeom>
          <a:noFill/>
          <a:ln>
            <a:noFill/>
          </a:ln>
        </p:spPr>
        <p:txBody>
          <a:bodyPr anchorCtr="0" anchor="t" bIns="91425" lIns="91425" spcFirstLastPara="1" rIns="91425" wrap="square" tIns="91425">
            <a:noAutofit/>
          </a:bodyPr>
          <a:lstStyle/>
          <a:p>
            <a:pPr indent="-311150" lvl="0" marL="457200" rtl="0" algn="l">
              <a:lnSpc>
                <a:spcPct val="115000"/>
              </a:lnSpc>
              <a:spcBef>
                <a:spcPts val="0"/>
              </a:spcBef>
              <a:spcAft>
                <a:spcPts val="0"/>
              </a:spcAft>
              <a:buClr>
                <a:schemeClr val="dk2"/>
              </a:buClr>
              <a:buSzPts val="1300"/>
              <a:buFont typeface="Times New Roman"/>
              <a:buChar char="●"/>
            </a:pPr>
            <a:r>
              <a:rPr lang="it" sz="1300">
                <a:solidFill>
                  <a:schemeClr val="dk2"/>
                </a:solidFill>
                <a:latin typeface="Times New Roman"/>
                <a:ea typeface="Times New Roman"/>
                <a:cs typeface="Times New Roman"/>
                <a:sym typeface="Times New Roman"/>
              </a:rPr>
              <a:t>Insight </a:t>
            </a:r>
            <a:r>
              <a:rPr lang="it" sz="1300">
                <a:solidFill>
                  <a:schemeClr val="dk2"/>
                </a:solidFill>
                <a:latin typeface="Times New Roman"/>
                <a:ea typeface="Times New Roman"/>
                <a:cs typeface="Times New Roman"/>
                <a:sym typeface="Times New Roman"/>
              </a:rPr>
              <a:t>applying</a:t>
            </a:r>
            <a:r>
              <a:rPr lang="it" sz="1300">
                <a:solidFill>
                  <a:schemeClr val="dk2"/>
                </a:solidFill>
                <a:latin typeface="Times New Roman"/>
                <a:ea typeface="Times New Roman"/>
                <a:cs typeface="Times New Roman"/>
                <a:sym typeface="Times New Roman"/>
              </a:rPr>
              <a:t> </a:t>
            </a:r>
            <a:r>
              <a:rPr lang="it" sz="1300">
                <a:solidFill>
                  <a:schemeClr val="dk2"/>
                </a:solidFill>
                <a:latin typeface="Times New Roman"/>
                <a:ea typeface="Times New Roman"/>
                <a:cs typeface="Times New Roman"/>
                <a:sym typeface="Times New Roman"/>
              </a:rPr>
              <a:t>stochastic</a:t>
            </a:r>
            <a:r>
              <a:rPr lang="it" sz="1300">
                <a:solidFill>
                  <a:schemeClr val="dk2"/>
                </a:solidFill>
                <a:latin typeface="Times New Roman"/>
                <a:ea typeface="Times New Roman"/>
                <a:cs typeface="Times New Roman"/>
                <a:sym typeface="Times New Roman"/>
              </a:rPr>
              <a:t> model to </a:t>
            </a:r>
            <a:r>
              <a:rPr lang="it" sz="1300">
                <a:solidFill>
                  <a:schemeClr val="dk2"/>
                </a:solidFill>
                <a:latin typeface="Times New Roman"/>
                <a:ea typeface="Times New Roman"/>
                <a:cs typeface="Times New Roman"/>
                <a:sym typeface="Times New Roman"/>
              </a:rPr>
              <a:t>represent</a:t>
            </a:r>
            <a:r>
              <a:rPr lang="it" sz="1300">
                <a:solidFill>
                  <a:schemeClr val="dk2"/>
                </a:solidFill>
                <a:latin typeface="Times New Roman"/>
                <a:ea typeface="Times New Roman"/>
                <a:cs typeface="Times New Roman"/>
                <a:sym typeface="Times New Roman"/>
              </a:rPr>
              <a:t> cell cycle transition</a:t>
            </a:r>
            <a:endParaRPr sz="1300">
              <a:solidFill>
                <a:schemeClr val="dk2"/>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2"/>
              </a:buClr>
              <a:buSzPts val="1300"/>
              <a:buFont typeface="Times New Roman"/>
              <a:buChar char="●"/>
            </a:pPr>
            <a:r>
              <a:rPr lang="it" sz="1300">
                <a:solidFill>
                  <a:schemeClr val="dk2"/>
                </a:solidFill>
                <a:latin typeface="Times New Roman"/>
                <a:ea typeface="Times New Roman"/>
                <a:cs typeface="Times New Roman"/>
                <a:sym typeface="Times New Roman"/>
              </a:rPr>
              <a:t>Integrating mutation information when developing model</a:t>
            </a:r>
            <a:endParaRPr sz="1300">
              <a:solidFill>
                <a:schemeClr val="dk2"/>
              </a:solidFill>
              <a:latin typeface="Times New Roman"/>
              <a:ea typeface="Times New Roman"/>
              <a:cs typeface="Times New Roman"/>
              <a:sym typeface="Times New Roman"/>
            </a:endParaRPr>
          </a:p>
          <a:p>
            <a:pPr indent="-311150" lvl="0" marL="457200" rtl="0" algn="l">
              <a:lnSpc>
                <a:spcPct val="115000"/>
              </a:lnSpc>
              <a:spcBef>
                <a:spcPts val="0"/>
              </a:spcBef>
              <a:spcAft>
                <a:spcPts val="0"/>
              </a:spcAft>
              <a:buClr>
                <a:schemeClr val="dk2"/>
              </a:buClr>
              <a:buSzPts val="1300"/>
              <a:buFont typeface="Times New Roman"/>
              <a:buChar char="●"/>
            </a:pPr>
            <a:r>
              <a:rPr lang="it" sz="1300">
                <a:solidFill>
                  <a:schemeClr val="dk2"/>
                </a:solidFill>
                <a:latin typeface="Times New Roman"/>
                <a:ea typeface="Times New Roman"/>
                <a:cs typeface="Times New Roman"/>
                <a:sym typeface="Times New Roman"/>
              </a:rPr>
              <a:t>Mathematical model used </a:t>
            </a:r>
            <a:r>
              <a:rPr lang="it" sz="1300">
                <a:solidFill>
                  <a:schemeClr val="dk2"/>
                </a:solidFill>
                <a:latin typeface="Times New Roman"/>
                <a:ea typeface="Times New Roman"/>
                <a:cs typeface="Times New Roman"/>
                <a:sym typeface="Times New Roman"/>
              </a:rPr>
              <a:t>describe</a:t>
            </a:r>
            <a:r>
              <a:rPr lang="it" sz="1300">
                <a:solidFill>
                  <a:schemeClr val="dk2"/>
                </a:solidFill>
                <a:latin typeface="Times New Roman"/>
                <a:ea typeface="Times New Roman"/>
                <a:cs typeface="Times New Roman"/>
                <a:sym typeface="Times New Roman"/>
              </a:rPr>
              <a:t> impact mutation at patient </a:t>
            </a:r>
            <a:r>
              <a:rPr lang="it" sz="1300">
                <a:solidFill>
                  <a:schemeClr val="dk2"/>
                </a:solidFill>
                <a:latin typeface="Times New Roman"/>
                <a:ea typeface="Times New Roman"/>
                <a:cs typeface="Times New Roman"/>
                <a:sym typeface="Times New Roman"/>
              </a:rPr>
              <a:t>level</a:t>
            </a:r>
            <a:r>
              <a:rPr lang="it" sz="1300">
                <a:solidFill>
                  <a:schemeClr val="dk2"/>
                </a:solidFill>
                <a:latin typeface="Times New Roman"/>
                <a:ea typeface="Times New Roman"/>
                <a:cs typeface="Times New Roman"/>
                <a:sym typeface="Times New Roman"/>
              </a:rPr>
              <a:t> </a:t>
            </a:r>
            <a:endParaRPr sz="1300">
              <a:solidFill>
                <a:schemeClr val="dk2"/>
              </a:solidFill>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9"/>
          <p:cNvSpPr txBox="1"/>
          <p:nvPr>
            <p:ph type="title"/>
          </p:nvPr>
        </p:nvSpPr>
        <p:spPr>
          <a:xfrm>
            <a:off x="727650" y="5663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Times New Roman"/>
                <a:ea typeface="Times New Roman"/>
                <a:cs typeface="Times New Roman"/>
                <a:sym typeface="Times New Roman"/>
              </a:rPr>
              <a:t>Future </a:t>
            </a:r>
            <a:r>
              <a:rPr lang="it">
                <a:latin typeface="Times New Roman"/>
                <a:ea typeface="Times New Roman"/>
                <a:cs typeface="Times New Roman"/>
                <a:sym typeface="Times New Roman"/>
              </a:rPr>
              <a:t>Perspectives</a:t>
            </a:r>
            <a:endParaRPr>
              <a:latin typeface="Times New Roman"/>
              <a:ea typeface="Times New Roman"/>
              <a:cs typeface="Times New Roman"/>
              <a:sym typeface="Times New Roman"/>
            </a:endParaRPr>
          </a:p>
        </p:txBody>
      </p:sp>
      <p:sp>
        <p:nvSpPr>
          <p:cNvPr id="344" name="Google Shape;344;p39"/>
          <p:cNvSpPr txBox="1"/>
          <p:nvPr/>
        </p:nvSpPr>
        <p:spPr>
          <a:xfrm>
            <a:off x="727650" y="1599250"/>
            <a:ext cx="7271100" cy="2670600"/>
          </a:xfrm>
          <a:prstGeom prst="rect">
            <a:avLst/>
          </a:prstGeom>
          <a:noFill/>
          <a:ln>
            <a:noFill/>
          </a:ln>
        </p:spPr>
        <p:txBody>
          <a:bodyPr anchorCtr="0" anchor="t" bIns="91425" lIns="91425" spcFirstLastPara="1" rIns="91425" wrap="square" tIns="91425">
            <a:spAutoFit/>
          </a:bodyPr>
          <a:lstStyle/>
          <a:p>
            <a:pPr indent="-349250" lvl="0" marL="457200" rtl="0" algn="just">
              <a:lnSpc>
                <a:spcPct val="150000"/>
              </a:lnSpc>
              <a:spcBef>
                <a:spcPts val="5"/>
              </a:spcBef>
              <a:spcAft>
                <a:spcPts val="0"/>
              </a:spcAft>
              <a:buSzPts val="1900"/>
              <a:buFont typeface="Times New Roman"/>
              <a:buChar char="●"/>
            </a:pPr>
            <a:r>
              <a:rPr lang="it" sz="1900">
                <a:latin typeface="Times New Roman"/>
                <a:ea typeface="Times New Roman"/>
                <a:cs typeface="Times New Roman"/>
                <a:sym typeface="Times New Roman"/>
              </a:rPr>
              <a:t>I</a:t>
            </a:r>
            <a:r>
              <a:rPr lang="it" sz="1900">
                <a:latin typeface="Times New Roman"/>
                <a:ea typeface="Times New Roman"/>
                <a:cs typeface="Times New Roman"/>
                <a:sym typeface="Times New Roman"/>
              </a:rPr>
              <a:t>ncrease the number of patients considered</a:t>
            </a:r>
            <a:endParaRPr sz="1900">
              <a:latin typeface="Times New Roman"/>
              <a:ea typeface="Times New Roman"/>
              <a:cs typeface="Times New Roman"/>
              <a:sym typeface="Times New Roman"/>
            </a:endParaRPr>
          </a:p>
          <a:p>
            <a:pPr indent="-349250" lvl="1" marL="914400" rtl="0" algn="just">
              <a:lnSpc>
                <a:spcPct val="150000"/>
              </a:lnSpc>
              <a:spcBef>
                <a:spcPts val="0"/>
              </a:spcBef>
              <a:spcAft>
                <a:spcPts val="0"/>
              </a:spcAft>
              <a:buSzPts val="1900"/>
              <a:buFont typeface="Times New Roman"/>
              <a:buChar char="○"/>
            </a:pPr>
            <a:r>
              <a:rPr lang="it" sz="1900">
                <a:latin typeface="Times New Roman"/>
                <a:ea typeface="Times New Roman"/>
                <a:cs typeface="Times New Roman"/>
                <a:sym typeface="Times New Roman"/>
              </a:rPr>
              <a:t>subtype-specific survival analysis</a:t>
            </a:r>
            <a:endParaRPr sz="1900">
              <a:latin typeface="Times New Roman"/>
              <a:ea typeface="Times New Roman"/>
              <a:cs typeface="Times New Roman"/>
              <a:sym typeface="Times New Roman"/>
            </a:endParaRPr>
          </a:p>
          <a:p>
            <a:pPr indent="-349250" lvl="0" marL="457200" rtl="0" algn="just">
              <a:lnSpc>
                <a:spcPct val="150000"/>
              </a:lnSpc>
              <a:spcBef>
                <a:spcPts val="0"/>
              </a:spcBef>
              <a:spcAft>
                <a:spcPts val="0"/>
              </a:spcAft>
              <a:buSzPts val="1900"/>
              <a:buFont typeface="Times New Roman"/>
              <a:buChar char="●"/>
            </a:pPr>
            <a:r>
              <a:rPr lang="it" sz="1900">
                <a:latin typeface="Times New Roman"/>
                <a:ea typeface="Times New Roman"/>
                <a:cs typeface="Times New Roman"/>
                <a:sym typeface="Times New Roman"/>
              </a:rPr>
              <a:t>G1/S and M/G1 checkpoints</a:t>
            </a:r>
            <a:endParaRPr sz="1900">
              <a:latin typeface="Times New Roman"/>
              <a:ea typeface="Times New Roman"/>
              <a:cs typeface="Times New Roman"/>
              <a:sym typeface="Times New Roman"/>
            </a:endParaRPr>
          </a:p>
          <a:p>
            <a:pPr indent="-349250" lvl="0" marL="457200" rtl="0" algn="just">
              <a:lnSpc>
                <a:spcPct val="150000"/>
              </a:lnSpc>
              <a:spcBef>
                <a:spcPts val="0"/>
              </a:spcBef>
              <a:spcAft>
                <a:spcPts val="0"/>
              </a:spcAft>
              <a:buSzPts val="1900"/>
              <a:buFont typeface="Times New Roman"/>
              <a:buChar char="●"/>
            </a:pPr>
            <a:r>
              <a:rPr lang="it" sz="1900">
                <a:latin typeface="Times New Roman"/>
                <a:ea typeface="Times New Roman"/>
                <a:cs typeface="Times New Roman"/>
                <a:sym typeface="Times New Roman"/>
              </a:rPr>
              <a:t>Integrating eQTL and SCNA together (also other variants)</a:t>
            </a:r>
            <a:endParaRPr sz="1900">
              <a:latin typeface="Times New Roman"/>
              <a:ea typeface="Times New Roman"/>
              <a:cs typeface="Times New Roman"/>
              <a:sym typeface="Times New Roman"/>
            </a:endParaRPr>
          </a:p>
          <a:p>
            <a:pPr indent="-349250" lvl="0" marL="457200" rtl="0" algn="just">
              <a:lnSpc>
                <a:spcPct val="150000"/>
              </a:lnSpc>
              <a:spcBef>
                <a:spcPts val="0"/>
              </a:spcBef>
              <a:spcAft>
                <a:spcPts val="0"/>
              </a:spcAft>
              <a:buSzPts val="1900"/>
              <a:buFont typeface="Times New Roman"/>
              <a:buChar char="●"/>
            </a:pPr>
            <a:r>
              <a:rPr lang="it" sz="1900">
                <a:latin typeface="Times New Roman"/>
                <a:ea typeface="Times New Roman"/>
                <a:cs typeface="Times New Roman"/>
                <a:sym typeface="Times New Roman"/>
              </a:rPr>
              <a:t>Extending this approach to other tumor types </a:t>
            </a:r>
            <a:endParaRPr sz="1900">
              <a:latin typeface="Times New Roman"/>
              <a:ea typeface="Times New Roman"/>
              <a:cs typeface="Times New Roman"/>
              <a:sym typeface="Times New Roman"/>
            </a:endParaRPr>
          </a:p>
          <a:p>
            <a:pPr indent="-349250" lvl="0" marL="457200" rtl="0" algn="just">
              <a:lnSpc>
                <a:spcPct val="150000"/>
              </a:lnSpc>
              <a:spcBef>
                <a:spcPts val="0"/>
              </a:spcBef>
              <a:spcAft>
                <a:spcPts val="0"/>
              </a:spcAft>
              <a:buSzPts val="1900"/>
              <a:buFont typeface="Times New Roman"/>
              <a:buChar char="●"/>
            </a:pPr>
            <a:r>
              <a:rPr lang="it" sz="1900">
                <a:latin typeface="Times New Roman"/>
                <a:ea typeface="Times New Roman"/>
                <a:cs typeface="Times New Roman"/>
                <a:sym typeface="Times New Roman"/>
              </a:rPr>
              <a:t>Refinement and expansion of general cell cycle transition models</a:t>
            </a:r>
            <a:endParaRPr sz="1900">
              <a:latin typeface="Times New Roman"/>
              <a:ea typeface="Times New Roman"/>
              <a:cs typeface="Times New Roman"/>
              <a:sym typeface="Times New Roman"/>
            </a:endParaRPr>
          </a:p>
        </p:txBody>
      </p:sp>
      <p:sp>
        <p:nvSpPr>
          <p:cNvPr id="345" name="Google Shape;345;p3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0"/>
          <p:cNvSpPr txBox="1"/>
          <p:nvPr>
            <p:ph type="title"/>
          </p:nvPr>
        </p:nvSpPr>
        <p:spPr>
          <a:xfrm>
            <a:off x="3239550" y="2127750"/>
            <a:ext cx="2664900" cy="88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it" sz="4140">
                <a:latin typeface="Times New Roman"/>
                <a:ea typeface="Times New Roman"/>
                <a:cs typeface="Times New Roman"/>
                <a:sym typeface="Times New Roman"/>
              </a:rPr>
              <a:t>Thank you</a:t>
            </a:r>
            <a:endParaRPr sz="4140">
              <a:latin typeface="Times New Roman"/>
              <a:ea typeface="Times New Roman"/>
              <a:cs typeface="Times New Roman"/>
              <a:sym typeface="Times New Roman"/>
            </a:endParaRPr>
          </a:p>
        </p:txBody>
      </p:sp>
      <p:sp>
        <p:nvSpPr>
          <p:cNvPr id="351" name="Google Shape;351;p4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idx="2" type="body"/>
          </p:nvPr>
        </p:nvSpPr>
        <p:spPr>
          <a:xfrm>
            <a:off x="4629225" y="1626250"/>
            <a:ext cx="4391400" cy="2028000"/>
          </a:xfrm>
          <a:prstGeom prst="rect">
            <a:avLst/>
          </a:prstGeom>
        </p:spPr>
        <p:txBody>
          <a:bodyPr anchorCtr="0" anchor="t" bIns="91425" lIns="91425" spcFirstLastPara="1" rIns="91425" wrap="square" tIns="91425">
            <a:normAutofit lnSpcReduction="10000"/>
          </a:bodyPr>
          <a:lstStyle/>
          <a:p>
            <a:pPr indent="-323850" lvl="0" marL="457200" rtl="0" algn="just">
              <a:lnSpc>
                <a:spcPct val="150000"/>
              </a:lnSpc>
              <a:spcBef>
                <a:spcPts val="0"/>
              </a:spcBef>
              <a:spcAft>
                <a:spcPts val="0"/>
              </a:spcAft>
              <a:buClr>
                <a:schemeClr val="dk2"/>
              </a:buClr>
              <a:buSzPts val="1500"/>
              <a:buFont typeface="Times New Roman"/>
              <a:buChar char="●"/>
            </a:pPr>
            <a:r>
              <a:rPr lang="it" sz="1500">
                <a:solidFill>
                  <a:schemeClr val="dk2"/>
                </a:solidFill>
                <a:latin typeface="Times New Roman"/>
                <a:ea typeface="Times New Roman"/>
                <a:cs typeface="Times New Roman"/>
                <a:sym typeface="Times New Roman"/>
              </a:rPr>
              <a:t>C</a:t>
            </a:r>
            <a:r>
              <a:rPr lang="it" sz="1500">
                <a:solidFill>
                  <a:schemeClr val="dk2"/>
                </a:solidFill>
                <a:latin typeface="Times New Roman"/>
                <a:ea typeface="Times New Roman"/>
                <a:cs typeface="Times New Roman"/>
                <a:sym typeface="Times New Roman"/>
              </a:rPr>
              <a:t>yclin-CDK complexes</a:t>
            </a:r>
            <a:endParaRPr sz="1500">
              <a:solidFill>
                <a:schemeClr val="dk2"/>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rgbClr val="000000"/>
              </a:buClr>
              <a:buSzPts val="1500"/>
              <a:buFont typeface="Times New Roman"/>
              <a:buChar char="●"/>
            </a:pPr>
            <a:r>
              <a:rPr lang="it" sz="1500">
                <a:solidFill>
                  <a:srgbClr val="000000"/>
                </a:solidFill>
                <a:latin typeface="Times New Roman"/>
                <a:ea typeface="Times New Roman"/>
                <a:cs typeface="Times New Roman"/>
                <a:sym typeface="Times New Roman"/>
              </a:rPr>
              <a:t>‭Transcriptional‬‭ control</a:t>
            </a:r>
            <a:endParaRPr sz="1500">
              <a:solidFill>
                <a:srgbClr val="000000"/>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rgbClr val="000000"/>
              </a:buClr>
              <a:buSzPts val="1500"/>
              <a:buFont typeface="Times New Roman"/>
              <a:buChar char="●"/>
            </a:pPr>
            <a:r>
              <a:rPr lang="it" sz="1500">
                <a:solidFill>
                  <a:srgbClr val="000000"/>
                </a:solidFill>
                <a:latin typeface="Times New Roman"/>
                <a:ea typeface="Times New Roman"/>
                <a:cs typeface="Times New Roman"/>
                <a:sym typeface="Times New Roman"/>
              </a:rPr>
              <a:t>Protein-protein‬ interactions‬ ‭and‬ ‭subcellular‬ ‭localization</a:t>
            </a:r>
            <a:endParaRPr sz="1500">
              <a:solidFill>
                <a:srgbClr val="000000"/>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rgbClr val="000000"/>
              </a:buClr>
              <a:buSzPts val="1500"/>
              <a:buFont typeface="Times New Roman"/>
              <a:buChar char="●"/>
            </a:pPr>
            <a:r>
              <a:rPr lang="it" sz="1500">
                <a:solidFill>
                  <a:srgbClr val="000000"/>
                </a:solidFill>
                <a:latin typeface="Times New Roman"/>
                <a:ea typeface="Times New Roman"/>
                <a:cs typeface="Times New Roman"/>
                <a:sym typeface="Times New Roman"/>
              </a:rPr>
              <a:t>Cell cycle checkpoints</a:t>
            </a:r>
            <a:endParaRPr sz="1500">
              <a:solidFill>
                <a:srgbClr val="000000"/>
              </a:solidFill>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104" name="Google Shape;104;p15"/>
          <p:cNvSpPr txBox="1"/>
          <p:nvPr>
            <p:ph type="title"/>
          </p:nvPr>
        </p:nvSpPr>
        <p:spPr>
          <a:xfrm>
            <a:off x="727650" y="55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Times New Roman"/>
                <a:ea typeface="Times New Roman"/>
                <a:cs typeface="Times New Roman"/>
                <a:sym typeface="Times New Roman"/>
              </a:rPr>
              <a:t>Cell cycle regulations</a:t>
            </a:r>
            <a:endParaRPr>
              <a:latin typeface="Times New Roman"/>
              <a:ea typeface="Times New Roman"/>
              <a:cs typeface="Times New Roman"/>
              <a:sym typeface="Times New Roman"/>
            </a:endParaRPr>
          </a:p>
        </p:txBody>
      </p:sp>
      <p:sp>
        <p:nvSpPr>
          <p:cNvPr id="105" name="Google Shape;105;p15"/>
          <p:cNvSpPr txBox="1"/>
          <p:nvPr/>
        </p:nvSpPr>
        <p:spPr>
          <a:xfrm>
            <a:off x="146325" y="4649350"/>
            <a:ext cx="4482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600">
                <a:latin typeface="Times New Roman"/>
                <a:ea typeface="Times New Roman"/>
                <a:cs typeface="Times New Roman"/>
                <a:sym typeface="Times New Roman"/>
              </a:rPr>
              <a:t>Vincent W. Yang, Chapter 15 - The Cell Cycle, Editor(s): Leonard R. Johnson, Fayez K. Ghishan, Jonathan D. Kaunitz, Juanita L. Merchant, </a:t>
            </a:r>
            <a:endParaRPr sz="600">
              <a:latin typeface="Times New Roman"/>
              <a:ea typeface="Times New Roman"/>
              <a:cs typeface="Times New Roman"/>
              <a:sym typeface="Times New Roman"/>
            </a:endParaRPr>
          </a:p>
          <a:p>
            <a:pPr indent="0" lvl="0" marL="0" rtl="0" algn="l">
              <a:spcBef>
                <a:spcPts val="0"/>
              </a:spcBef>
              <a:spcAft>
                <a:spcPts val="0"/>
              </a:spcAft>
              <a:buNone/>
            </a:pPr>
            <a:r>
              <a:rPr lang="it" sz="600">
                <a:latin typeface="Times New Roman"/>
                <a:ea typeface="Times New Roman"/>
                <a:cs typeface="Times New Roman"/>
                <a:sym typeface="Times New Roman"/>
              </a:rPr>
              <a:t>Hamid M. Said, Jackie D. Wood, Physiology of the Gastrointestinal Tract (Fifth Edition), Academic Press, 2012, Pages 451-471.</a:t>
            </a:r>
            <a:endParaRPr sz="600">
              <a:latin typeface="Times New Roman"/>
              <a:ea typeface="Times New Roman"/>
              <a:cs typeface="Times New Roman"/>
              <a:sym typeface="Times New Roman"/>
            </a:endParaRPr>
          </a:p>
        </p:txBody>
      </p:sp>
      <p:sp>
        <p:nvSpPr>
          <p:cNvPr id="106" name="Google Shape;106;p1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07" name="Google Shape;107;p15"/>
          <p:cNvPicPr preferRelativeResize="0"/>
          <p:nvPr/>
        </p:nvPicPr>
        <p:blipFill>
          <a:blip r:embed="rId3">
            <a:alphaModFix/>
          </a:blip>
          <a:stretch>
            <a:fillRect/>
          </a:stretch>
        </p:blipFill>
        <p:spPr>
          <a:xfrm>
            <a:off x="727638" y="1325800"/>
            <a:ext cx="3571875" cy="2628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6"/>
          <p:cNvSpPr txBox="1"/>
          <p:nvPr>
            <p:ph type="title"/>
          </p:nvPr>
        </p:nvSpPr>
        <p:spPr>
          <a:xfrm>
            <a:off x="727800" y="477125"/>
            <a:ext cx="76884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sz="2300">
                <a:latin typeface="Times New Roman"/>
                <a:ea typeface="Times New Roman"/>
                <a:cs typeface="Times New Roman"/>
                <a:sym typeface="Times New Roman"/>
              </a:rPr>
              <a:t>Cell cycle transitions</a:t>
            </a:r>
            <a:endParaRPr sz="2300">
              <a:latin typeface="Times New Roman"/>
              <a:ea typeface="Times New Roman"/>
              <a:cs typeface="Times New Roman"/>
              <a:sym typeface="Times New Roman"/>
            </a:endParaRPr>
          </a:p>
        </p:txBody>
      </p:sp>
      <p:sp>
        <p:nvSpPr>
          <p:cNvPr id="113" name="Google Shape;113;p16"/>
          <p:cNvSpPr/>
          <p:nvPr/>
        </p:nvSpPr>
        <p:spPr>
          <a:xfrm>
            <a:off x="4314400" y="-38375"/>
            <a:ext cx="4829700" cy="5189700"/>
          </a:xfrm>
          <a:prstGeom prst="rect">
            <a:avLst/>
          </a:prstGeom>
          <a:solidFill>
            <a:schemeClr val="l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4" name="Google Shape;114;p1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115" name="Google Shape;115;p16"/>
          <p:cNvSpPr txBox="1"/>
          <p:nvPr>
            <p:ph idx="1" type="body"/>
          </p:nvPr>
        </p:nvSpPr>
        <p:spPr>
          <a:xfrm>
            <a:off x="540100" y="1849200"/>
            <a:ext cx="3774300" cy="1445100"/>
          </a:xfrm>
          <a:prstGeom prst="rect">
            <a:avLst/>
          </a:prstGeom>
        </p:spPr>
        <p:txBody>
          <a:bodyPr anchorCtr="0" anchor="t" bIns="91425" lIns="91425" spcFirstLastPara="1" rIns="91425" wrap="square" tIns="91425">
            <a:normAutofit/>
          </a:bodyPr>
          <a:lstStyle/>
          <a:p>
            <a:pPr indent="-323850" lvl="0" marL="457200" rtl="0" algn="just">
              <a:lnSpc>
                <a:spcPct val="150000"/>
              </a:lnSpc>
              <a:spcBef>
                <a:spcPts val="0"/>
              </a:spcBef>
              <a:spcAft>
                <a:spcPts val="0"/>
              </a:spcAft>
              <a:buClr>
                <a:srgbClr val="000000"/>
              </a:buClr>
              <a:buSzPts val="1500"/>
              <a:buFont typeface="Times New Roman"/>
              <a:buChar char="●"/>
            </a:pPr>
            <a:r>
              <a:rPr lang="it" sz="1500">
                <a:solidFill>
                  <a:srgbClr val="000000"/>
                </a:solidFill>
                <a:latin typeface="Times New Roman"/>
                <a:ea typeface="Times New Roman"/>
                <a:cs typeface="Times New Roman"/>
                <a:sym typeface="Times New Roman"/>
              </a:rPr>
              <a:t>Biological switches </a:t>
            </a:r>
            <a:endParaRPr sz="1500">
              <a:solidFill>
                <a:srgbClr val="000000"/>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rgbClr val="000000"/>
              </a:buClr>
              <a:buSzPts val="1500"/>
              <a:buFont typeface="Times New Roman"/>
              <a:buChar char="●"/>
            </a:pPr>
            <a:r>
              <a:rPr lang="it" sz="1500">
                <a:solidFill>
                  <a:srgbClr val="000000"/>
                </a:solidFill>
                <a:latin typeface="Times New Roman"/>
                <a:ea typeface="Times New Roman"/>
                <a:cs typeface="Times New Roman"/>
                <a:sym typeface="Times New Roman"/>
              </a:rPr>
              <a:t>G2 ⇨ M</a:t>
            </a:r>
            <a:endParaRPr sz="1500">
              <a:solidFill>
                <a:schemeClr val="dk2"/>
              </a:solidFill>
              <a:latin typeface="Times New Roman"/>
              <a:ea typeface="Times New Roman"/>
              <a:cs typeface="Times New Roman"/>
              <a:sym typeface="Times New Roman"/>
            </a:endParaRPr>
          </a:p>
          <a:p>
            <a:pPr indent="-323850" lvl="0" marL="457200" rtl="0" algn="just">
              <a:lnSpc>
                <a:spcPct val="150000"/>
              </a:lnSpc>
              <a:spcBef>
                <a:spcPts val="0"/>
              </a:spcBef>
              <a:spcAft>
                <a:spcPts val="0"/>
              </a:spcAft>
              <a:buClr>
                <a:schemeClr val="dk2"/>
              </a:buClr>
              <a:buSzPts val="1500"/>
              <a:buFont typeface="Times New Roman"/>
              <a:buChar char="●"/>
            </a:pPr>
            <a:r>
              <a:rPr lang="it" sz="1500">
                <a:solidFill>
                  <a:schemeClr val="dk2"/>
                </a:solidFill>
                <a:latin typeface="Times New Roman"/>
                <a:ea typeface="Times New Roman"/>
                <a:cs typeface="Times New Roman"/>
                <a:sym typeface="Times New Roman"/>
              </a:rPr>
              <a:t>Stochastic</a:t>
            </a:r>
            <a:r>
              <a:rPr lang="it" sz="1500">
                <a:solidFill>
                  <a:schemeClr val="dk2"/>
                </a:solidFill>
                <a:latin typeface="Times New Roman"/>
                <a:ea typeface="Times New Roman"/>
                <a:cs typeface="Times New Roman"/>
                <a:sym typeface="Times New Roman"/>
              </a:rPr>
              <a:t> or </a:t>
            </a:r>
            <a:r>
              <a:rPr lang="it" sz="1500">
                <a:solidFill>
                  <a:schemeClr val="dk2"/>
                </a:solidFill>
                <a:latin typeface="Times New Roman"/>
                <a:ea typeface="Times New Roman"/>
                <a:cs typeface="Times New Roman"/>
                <a:sym typeface="Times New Roman"/>
              </a:rPr>
              <a:t>Deterministic</a:t>
            </a:r>
            <a:r>
              <a:rPr lang="it" sz="1500">
                <a:solidFill>
                  <a:schemeClr val="dk2"/>
                </a:solidFill>
                <a:latin typeface="Times New Roman"/>
                <a:ea typeface="Times New Roman"/>
                <a:cs typeface="Times New Roman"/>
                <a:sym typeface="Times New Roman"/>
              </a:rPr>
              <a:t> approaches</a:t>
            </a:r>
            <a:endParaRPr sz="1500">
              <a:solidFill>
                <a:schemeClr val="dk2"/>
              </a:solidFill>
              <a:latin typeface="Times New Roman"/>
              <a:ea typeface="Times New Roman"/>
              <a:cs typeface="Times New Roman"/>
              <a:sym typeface="Times New Roman"/>
            </a:endParaRPr>
          </a:p>
          <a:p>
            <a:pPr indent="0" lvl="0" marL="457200" rtl="0" algn="just">
              <a:lnSpc>
                <a:spcPct val="150000"/>
              </a:lnSpc>
              <a:spcBef>
                <a:spcPts val="0"/>
              </a:spcBef>
              <a:spcAft>
                <a:spcPts val="0"/>
              </a:spcAft>
              <a:buNone/>
            </a:pPr>
            <a:r>
              <a:t/>
            </a:r>
            <a:endParaRPr sz="1500">
              <a:solidFill>
                <a:srgbClr val="000000"/>
              </a:solidFill>
              <a:latin typeface="Times New Roman"/>
              <a:ea typeface="Times New Roman"/>
              <a:cs typeface="Times New Roman"/>
              <a:sym typeface="Times New Roman"/>
            </a:endParaRPr>
          </a:p>
        </p:txBody>
      </p:sp>
      <p:sp>
        <p:nvSpPr>
          <p:cNvPr id="116" name="Google Shape;116;p16"/>
          <p:cNvSpPr/>
          <p:nvPr/>
        </p:nvSpPr>
        <p:spPr>
          <a:xfrm>
            <a:off x="-322425" y="-38375"/>
            <a:ext cx="4636800" cy="6678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17" name="Google Shape;117;p16"/>
          <p:cNvSpPr txBox="1"/>
          <p:nvPr/>
        </p:nvSpPr>
        <p:spPr>
          <a:xfrm>
            <a:off x="4889100" y="4713575"/>
            <a:ext cx="40953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600">
                <a:solidFill>
                  <a:srgbClr val="222222"/>
                </a:solidFill>
                <a:latin typeface="Times New Roman"/>
                <a:ea typeface="Times New Roman"/>
                <a:cs typeface="Times New Roman"/>
                <a:sym typeface="Times New Roman"/>
              </a:rPr>
              <a:t>Adapted from </a:t>
            </a:r>
            <a:r>
              <a:rPr lang="it" sz="600">
                <a:solidFill>
                  <a:srgbClr val="222222"/>
                </a:solidFill>
                <a:latin typeface="Times New Roman"/>
                <a:ea typeface="Times New Roman"/>
                <a:cs typeface="Times New Roman"/>
                <a:sym typeface="Times New Roman"/>
              </a:rPr>
              <a:t>Zámborszky, J. (2013). Cell Cycle Transitions, G2/M. In: Dubitzky, W., Wolkenhauer, O., Cho, KH., Yokota, H. (eds) Encyclopedia of Systems Biology. Springer, New York, NY. https://doi.org/10.1007/978-1-4419-9863-7_38</a:t>
            </a:r>
            <a:endParaRPr sz="600">
              <a:latin typeface="Times New Roman"/>
              <a:ea typeface="Times New Roman"/>
              <a:cs typeface="Times New Roman"/>
              <a:sym typeface="Times New Roman"/>
            </a:endParaRPr>
          </a:p>
        </p:txBody>
      </p:sp>
      <p:pic>
        <p:nvPicPr>
          <p:cNvPr id="118" name="Google Shape;118;p16"/>
          <p:cNvPicPr preferRelativeResize="0"/>
          <p:nvPr/>
        </p:nvPicPr>
        <p:blipFill>
          <a:blip r:embed="rId3">
            <a:alphaModFix/>
          </a:blip>
          <a:stretch>
            <a:fillRect/>
          </a:stretch>
        </p:blipFill>
        <p:spPr>
          <a:xfrm>
            <a:off x="5040038" y="763800"/>
            <a:ext cx="3378425" cy="38288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7"/>
          <p:cNvSpPr txBox="1"/>
          <p:nvPr>
            <p:ph type="title"/>
          </p:nvPr>
        </p:nvSpPr>
        <p:spPr>
          <a:xfrm>
            <a:off x="727800" y="6512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Times New Roman"/>
                <a:ea typeface="Times New Roman"/>
                <a:cs typeface="Times New Roman"/>
                <a:sym typeface="Times New Roman"/>
              </a:rPr>
              <a:t>Genetic</a:t>
            </a:r>
            <a:r>
              <a:rPr lang="it">
                <a:latin typeface="Times New Roman"/>
                <a:ea typeface="Times New Roman"/>
                <a:cs typeface="Times New Roman"/>
                <a:sym typeface="Times New Roman"/>
              </a:rPr>
              <a:t> </a:t>
            </a:r>
            <a:r>
              <a:rPr lang="it">
                <a:latin typeface="Times New Roman"/>
                <a:ea typeface="Times New Roman"/>
                <a:cs typeface="Times New Roman"/>
                <a:sym typeface="Times New Roman"/>
              </a:rPr>
              <a:t>variability</a:t>
            </a:r>
            <a:endParaRPr>
              <a:latin typeface="Times New Roman"/>
              <a:ea typeface="Times New Roman"/>
              <a:cs typeface="Times New Roman"/>
              <a:sym typeface="Times New Roman"/>
            </a:endParaRPr>
          </a:p>
        </p:txBody>
      </p:sp>
      <p:sp>
        <p:nvSpPr>
          <p:cNvPr id="124" name="Google Shape;124;p1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125" name="Google Shape;125;p17"/>
          <p:cNvSpPr txBox="1"/>
          <p:nvPr/>
        </p:nvSpPr>
        <p:spPr>
          <a:xfrm>
            <a:off x="874925" y="2293350"/>
            <a:ext cx="7794900" cy="1590900"/>
          </a:xfrm>
          <a:prstGeom prst="rect">
            <a:avLst/>
          </a:prstGeom>
          <a:noFill/>
          <a:ln>
            <a:noFill/>
          </a:ln>
        </p:spPr>
        <p:txBody>
          <a:bodyPr anchorCtr="0" anchor="t" bIns="91425" lIns="91425" spcFirstLastPara="1" rIns="91425" wrap="square" tIns="91425">
            <a:noAutofit/>
          </a:bodyPr>
          <a:lstStyle/>
          <a:p>
            <a:pPr indent="-311150" lvl="0" marL="457200" rtl="0" algn="l">
              <a:lnSpc>
                <a:spcPct val="200000"/>
              </a:lnSpc>
              <a:spcBef>
                <a:spcPts val="0"/>
              </a:spcBef>
              <a:spcAft>
                <a:spcPts val="0"/>
              </a:spcAft>
              <a:buSzPts val="1300"/>
              <a:buFont typeface="Times New Roman"/>
              <a:buChar char="●"/>
            </a:pPr>
            <a:r>
              <a:rPr lang="it" sz="1300">
                <a:latin typeface="Times New Roman"/>
                <a:ea typeface="Times New Roman"/>
                <a:cs typeface="Times New Roman"/>
                <a:sym typeface="Times New Roman"/>
              </a:rPr>
              <a:t>D</a:t>
            </a:r>
            <a:r>
              <a:rPr lang="it" sz="1300">
                <a:latin typeface="Times New Roman"/>
                <a:ea typeface="Times New Roman"/>
                <a:cs typeface="Times New Roman"/>
                <a:sym typeface="Times New Roman"/>
              </a:rPr>
              <a:t>ifference‬ ‭in‬ ‭DNA‬ ‭sequences‬ ‭within‬ ‭our‬ ‭genomes‬‭ among‬ ‭individuals</a:t>
            </a:r>
            <a:endParaRPr sz="1300">
              <a:latin typeface="Times New Roman"/>
              <a:ea typeface="Times New Roman"/>
              <a:cs typeface="Times New Roman"/>
              <a:sym typeface="Times New Roman"/>
            </a:endParaRPr>
          </a:p>
          <a:p>
            <a:pPr indent="-311150" lvl="0" marL="457200" rtl="0" algn="l">
              <a:lnSpc>
                <a:spcPct val="200000"/>
              </a:lnSpc>
              <a:spcBef>
                <a:spcPts val="0"/>
              </a:spcBef>
              <a:spcAft>
                <a:spcPts val="0"/>
              </a:spcAft>
              <a:buSzPts val="1300"/>
              <a:buFont typeface="Times New Roman"/>
              <a:buChar char="●"/>
            </a:pPr>
            <a:r>
              <a:rPr lang="it" sz="1300">
                <a:latin typeface="Times New Roman"/>
                <a:ea typeface="Times New Roman"/>
                <a:cs typeface="Times New Roman"/>
                <a:sym typeface="Times New Roman"/>
              </a:rPr>
              <a:t>Mutations‬ ‭are‬ ‭the‬ ‭ultimate‬ ‭source‬ ‭of‬ ‭new‬ ‭genetic‬ ‭variants ‬‭in ‬‭DNA</a:t>
            </a:r>
            <a:endParaRPr sz="1300">
              <a:latin typeface="Times New Roman"/>
              <a:ea typeface="Times New Roman"/>
              <a:cs typeface="Times New Roman"/>
              <a:sym typeface="Times New Roman"/>
            </a:endParaRPr>
          </a:p>
          <a:p>
            <a:pPr indent="-311150" lvl="0" marL="457200" rtl="0" algn="l">
              <a:lnSpc>
                <a:spcPct val="200000"/>
              </a:lnSpc>
              <a:spcBef>
                <a:spcPts val="0"/>
              </a:spcBef>
              <a:spcAft>
                <a:spcPts val="0"/>
              </a:spcAft>
              <a:buSzPts val="1300"/>
              <a:buFont typeface="Times New Roman"/>
              <a:buChar char="●"/>
            </a:pPr>
            <a:r>
              <a:rPr lang="it" sz="1300">
                <a:latin typeface="Times New Roman"/>
                <a:ea typeface="Times New Roman"/>
                <a:cs typeface="Times New Roman"/>
                <a:sym typeface="Times New Roman"/>
              </a:rPr>
              <a:t>‬‭Spectrum‬ mutation ‬‭is ‬‭quite ‬‭broad‬ ‭and ‬‭diverse</a:t>
            </a:r>
            <a:endParaRPr sz="1300">
              <a:latin typeface="Times New Roman"/>
              <a:ea typeface="Times New Roman"/>
              <a:cs typeface="Times New Roman"/>
              <a:sym typeface="Times New Roman"/>
            </a:endParaRPr>
          </a:p>
          <a:p>
            <a:pPr indent="-311150" lvl="0" marL="457200" rtl="0" algn="l">
              <a:lnSpc>
                <a:spcPct val="200000"/>
              </a:lnSpc>
              <a:spcBef>
                <a:spcPts val="0"/>
              </a:spcBef>
              <a:spcAft>
                <a:spcPts val="0"/>
              </a:spcAft>
              <a:buSzPts val="1300"/>
              <a:buFont typeface="Times New Roman"/>
              <a:buChar char="●"/>
            </a:pPr>
            <a:r>
              <a:rPr lang="it" sz="1300">
                <a:latin typeface="Times New Roman"/>
                <a:ea typeface="Times New Roman"/>
                <a:cs typeface="Times New Roman"/>
                <a:sym typeface="Times New Roman"/>
              </a:rPr>
              <a:t>Distinction between : germline or somatic  </a:t>
            </a:r>
            <a:endParaRPr sz="13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18"/>
          <p:cNvSpPr txBox="1"/>
          <p:nvPr>
            <p:ph type="title"/>
          </p:nvPr>
        </p:nvSpPr>
        <p:spPr>
          <a:xfrm>
            <a:off x="727650" y="5893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Times New Roman"/>
                <a:ea typeface="Times New Roman"/>
                <a:cs typeface="Times New Roman"/>
                <a:sym typeface="Times New Roman"/>
              </a:rPr>
              <a:t>eQTLs</a:t>
            </a:r>
            <a:endParaRPr>
              <a:latin typeface="Times New Roman"/>
              <a:ea typeface="Times New Roman"/>
              <a:cs typeface="Times New Roman"/>
              <a:sym typeface="Times New Roman"/>
            </a:endParaRPr>
          </a:p>
        </p:txBody>
      </p:sp>
      <p:pic>
        <p:nvPicPr>
          <p:cNvPr id="131" name="Google Shape;131;p18"/>
          <p:cNvPicPr preferRelativeResize="0"/>
          <p:nvPr/>
        </p:nvPicPr>
        <p:blipFill>
          <a:blip r:embed="rId4">
            <a:alphaModFix/>
          </a:blip>
          <a:stretch>
            <a:fillRect/>
          </a:stretch>
        </p:blipFill>
        <p:spPr>
          <a:xfrm>
            <a:off x="912450" y="1401450"/>
            <a:ext cx="7623851" cy="3027702"/>
          </a:xfrm>
          <a:prstGeom prst="rect">
            <a:avLst/>
          </a:prstGeom>
          <a:noFill/>
          <a:ln>
            <a:noFill/>
          </a:ln>
        </p:spPr>
      </p:pic>
      <p:sp>
        <p:nvSpPr>
          <p:cNvPr id="132" name="Google Shape;132;p18"/>
          <p:cNvSpPr/>
          <p:nvPr/>
        </p:nvSpPr>
        <p:spPr>
          <a:xfrm>
            <a:off x="727650" y="1347575"/>
            <a:ext cx="384000" cy="643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33" name="Google Shape;133;p18"/>
          <p:cNvSpPr txBox="1"/>
          <p:nvPr/>
        </p:nvSpPr>
        <p:spPr>
          <a:xfrm>
            <a:off x="2105713" y="4744300"/>
            <a:ext cx="49362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600">
                <a:solidFill>
                  <a:srgbClr val="222222"/>
                </a:solidFill>
                <a:highlight>
                  <a:srgbClr val="FFFFFF"/>
                </a:highlight>
                <a:latin typeface="Times New Roman"/>
                <a:ea typeface="Times New Roman"/>
                <a:cs typeface="Times New Roman"/>
                <a:sym typeface="Times New Roman"/>
              </a:rPr>
              <a:t>Albert, F., Kruglyak, L. The role of regulatory variation in complex traits and disease. </a:t>
            </a:r>
            <a:r>
              <a:rPr i="1" lang="it" sz="600">
                <a:solidFill>
                  <a:srgbClr val="222222"/>
                </a:solidFill>
                <a:highlight>
                  <a:srgbClr val="FFFFFF"/>
                </a:highlight>
                <a:latin typeface="Times New Roman"/>
                <a:ea typeface="Times New Roman"/>
                <a:cs typeface="Times New Roman"/>
                <a:sym typeface="Times New Roman"/>
              </a:rPr>
              <a:t>Nat Rev Genet</a:t>
            </a:r>
            <a:r>
              <a:rPr lang="it" sz="600">
                <a:solidFill>
                  <a:srgbClr val="222222"/>
                </a:solidFill>
                <a:highlight>
                  <a:srgbClr val="FFFFFF"/>
                </a:highlight>
                <a:latin typeface="Times New Roman"/>
                <a:ea typeface="Times New Roman"/>
                <a:cs typeface="Times New Roman"/>
                <a:sym typeface="Times New Roman"/>
              </a:rPr>
              <a:t> 16, 197–212 (2015). https://doi.org/10.1038/nrg3891</a:t>
            </a:r>
            <a:endParaRPr sz="600">
              <a:latin typeface="Times New Roman"/>
              <a:ea typeface="Times New Roman"/>
              <a:cs typeface="Times New Roman"/>
              <a:sym typeface="Times New Roman"/>
            </a:endParaRPr>
          </a:p>
        </p:txBody>
      </p:sp>
      <p:sp>
        <p:nvSpPr>
          <p:cNvPr id="134" name="Google Shape;134;p1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9"/>
          <p:cNvSpPr txBox="1"/>
          <p:nvPr>
            <p:ph type="title"/>
          </p:nvPr>
        </p:nvSpPr>
        <p:spPr>
          <a:xfrm>
            <a:off x="729450" y="6354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Times New Roman"/>
                <a:ea typeface="Times New Roman"/>
                <a:cs typeface="Times New Roman"/>
                <a:sym typeface="Times New Roman"/>
              </a:rPr>
              <a:t>SCNA </a:t>
            </a:r>
            <a:endParaRPr>
              <a:latin typeface="Times New Roman"/>
              <a:ea typeface="Times New Roman"/>
              <a:cs typeface="Times New Roman"/>
              <a:sym typeface="Times New Roman"/>
            </a:endParaRPr>
          </a:p>
        </p:txBody>
      </p:sp>
      <p:sp>
        <p:nvSpPr>
          <p:cNvPr id="140" name="Google Shape;140;p1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141" name="Google Shape;141;p19"/>
          <p:cNvPicPr preferRelativeResize="0"/>
          <p:nvPr/>
        </p:nvPicPr>
        <p:blipFill>
          <a:blip r:embed="rId4">
            <a:alphaModFix/>
          </a:blip>
          <a:stretch>
            <a:fillRect/>
          </a:stretch>
        </p:blipFill>
        <p:spPr>
          <a:xfrm>
            <a:off x="2654487" y="1170600"/>
            <a:ext cx="3835036" cy="3668099"/>
          </a:xfrm>
          <a:prstGeom prst="rect">
            <a:avLst/>
          </a:prstGeom>
          <a:noFill/>
          <a:ln>
            <a:noFill/>
          </a:ln>
        </p:spPr>
      </p:pic>
      <p:sp>
        <p:nvSpPr>
          <p:cNvPr id="142" name="Google Shape;142;p19"/>
          <p:cNvSpPr txBox="1"/>
          <p:nvPr/>
        </p:nvSpPr>
        <p:spPr>
          <a:xfrm>
            <a:off x="822900" y="4808200"/>
            <a:ext cx="74982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600">
                <a:solidFill>
                  <a:srgbClr val="1C1D1E"/>
                </a:solidFill>
                <a:highlight>
                  <a:srgbClr val="FFFFFF"/>
                </a:highlight>
                <a:latin typeface="Times New Roman"/>
                <a:ea typeface="Times New Roman"/>
                <a:cs typeface="Times New Roman"/>
                <a:sym typeface="Times New Roman"/>
              </a:rPr>
              <a:t>Sønderby IE, Ching CRK, Thomopoulos SI, et al. Effects of copy number variations on brain structure and risk for psychiatric illness: Large-scale studies from the ENIGMA working groups on CNVs. </a:t>
            </a:r>
            <a:r>
              <a:rPr i="1" lang="it" sz="600">
                <a:solidFill>
                  <a:srgbClr val="1C1D1E"/>
                </a:solidFill>
                <a:highlight>
                  <a:srgbClr val="FFFFFF"/>
                </a:highlight>
                <a:latin typeface="Times New Roman"/>
                <a:ea typeface="Times New Roman"/>
                <a:cs typeface="Times New Roman"/>
                <a:sym typeface="Times New Roman"/>
              </a:rPr>
              <a:t>Hum Brain Mapp</a:t>
            </a:r>
            <a:r>
              <a:rPr lang="it" sz="600">
                <a:solidFill>
                  <a:srgbClr val="1C1D1E"/>
                </a:solidFill>
                <a:highlight>
                  <a:srgbClr val="FFFFFF"/>
                </a:highlight>
                <a:latin typeface="Times New Roman"/>
                <a:ea typeface="Times New Roman"/>
                <a:cs typeface="Times New Roman"/>
                <a:sym typeface="Times New Roman"/>
              </a:rPr>
              <a:t>. 2022; 43: 300–328</a:t>
            </a:r>
            <a:endParaRPr sz="600">
              <a:latin typeface="Times New Roman"/>
              <a:ea typeface="Times New Roman"/>
              <a:cs typeface="Times New Roman"/>
              <a:sym typeface="Times New Roman"/>
            </a:endParaRPr>
          </a:p>
        </p:txBody>
      </p:sp>
      <p:sp>
        <p:nvSpPr>
          <p:cNvPr id="143" name="Google Shape;143;p19"/>
          <p:cNvSpPr/>
          <p:nvPr/>
        </p:nvSpPr>
        <p:spPr>
          <a:xfrm>
            <a:off x="3950425" y="4573475"/>
            <a:ext cx="621600" cy="1842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44" name="Google Shape;144;p19"/>
          <p:cNvSpPr txBox="1"/>
          <p:nvPr/>
        </p:nvSpPr>
        <p:spPr>
          <a:xfrm>
            <a:off x="3950425" y="4473425"/>
            <a:ext cx="1020900" cy="38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it" sz="1200">
                <a:solidFill>
                  <a:schemeClr val="dk2"/>
                </a:solidFill>
              </a:rPr>
              <a:t>SCNAs</a:t>
            </a:r>
            <a:endParaRPr b="1" sz="12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0"/>
          <p:cNvSpPr txBox="1"/>
          <p:nvPr>
            <p:ph type="title"/>
          </p:nvPr>
        </p:nvSpPr>
        <p:spPr>
          <a:xfrm>
            <a:off x="727650" y="66792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Times New Roman"/>
                <a:ea typeface="Times New Roman"/>
                <a:cs typeface="Times New Roman"/>
                <a:sym typeface="Times New Roman"/>
              </a:rPr>
              <a:t>Aims</a:t>
            </a:r>
            <a:endParaRPr>
              <a:latin typeface="Times New Roman"/>
              <a:ea typeface="Times New Roman"/>
              <a:cs typeface="Times New Roman"/>
              <a:sym typeface="Times New Roman"/>
            </a:endParaRPr>
          </a:p>
        </p:txBody>
      </p:sp>
      <p:pic>
        <p:nvPicPr>
          <p:cNvPr id="150" name="Google Shape;150;p20"/>
          <p:cNvPicPr preferRelativeResize="0"/>
          <p:nvPr/>
        </p:nvPicPr>
        <p:blipFill>
          <a:blip r:embed="rId3">
            <a:alphaModFix amt="45000"/>
          </a:blip>
          <a:stretch>
            <a:fillRect/>
          </a:stretch>
        </p:blipFill>
        <p:spPr>
          <a:xfrm>
            <a:off x="6086125" y="1865375"/>
            <a:ext cx="2546850" cy="2131850"/>
          </a:xfrm>
          <a:prstGeom prst="rect">
            <a:avLst/>
          </a:prstGeom>
          <a:noFill/>
          <a:ln>
            <a:noFill/>
          </a:ln>
        </p:spPr>
      </p:pic>
      <p:sp>
        <p:nvSpPr>
          <p:cNvPr id="151" name="Google Shape;151;p20"/>
          <p:cNvSpPr txBox="1"/>
          <p:nvPr>
            <p:ph idx="1" type="body"/>
          </p:nvPr>
        </p:nvSpPr>
        <p:spPr>
          <a:xfrm>
            <a:off x="727650" y="1663650"/>
            <a:ext cx="5193000" cy="2535300"/>
          </a:xfrm>
          <a:prstGeom prst="rect">
            <a:avLst/>
          </a:prstGeom>
        </p:spPr>
        <p:txBody>
          <a:bodyPr anchorCtr="0" anchor="t" bIns="91425" lIns="91425" spcFirstLastPara="1" rIns="91425" wrap="square" tIns="91425">
            <a:noAutofit/>
          </a:bodyPr>
          <a:lstStyle/>
          <a:p>
            <a:pPr indent="-323850" lvl="0" marL="457200" rtl="0" algn="l">
              <a:lnSpc>
                <a:spcPct val="100000"/>
              </a:lnSpc>
              <a:spcBef>
                <a:spcPts val="0"/>
              </a:spcBef>
              <a:spcAft>
                <a:spcPts val="0"/>
              </a:spcAft>
              <a:buClr>
                <a:schemeClr val="dk2"/>
              </a:buClr>
              <a:buSzPts val="1500"/>
              <a:buFont typeface="Times New Roman"/>
              <a:buChar char="●"/>
            </a:pPr>
            <a:r>
              <a:rPr lang="it" sz="1500">
                <a:solidFill>
                  <a:schemeClr val="dk2"/>
                </a:solidFill>
                <a:highlight>
                  <a:srgbClr val="FFFFFF"/>
                </a:highlight>
                <a:latin typeface="Times New Roman"/>
                <a:ea typeface="Times New Roman"/>
                <a:cs typeface="Times New Roman"/>
                <a:sym typeface="Times New Roman"/>
              </a:rPr>
              <a:t>Characterization of a generic stochastic model of cell cycle transition</a:t>
            </a:r>
            <a:endParaRPr sz="1500">
              <a:solidFill>
                <a:schemeClr val="dk2"/>
              </a:solidFill>
              <a:highlight>
                <a:srgbClr val="FFFFFF"/>
              </a:highlight>
              <a:latin typeface="Times New Roman"/>
              <a:ea typeface="Times New Roman"/>
              <a:cs typeface="Times New Roman"/>
              <a:sym typeface="Times New Roman"/>
            </a:endParaRPr>
          </a:p>
          <a:p>
            <a:pPr indent="-323850" lvl="0" marL="457200" rtl="0" algn="l">
              <a:lnSpc>
                <a:spcPct val="100000"/>
              </a:lnSpc>
              <a:spcBef>
                <a:spcPts val="0"/>
              </a:spcBef>
              <a:spcAft>
                <a:spcPts val="0"/>
              </a:spcAft>
              <a:buClr>
                <a:schemeClr val="dk2"/>
              </a:buClr>
              <a:buSzPts val="1500"/>
              <a:buFont typeface="Times New Roman"/>
              <a:buChar char="●"/>
            </a:pPr>
            <a:r>
              <a:rPr lang="it" sz="1500">
                <a:solidFill>
                  <a:schemeClr val="dk2"/>
                </a:solidFill>
                <a:highlight>
                  <a:srgbClr val="FFFFFF"/>
                </a:highlight>
                <a:latin typeface="Times New Roman"/>
                <a:ea typeface="Times New Roman"/>
                <a:cs typeface="Times New Roman"/>
                <a:sym typeface="Times New Roman"/>
              </a:rPr>
              <a:t>Human-specific cell cycle transition model G2/M</a:t>
            </a:r>
            <a:endParaRPr sz="1500">
              <a:solidFill>
                <a:schemeClr val="dk2"/>
              </a:solidFill>
              <a:highlight>
                <a:srgbClr val="FFFFFF"/>
              </a:highlight>
              <a:latin typeface="Times New Roman"/>
              <a:ea typeface="Times New Roman"/>
              <a:cs typeface="Times New Roman"/>
              <a:sym typeface="Times New Roman"/>
            </a:endParaRPr>
          </a:p>
          <a:p>
            <a:pPr indent="-323850" lvl="0" marL="457200" rtl="0" algn="just">
              <a:lnSpc>
                <a:spcPct val="100000"/>
              </a:lnSpc>
              <a:spcBef>
                <a:spcPts val="1200"/>
              </a:spcBef>
              <a:spcAft>
                <a:spcPts val="0"/>
              </a:spcAft>
              <a:buClr>
                <a:schemeClr val="dk2"/>
              </a:buClr>
              <a:buSzPts val="1500"/>
              <a:buFont typeface="Times New Roman"/>
              <a:buChar char="●"/>
            </a:pPr>
            <a:r>
              <a:rPr lang="it" sz="1500">
                <a:solidFill>
                  <a:schemeClr val="dk2"/>
                </a:solidFill>
                <a:highlight>
                  <a:srgbClr val="FFFFFF"/>
                </a:highlight>
                <a:latin typeface="Times New Roman"/>
                <a:ea typeface="Times New Roman"/>
                <a:cs typeface="Times New Roman"/>
                <a:sym typeface="Times New Roman"/>
              </a:rPr>
              <a:t>Explore the impact of germline and somatic variants</a:t>
            </a:r>
            <a:endParaRPr sz="1500">
              <a:solidFill>
                <a:schemeClr val="dk2"/>
              </a:solidFill>
              <a:highlight>
                <a:srgbClr val="FFFFFF"/>
              </a:highlight>
              <a:latin typeface="Times New Roman"/>
              <a:ea typeface="Times New Roman"/>
              <a:cs typeface="Times New Roman"/>
              <a:sym typeface="Times New Roman"/>
            </a:endParaRPr>
          </a:p>
          <a:p>
            <a:pPr indent="-323850" lvl="1" marL="914400" rtl="0" algn="just">
              <a:lnSpc>
                <a:spcPct val="100000"/>
              </a:lnSpc>
              <a:spcBef>
                <a:spcPts val="1200"/>
              </a:spcBef>
              <a:spcAft>
                <a:spcPts val="0"/>
              </a:spcAft>
              <a:buClr>
                <a:schemeClr val="dk2"/>
              </a:buClr>
              <a:buSzPts val="1500"/>
              <a:buFont typeface="Times New Roman"/>
              <a:buChar char="○"/>
            </a:pPr>
            <a:r>
              <a:rPr lang="it" sz="1500">
                <a:solidFill>
                  <a:schemeClr val="dk2"/>
                </a:solidFill>
                <a:highlight>
                  <a:srgbClr val="FFFFFF"/>
                </a:highlight>
                <a:latin typeface="Times New Roman"/>
                <a:ea typeface="Times New Roman"/>
                <a:cs typeface="Times New Roman"/>
                <a:sym typeface="Times New Roman"/>
              </a:rPr>
              <a:t>eQTLs</a:t>
            </a:r>
            <a:endParaRPr sz="1500">
              <a:solidFill>
                <a:schemeClr val="dk2"/>
              </a:solidFill>
              <a:highlight>
                <a:srgbClr val="FFFFFF"/>
              </a:highlight>
              <a:latin typeface="Times New Roman"/>
              <a:ea typeface="Times New Roman"/>
              <a:cs typeface="Times New Roman"/>
              <a:sym typeface="Times New Roman"/>
            </a:endParaRPr>
          </a:p>
          <a:p>
            <a:pPr indent="-323850" lvl="1" marL="914400" rtl="0" algn="just">
              <a:lnSpc>
                <a:spcPct val="100000"/>
              </a:lnSpc>
              <a:spcBef>
                <a:spcPts val="1200"/>
              </a:spcBef>
              <a:spcAft>
                <a:spcPts val="0"/>
              </a:spcAft>
              <a:buClr>
                <a:schemeClr val="dk2"/>
              </a:buClr>
              <a:buSzPts val="1500"/>
              <a:buFont typeface="Times New Roman"/>
              <a:buChar char="○"/>
            </a:pPr>
            <a:r>
              <a:rPr lang="it" sz="1500">
                <a:solidFill>
                  <a:schemeClr val="dk2"/>
                </a:solidFill>
                <a:highlight>
                  <a:srgbClr val="FFFFFF"/>
                </a:highlight>
                <a:latin typeface="Times New Roman"/>
                <a:ea typeface="Times New Roman"/>
                <a:cs typeface="Times New Roman"/>
                <a:sym typeface="Times New Roman"/>
              </a:rPr>
              <a:t>Somatic copy number alterations in breast cancer</a:t>
            </a:r>
            <a:endParaRPr sz="1500">
              <a:solidFill>
                <a:schemeClr val="dk2"/>
              </a:solidFill>
              <a:highlight>
                <a:srgbClr val="FFFFFF"/>
              </a:highlight>
              <a:latin typeface="Times New Roman"/>
              <a:ea typeface="Times New Roman"/>
              <a:cs typeface="Times New Roman"/>
              <a:sym typeface="Times New Roman"/>
            </a:endParaRPr>
          </a:p>
          <a:p>
            <a:pPr indent="-349250" lvl="0" marL="457200" rtl="0" algn="l">
              <a:lnSpc>
                <a:spcPct val="100000"/>
              </a:lnSpc>
              <a:spcBef>
                <a:spcPts val="1200"/>
              </a:spcBef>
              <a:spcAft>
                <a:spcPts val="0"/>
              </a:spcAft>
              <a:buClr>
                <a:schemeClr val="dk2"/>
              </a:buClr>
              <a:buSzPts val="1900"/>
              <a:buFont typeface="Times New Roman"/>
              <a:buChar char="●"/>
            </a:pPr>
            <a:r>
              <a:rPr lang="it" sz="1500">
                <a:solidFill>
                  <a:srgbClr val="000000"/>
                </a:solidFill>
                <a:latin typeface="Times New Roman"/>
                <a:ea typeface="Times New Roman"/>
                <a:cs typeface="Times New Roman"/>
                <a:sym typeface="Times New Roman"/>
              </a:rPr>
              <a:t>Explore how this variants can be utilized to stratify patient in a tumoral context </a:t>
            </a:r>
            <a:endParaRPr sz="1900">
              <a:solidFill>
                <a:schemeClr val="dk2"/>
              </a:solidFill>
              <a:latin typeface="Times New Roman"/>
              <a:ea typeface="Times New Roman"/>
              <a:cs typeface="Times New Roman"/>
              <a:sym typeface="Times New Roman"/>
            </a:endParaRPr>
          </a:p>
          <a:p>
            <a:pPr indent="0" lvl="0" marL="0" rtl="0" algn="l">
              <a:spcBef>
                <a:spcPts val="0"/>
              </a:spcBef>
              <a:spcAft>
                <a:spcPts val="1200"/>
              </a:spcAft>
              <a:buNone/>
            </a:pPr>
            <a:r>
              <a:t/>
            </a:r>
            <a:endParaRPr sz="1500"/>
          </a:p>
        </p:txBody>
      </p:sp>
      <p:sp>
        <p:nvSpPr>
          <p:cNvPr id="152" name="Google Shape;152;p2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type="title"/>
          </p:nvPr>
        </p:nvSpPr>
        <p:spPr>
          <a:xfrm>
            <a:off x="729450" y="631975"/>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t">
                <a:latin typeface="Times New Roman"/>
                <a:ea typeface="Times New Roman"/>
                <a:cs typeface="Times New Roman"/>
                <a:sym typeface="Times New Roman"/>
              </a:rPr>
              <a:t>General and universal cell cycle transition model‬</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pic>
        <p:nvPicPr>
          <p:cNvPr id="158" name="Google Shape;158;p21"/>
          <p:cNvPicPr preferRelativeResize="0"/>
          <p:nvPr/>
        </p:nvPicPr>
        <p:blipFill>
          <a:blip r:embed="rId3">
            <a:alphaModFix/>
          </a:blip>
          <a:stretch>
            <a:fillRect/>
          </a:stretch>
        </p:blipFill>
        <p:spPr>
          <a:xfrm>
            <a:off x="2553900" y="1167175"/>
            <a:ext cx="3161255" cy="3697376"/>
          </a:xfrm>
          <a:prstGeom prst="rect">
            <a:avLst/>
          </a:prstGeom>
          <a:noFill/>
          <a:ln>
            <a:noFill/>
          </a:ln>
        </p:spPr>
      </p:pic>
      <p:sp>
        <p:nvSpPr>
          <p:cNvPr id="159" name="Google Shape;159;p21"/>
          <p:cNvSpPr txBox="1"/>
          <p:nvPr/>
        </p:nvSpPr>
        <p:spPr>
          <a:xfrm>
            <a:off x="1169100" y="4767325"/>
            <a:ext cx="68094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sz="600">
                <a:solidFill>
                  <a:srgbClr val="202020"/>
                </a:solidFill>
                <a:highlight>
                  <a:srgbClr val="FFFFFF"/>
                </a:highlight>
                <a:latin typeface="Times New Roman"/>
                <a:ea typeface="Times New Roman"/>
                <a:cs typeface="Times New Roman"/>
                <a:sym typeface="Times New Roman"/>
              </a:rPr>
              <a:t>Romanel A, Jensen LJ, Cardelli L, Csikász-Nagy A (2012) Transcriptional Regulation Is a Major Controller of Cell Cycle Transition Dynamics. PLoS ONE 7(1): e29716. https://doi.org/10.1371/journal.pone.0029716</a:t>
            </a:r>
            <a:endParaRPr sz="1000">
              <a:latin typeface="Times New Roman"/>
              <a:ea typeface="Times New Roman"/>
              <a:cs typeface="Times New Roman"/>
              <a:sym typeface="Times New Roman"/>
            </a:endParaRPr>
          </a:p>
        </p:txBody>
      </p:sp>
      <p:sp>
        <p:nvSpPr>
          <p:cNvPr id="160" name="Google Shape;160;p2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161" name="Google Shape;161;p21"/>
          <p:cNvSpPr txBox="1"/>
          <p:nvPr/>
        </p:nvSpPr>
        <p:spPr>
          <a:xfrm>
            <a:off x="6290550" y="3201250"/>
            <a:ext cx="2217000" cy="6465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it" sz="600">
                <a:solidFill>
                  <a:srgbClr val="222222"/>
                </a:solidFill>
                <a:highlight>
                  <a:srgbClr val="FFFFFF"/>
                </a:highlight>
                <a:latin typeface="Times New Roman"/>
                <a:ea typeface="Times New Roman"/>
                <a:cs typeface="Times New Roman"/>
                <a:sym typeface="Times New Roman"/>
              </a:rPr>
              <a:t>Dematté, L., Priami, C., Romanel, A. (2008). The BlenX Language: A Tutorial. In: Bernardo, M., Degano, P., Zavattaro, G. (eds) Formal Methods for Computational Systems Biology. SFM 2008. Lecture Notes in Computer Science, vol 5016. Springer, Berlin, Heidelberg. https://doi.org/10.1007/978-3-540-68894-5_9</a:t>
            </a:r>
            <a:endParaRPr sz="600">
              <a:latin typeface="Times New Roman"/>
              <a:ea typeface="Times New Roman"/>
              <a:cs typeface="Times New Roman"/>
              <a:sym typeface="Times New Roman"/>
            </a:endParaRPr>
          </a:p>
        </p:txBody>
      </p:sp>
      <p:sp>
        <p:nvSpPr>
          <p:cNvPr id="162" name="Google Shape;162;p21"/>
          <p:cNvSpPr/>
          <p:nvPr/>
        </p:nvSpPr>
        <p:spPr>
          <a:xfrm>
            <a:off x="6227550" y="2233975"/>
            <a:ext cx="2217000" cy="71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sp>
        <p:nvSpPr>
          <p:cNvPr id="163" name="Google Shape;163;p21"/>
          <p:cNvSpPr txBox="1"/>
          <p:nvPr/>
        </p:nvSpPr>
        <p:spPr>
          <a:xfrm>
            <a:off x="6164550" y="2159425"/>
            <a:ext cx="2253600" cy="84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it" sz="1300">
                <a:solidFill>
                  <a:schemeClr val="dk2"/>
                </a:solidFill>
                <a:latin typeface="Times New Roman"/>
                <a:ea typeface="Times New Roman"/>
                <a:cs typeface="Times New Roman"/>
                <a:sym typeface="Times New Roman"/>
              </a:rPr>
              <a:t>Utilized for implementation of the model the stochastic programming language Blenx</a:t>
            </a:r>
            <a:endParaRPr sz="1300">
              <a:solidFill>
                <a:schemeClr val="dk2"/>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