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4" r:id="rId3"/>
    <p:sldId id="278" r:id="rId4"/>
    <p:sldId id="277" r:id="rId5"/>
    <p:sldId id="265" r:id="rId6"/>
    <p:sldId id="266" r:id="rId7"/>
    <p:sldId id="280" r:id="rId8"/>
    <p:sldId id="281" r:id="rId9"/>
    <p:sldId id="282" r:id="rId10"/>
    <p:sldId id="284" r:id="rId11"/>
    <p:sldId id="283" r:id="rId12"/>
    <p:sldId id="285" r:id="rId13"/>
    <p:sldId id="286" r:id="rId14"/>
    <p:sldId id="287" r:id="rId15"/>
    <p:sldId id="288" r:id="rId16"/>
    <p:sldId id="28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477" autoAdjust="0"/>
  </p:normalViewPr>
  <p:slideViewPr>
    <p:cSldViewPr>
      <p:cViewPr varScale="1">
        <p:scale>
          <a:sx n="83" d="100"/>
          <a:sy n="83" d="100"/>
        </p:scale>
        <p:origin x="102" y="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FBBEA-E2A7-4014-B031-1AF4BBBCDD5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09E064-F8B6-49BC-B3C4-6CD450D35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3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9E064-F8B6-49BC-B3C4-6CD450D359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94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9E064-F8B6-49BC-B3C4-6CD450D359D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70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9E064-F8B6-49BC-B3C4-6CD450D359D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19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9E064-F8B6-49BC-B3C4-6CD450D359D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138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9E064-F8B6-49BC-B3C4-6CD450D359D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82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9E064-F8B6-49BC-B3C4-6CD450D359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81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9E064-F8B6-49BC-B3C4-6CD450D359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79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9E064-F8B6-49BC-B3C4-6CD450D359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07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9E064-F8B6-49BC-B3C4-6CD450D359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57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9E064-F8B6-49BC-B3C4-6CD450D359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79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9E064-F8B6-49BC-B3C4-6CD450D359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70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9E064-F8B6-49BC-B3C4-6CD450D359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53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9E064-F8B6-49BC-B3C4-6CD450D359D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28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6E7F7B7-F377-40FB-A052-2A41F065FBC7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1A8C53-214C-4AC2-9FD2-DFED5F3820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7F7B7-F377-40FB-A052-2A41F065FBC7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A8C53-214C-4AC2-9FD2-DFED5F3820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7F7B7-F377-40FB-A052-2A41F065FBC7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A8C53-214C-4AC2-9FD2-DFED5F3820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7F7B7-F377-40FB-A052-2A41F065FBC7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A8C53-214C-4AC2-9FD2-DFED5F3820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  <p:pic>
        <p:nvPicPr>
          <p:cNvPr id="9" name="Picture 6" descr="The University of Arizon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2514600" cy="28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OSC Logo Small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048" y="1"/>
            <a:ext cx="637952" cy="68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7F7B7-F377-40FB-A052-2A41F065FBC7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A8C53-214C-4AC2-9FD2-DFED5F3820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7F7B7-F377-40FB-A052-2A41F065FBC7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A8C53-214C-4AC2-9FD2-DFED5F3820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7F7B7-F377-40FB-A052-2A41F065FBC7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A8C53-214C-4AC2-9FD2-DFED5F3820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7F7B7-F377-40FB-A052-2A41F065FBC7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A8C53-214C-4AC2-9FD2-DFED5F3820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7F7B7-F377-40FB-A052-2A41F065FBC7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A8C53-214C-4AC2-9FD2-DFED5F3820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6E7F7B7-F377-40FB-A052-2A41F065FBC7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A8C53-214C-4AC2-9FD2-DFED5F3820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6E7F7B7-F377-40FB-A052-2A41F065FBC7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1A8C53-214C-4AC2-9FD2-DFED5F3820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6E7F7B7-F377-40FB-A052-2A41F065FBC7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21A8C53-214C-4AC2-9FD2-DFED5F3820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426031"/>
            <a:ext cx="8839200" cy="2820362"/>
          </a:xfrm>
        </p:spPr>
        <p:txBody>
          <a:bodyPr>
            <a:normAutofit/>
          </a:bodyPr>
          <a:lstStyle/>
          <a:p>
            <a:r>
              <a:rPr lang="en-US" sz="4000" dirty="0"/>
              <a:t>Color Conversion Toolbox with Color Vision Deficiency Simulation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Xingzhou</a:t>
            </a:r>
            <a:r>
              <a:rPr lang="en-US" sz="3400" dirty="0"/>
              <a:t> Tu</a:t>
            </a:r>
            <a:endParaRPr lang="en-US" sz="2600" i="1" dirty="0"/>
          </a:p>
        </p:txBody>
      </p:sp>
      <p:pic>
        <p:nvPicPr>
          <p:cNvPr id="2058" name="Picture 10" descr="OSC Logo Smal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048" y="1"/>
            <a:ext cx="637952" cy="68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4C4B48-4880-49FE-94A4-F18BC6D41C94}"/>
              </a:ext>
            </a:extLst>
          </p:cNvPr>
          <p:cNvSpPr txBox="1"/>
          <p:nvPr/>
        </p:nvSpPr>
        <p:spPr>
          <a:xfrm>
            <a:off x="457200" y="60198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OPTI588 </a:t>
            </a:r>
            <a:r>
              <a:rPr lang="en-US" dirty="0" err="1"/>
              <a:t>couse</a:t>
            </a:r>
            <a:r>
              <a:rPr lang="en-US" dirty="0"/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74429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1394BB-4447-463B-AECF-F4ABAA487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</a:t>
            </a:r>
            <a:r>
              <a:rPr lang="en-US" dirty="0" err="1"/>
              <a:t>Protanopic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8">
                <a:extLst>
                  <a:ext uri="{FF2B5EF4-FFF2-40B4-BE49-F238E27FC236}">
                    <a16:creationId xmlns:a16="http://schemas.microsoft.com/office/drawing/2014/main" id="{A9E4D331-662F-48D4-A8E5-AEC818AED5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0"/>
                <a:ext cx="8305800" cy="505936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Neutral color: (R, G, B) = (1,1,1)</a:t>
                </a:r>
              </a:p>
              <a:p>
                <a:r>
                  <a:rPr lang="en-US" dirty="0"/>
                  <a:t>Compute the LMS cone response for neutral color: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any given LMS input [L, M, S]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pPr lvl="1"/>
                <a:r>
                  <a:rPr lang="en-US" dirty="0"/>
                  <a:t>The input is closer to 575nm</a:t>
                </a:r>
              </a:p>
              <a:p>
                <a:pPr lvl="1"/>
                <a:r>
                  <a:rPr lang="en-US" dirty="0"/>
                  <a:t>Compute </a:t>
                </a:r>
                <a:r>
                  <a:rPr lang="en-US" dirty="0" err="1"/>
                  <a:t>b,c</a:t>
                </a:r>
                <a:r>
                  <a:rPr lang="en-US" dirty="0"/>
                  <a:t> that: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575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575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575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575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575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575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8">
                <a:extLst>
                  <a:ext uri="{FF2B5EF4-FFF2-40B4-BE49-F238E27FC236}">
                    <a16:creationId xmlns:a16="http://schemas.microsoft.com/office/drawing/2014/main" id="{A9E4D331-662F-48D4-A8E5-AEC818AED5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305800" cy="5059362"/>
              </a:xfrm>
              <a:blipFill>
                <a:blip r:embed="rId3"/>
                <a:stretch>
                  <a:fillRect t="-1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4580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1B71D8A-8BA5-4718-8D50-2077EED0C3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457200"/>
                <a:ext cx="8229600" cy="612616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pPr lvl="1"/>
                <a:r>
                  <a:rPr lang="en-US" dirty="0"/>
                  <a:t>The input is closer to 475nm</a:t>
                </a:r>
              </a:p>
              <a:p>
                <a:pPr lvl="1"/>
                <a:r>
                  <a:rPr lang="en-US" dirty="0"/>
                  <a:t>Compute </a:t>
                </a:r>
                <a:r>
                  <a:rPr lang="en-US" dirty="0" err="1"/>
                  <a:t>b,c</a:t>
                </a:r>
                <a:r>
                  <a:rPr lang="en-US" dirty="0"/>
                  <a:t> that: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75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75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75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75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75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75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Use the computed b, c to convert LMS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Convert LMS back to RGB.</a:t>
                </a:r>
              </a:p>
              <a:p>
                <a:r>
                  <a:rPr lang="en-US" dirty="0"/>
                  <a:t>Convert RGB to sRGB and display it on the monitor.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1B71D8A-8BA5-4718-8D50-2077EED0C3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57200"/>
                <a:ext cx="8229600" cy="6126162"/>
              </a:xfrm>
              <a:blipFill>
                <a:blip r:embed="rId3"/>
                <a:stretch>
                  <a:fillRect t="-10846" b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2168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86ECC7F-2DBE-4269-8641-7D4684A077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1328"/>
                <a:ext cx="8229600" cy="5224272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Normalized cone response from website</a:t>
                </a:r>
              </a:p>
              <a:p>
                <a:pPr lvl="1"/>
                <a:r>
                  <a:rPr lang="en-US" dirty="0"/>
                  <a:t>(http://cvrl.ioo.ucl.ac.uk/)</a:t>
                </a:r>
              </a:p>
              <a:p>
                <a:r>
                  <a:rPr lang="en-US" dirty="0"/>
                  <a:t>RGB primaries same as color matching function</a:t>
                </a:r>
              </a:p>
              <a:p>
                <a:pPr lvl="1"/>
                <a:r>
                  <a:rPr lang="en-US" dirty="0"/>
                  <a:t>435.8nm 546.1nm 700nm</a:t>
                </a:r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𝑙𝑔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𝑚𝑟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𝑚𝑔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𝑠𝑟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𝑠𝑔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𝑠𝑏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Compute cone response function from color matching function.</a:t>
                </a:r>
              </a:p>
              <a:p>
                <a:r>
                  <a:rPr lang="en-US" dirty="0"/>
                  <a:t>Optimize </a:t>
                </a:r>
                <a:r>
                  <a:rPr lang="en-US" dirty="0" err="1"/>
                  <a:t>lr</a:t>
                </a:r>
                <a:r>
                  <a:rPr lang="en-US" dirty="0"/>
                  <a:t>, lg, </a:t>
                </a:r>
                <a:r>
                  <a:rPr lang="en-US" dirty="0" err="1"/>
                  <a:t>lb</a:t>
                </a:r>
                <a:r>
                  <a:rPr lang="en-US" dirty="0"/>
                  <a:t> so that the shape of computed L-cone response function fits the normalized cone response function from website.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86ECC7F-2DBE-4269-8641-7D4684A077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1328"/>
                <a:ext cx="8229600" cy="5224272"/>
              </a:xfrm>
              <a:blipFill>
                <a:blip r:embed="rId3"/>
                <a:stretch>
                  <a:fillRect t="-817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7867F82-9FD4-41B6-9D87-F593B54D3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RGB to LMS conversion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03B6F-1CD6-46E2-BB01-25902D39F15E}"/>
              </a:ext>
            </a:extLst>
          </p:cNvPr>
          <p:cNvSpPr txBox="1"/>
          <p:nvPr/>
        </p:nvSpPr>
        <p:spPr>
          <a:xfrm>
            <a:off x="304800" y="6248400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Ref: A. Stockman, D. I. A. MacLeod, and N. E. Johnson, ‘‘Spectral sensitivities of the human cones,’’ J. Opt. Soc. Am. A 10, 2491–2521 (1993).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964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75EEDB-1AFC-41FF-B705-A3CDFE0ED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6200" y="1397382"/>
            <a:ext cx="6961738" cy="452596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23FF66D-8EB0-4620-9FC6-70E777E30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C20AD0-6935-400D-B137-5F1CA240733B}"/>
              </a:ext>
            </a:extLst>
          </p:cNvPr>
          <p:cNvSpPr txBox="1"/>
          <p:nvPr/>
        </p:nvSpPr>
        <p:spPr>
          <a:xfrm>
            <a:off x="6248400" y="2540382"/>
            <a:ext cx="3352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Normal</a:t>
            </a:r>
          </a:p>
          <a:p>
            <a:r>
              <a:rPr lang="en-US" sz="3200" dirty="0"/>
              <a:t>Protanopia</a:t>
            </a:r>
          </a:p>
          <a:p>
            <a:r>
              <a:rPr lang="en-US" sz="3200" dirty="0"/>
              <a:t>Deuteranopia</a:t>
            </a:r>
          </a:p>
          <a:p>
            <a:r>
              <a:rPr lang="en-US" sz="3200" dirty="0"/>
              <a:t>Tritanopia</a:t>
            </a:r>
          </a:p>
        </p:txBody>
      </p:sp>
    </p:spTree>
    <p:extLst>
      <p:ext uri="{BB962C8B-B14F-4D97-AF65-F5344CB8AC3E}">
        <p14:creationId xmlns:p14="http://schemas.microsoft.com/office/powerpoint/2010/main" val="2258922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E6C354-65BB-4F1B-801F-0350D37FA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921" t="4314" r="7139" b="11505"/>
          <a:stretch/>
        </p:blipFill>
        <p:spPr>
          <a:xfrm>
            <a:off x="1066800" y="1190746"/>
            <a:ext cx="7010400" cy="539261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6B844EA-F6A4-4132-9860-B28FC7957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</a:t>
            </a:r>
          </a:p>
        </p:txBody>
      </p:sp>
    </p:spTree>
    <p:extLst>
      <p:ext uri="{BB962C8B-B14F-4D97-AF65-F5344CB8AC3E}">
        <p14:creationId xmlns:p14="http://schemas.microsoft.com/office/powerpoint/2010/main" val="3994468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20181204_020117">
            <a:hlinkClick r:id="" action="ppaction://media"/>
            <a:extLst>
              <a:ext uri="{FF2B5EF4-FFF2-40B4-BE49-F238E27FC236}">
                <a16:creationId xmlns:a16="http://schemas.microsoft.com/office/drawing/2014/main" id="{0C5BC01D-333A-4336-9A08-FE106D32CDC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22042" y="0"/>
            <a:ext cx="76999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97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33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5EB20D-967E-4C61-ACC6-DAC2836DA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Reference:</a:t>
            </a:r>
          </a:p>
          <a:p>
            <a:pPr lvl="1"/>
            <a:r>
              <a:rPr lang="en-US" dirty="0"/>
              <a:t>H. </a:t>
            </a:r>
            <a:r>
              <a:rPr lang="en-US" dirty="0" err="1"/>
              <a:t>Brettel</a:t>
            </a:r>
            <a:r>
              <a:rPr lang="en-US" dirty="0"/>
              <a:t>, F. </a:t>
            </a:r>
            <a:r>
              <a:rPr lang="en-US" dirty="0" err="1"/>
              <a:t>Vienot</a:t>
            </a:r>
            <a:r>
              <a:rPr lang="en-US" dirty="0"/>
              <a:t>, and J. D. </a:t>
            </a:r>
            <a:r>
              <a:rPr lang="en-US" dirty="0" err="1"/>
              <a:t>Mollon</a:t>
            </a:r>
            <a:r>
              <a:rPr lang="en-US" dirty="0"/>
              <a:t>. Computerized simulation of color ´ appearance for dichromats. J. Opt. Soc. Am., 14(10):2647–2655, 1997.</a:t>
            </a:r>
          </a:p>
          <a:p>
            <a:pPr lvl="1"/>
            <a:r>
              <a:rPr lang="en-US" dirty="0"/>
              <a:t>A. Stockman, D. I. A. MacLeod, and N. E. Johnson, ‘‘Spectral sensitivities of the human cones,’’ J. Opt. Soc. Am. A 10, 2491–2521 (1993).</a:t>
            </a:r>
          </a:p>
          <a:p>
            <a:pPr lvl="1"/>
            <a:r>
              <a:rPr lang="en-US" dirty="0"/>
              <a:t>OPTI588 Lecture notes.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A14357-B6AE-4EF8-909C-7805A5F37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837183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7526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Color space conversion</a:t>
            </a:r>
          </a:p>
          <a:p>
            <a:r>
              <a:rPr lang="en-US" dirty="0"/>
              <a:t>Spectrum conversion</a:t>
            </a:r>
          </a:p>
          <a:p>
            <a:r>
              <a:rPr lang="en-US" dirty="0"/>
              <a:t>Simulation for color vision deficiency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745491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94F3B7-8612-4F99-AA93-97DF5BC7C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 conversion between various color space.</a:t>
            </a:r>
          </a:p>
          <a:p>
            <a:pPr lvl="1"/>
            <a:r>
              <a:rPr lang="en-US" baseline="-25000" dirty="0"/>
              <a:t>XYZ, </a:t>
            </a:r>
            <a:r>
              <a:rPr lang="en-US" baseline="-25000" dirty="0" err="1"/>
              <a:t>xyY</a:t>
            </a:r>
            <a:r>
              <a:rPr lang="en-US" baseline="-25000" dirty="0"/>
              <a:t>, Luv, Lab, sRGB, </a:t>
            </a:r>
            <a:r>
              <a:rPr lang="en-US" baseline="-25000" dirty="0" err="1"/>
              <a:t>AdobeRGB</a:t>
            </a:r>
            <a:r>
              <a:rPr lang="en-US" baseline="-25000" dirty="0"/>
              <a:t>.</a:t>
            </a:r>
          </a:p>
          <a:p>
            <a:pPr lvl="1"/>
            <a:r>
              <a:rPr lang="en-US" baseline="-25000" dirty="0"/>
              <a:t>Custom defined RGB with Red, Green, Blue, White primaries provided.</a:t>
            </a:r>
            <a:endParaRPr lang="en-US" dirty="0"/>
          </a:p>
          <a:p>
            <a:r>
              <a:rPr lang="en-US" dirty="0"/>
              <a:t>Given a spectrum distribution, it can compute its XYZ tristimulus.</a:t>
            </a:r>
          </a:p>
          <a:p>
            <a:r>
              <a:rPr lang="en-US" dirty="0"/>
              <a:t>Display a color with XYZ given on the monitor using sRGB color space.</a:t>
            </a:r>
          </a:p>
          <a:p>
            <a:r>
              <a:rPr lang="en-US" dirty="0"/>
              <a:t>Provide vision simulation of person with color vision deficiency.</a:t>
            </a:r>
          </a:p>
          <a:p>
            <a:pPr lvl="1"/>
            <a:r>
              <a:rPr lang="en-US" baseline="-25000" dirty="0"/>
              <a:t>Protanopia, Deuteranopia, Tritanopia.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00289D-3D34-4D68-B80E-38E8AB10B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of the toolbox</a:t>
            </a:r>
          </a:p>
        </p:txBody>
      </p:sp>
    </p:spTree>
    <p:extLst>
      <p:ext uri="{BB962C8B-B14F-4D97-AF65-F5344CB8AC3E}">
        <p14:creationId xmlns:p14="http://schemas.microsoft.com/office/powerpoint/2010/main" val="1403538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2F96C8-1AF5-4195-93DF-8195C14C1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78522" y="1291802"/>
            <a:ext cx="6586955" cy="525780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67B719C-17A1-48D3-B0F9-358180DA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</a:t>
            </a:r>
          </a:p>
        </p:txBody>
      </p:sp>
    </p:spTree>
    <p:extLst>
      <p:ext uri="{BB962C8B-B14F-4D97-AF65-F5344CB8AC3E}">
        <p14:creationId xmlns:p14="http://schemas.microsoft.com/office/powerpoint/2010/main" val="87265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B027EE8-6AD9-481B-8562-8B856CE3C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328"/>
            <a:ext cx="4953000" cy="4525963"/>
          </a:xfrm>
        </p:spPr>
        <p:txBody>
          <a:bodyPr/>
          <a:lstStyle/>
          <a:p>
            <a:r>
              <a:rPr lang="en-US" dirty="0"/>
              <a:t>Equations, Algorithms provided in lecture notes.</a:t>
            </a:r>
          </a:p>
          <a:p>
            <a:endParaRPr lang="en-US" dirty="0"/>
          </a:p>
          <a:p>
            <a:r>
              <a:rPr lang="en-US" dirty="0"/>
              <a:t>Click the ‘XYZ’ button and the GUI will convert the input XYZ values to other color spaces.</a:t>
            </a:r>
          </a:p>
          <a:p>
            <a:endParaRPr lang="en-US" dirty="0"/>
          </a:p>
          <a:p>
            <a:r>
              <a:rPr lang="en-US" dirty="0"/>
              <a:t>Linear scaling white adaption.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C504BF-9497-48E1-A25D-5069671D2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space conversion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E24DF1E1-0F1C-44C4-9126-3138F18A82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27" t="11663" r="48843" b="28917"/>
          <a:stretch/>
        </p:blipFill>
        <p:spPr>
          <a:xfrm>
            <a:off x="5715000" y="1752600"/>
            <a:ext cx="3124201" cy="31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985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782131F-5617-46D8-B63E-561D48CB4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Spectrum conversion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251E5C5-3644-4313-B77C-83F157D36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305800" cy="5059362"/>
          </a:xfrm>
        </p:spPr>
        <p:txBody>
          <a:bodyPr>
            <a:normAutofit/>
          </a:bodyPr>
          <a:lstStyle/>
          <a:p>
            <a:r>
              <a:rPr lang="en-US" dirty="0"/>
              <a:t>Color matching functions provided in class website.</a:t>
            </a:r>
          </a:p>
          <a:p>
            <a:r>
              <a:rPr lang="en-US" dirty="0"/>
              <a:t>Integration to compute XYZ values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Blackbody spectrum provided.</a:t>
            </a:r>
          </a:p>
          <a:p>
            <a:r>
              <a:rPr lang="en-US" dirty="0"/>
              <a:t>Spectrum file in csv or </a:t>
            </a:r>
            <a:r>
              <a:rPr lang="en-US" dirty="0" err="1"/>
              <a:t>xls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First column: wavelength</a:t>
            </a:r>
          </a:p>
          <a:p>
            <a:pPr lvl="1"/>
            <a:r>
              <a:rPr lang="en-US" dirty="0"/>
              <a:t>Second column: Intensity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CEB0F5-CE67-42A6-8E1C-47FE1C8E6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858293"/>
            <a:ext cx="3524250" cy="1857375"/>
          </a:xfrm>
          <a:prstGeom prst="rect">
            <a:avLst/>
          </a:prstGeom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5DDFECAA-C78D-425B-B5CE-3CAF518C34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217" t="11307" r="1040" b="72751"/>
          <a:stretch/>
        </p:blipFill>
        <p:spPr>
          <a:xfrm>
            <a:off x="4886325" y="3124200"/>
            <a:ext cx="32766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651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1394BB-4447-463B-AECF-F4ABAA487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Color vision deficiency simulation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A9E4D331-662F-48D4-A8E5-AEC818AED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305800" cy="5059362"/>
          </a:xfrm>
        </p:spPr>
        <p:txBody>
          <a:bodyPr>
            <a:normAutofit/>
          </a:bodyPr>
          <a:lstStyle/>
          <a:p>
            <a:r>
              <a:rPr lang="en-US" dirty="0" err="1"/>
              <a:t>Brettel</a:t>
            </a:r>
            <a:r>
              <a:rPr lang="en-US" dirty="0"/>
              <a:t> model</a:t>
            </a:r>
          </a:p>
          <a:p>
            <a:pPr lvl="1"/>
            <a:r>
              <a:rPr lang="en-US" dirty="0"/>
              <a:t>H. </a:t>
            </a:r>
            <a:r>
              <a:rPr lang="en-US" dirty="0" err="1"/>
              <a:t>Brettel</a:t>
            </a:r>
            <a:r>
              <a:rPr lang="en-US" dirty="0"/>
              <a:t>, F. </a:t>
            </a:r>
            <a:r>
              <a:rPr lang="en-US" dirty="0" err="1"/>
              <a:t>Vienot</a:t>
            </a:r>
            <a:r>
              <a:rPr lang="en-US" dirty="0"/>
              <a:t>, and J. D. </a:t>
            </a:r>
            <a:r>
              <a:rPr lang="en-US" dirty="0" err="1"/>
              <a:t>Mollon</a:t>
            </a:r>
            <a:r>
              <a:rPr lang="en-US" dirty="0"/>
              <a:t>. Computerized simulation of color ´ appearance for dichromats. J. Opt. Soc. Am., 14(10):2647–2655, 1997.</a:t>
            </a:r>
          </a:p>
          <a:p>
            <a:endParaRPr lang="en-US" dirty="0"/>
          </a:p>
          <a:p>
            <a:r>
              <a:rPr lang="en-US" dirty="0"/>
              <a:t>Simulation for Dichromacy:</a:t>
            </a:r>
          </a:p>
          <a:p>
            <a:pPr lvl="1"/>
            <a:r>
              <a:rPr lang="en-US" dirty="0"/>
              <a:t>Protanopia (L cone absent)</a:t>
            </a:r>
          </a:p>
          <a:p>
            <a:pPr lvl="1"/>
            <a:r>
              <a:rPr lang="en-US" dirty="0" err="1"/>
              <a:t>Deuternapia</a:t>
            </a:r>
            <a:r>
              <a:rPr lang="en-US" dirty="0"/>
              <a:t> (M cone absent)</a:t>
            </a:r>
          </a:p>
          <a:p>
            <a:pPr lvl="1"/>
            <a:r>
              <a:rPr lang="en-US" dirty="0"/>
              <a:t>Tritanopia (S cone absent)</a:t>
            </a:r>
          </a:p>
        </p:txBody>
      </p:sp>
    </p:spTree>
    <p:extLst>
      <p:ext uri="{BB962C8B-B14F-4D97-AF65-F5344CB8AC3E}">
        <p14:creationId xmlns:p14="http://schemas.microsoft.com/office/powerpoint/2010/main" val="1527398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1394BB-4447-463B-AECF-F4ABAA487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Brettel</a:t>
            </a:r>
            <a:r>
              <a:rPr lang="en-US" dirty="0"/>
              <a:t> model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A9E4D331-662F-48D4-A8E5-AEC818AED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305800" cy="5059362"/>
          </a:xfrm>
        </p:spPr>
        <p:txBody>
          <a:bodyPr>
            <a:normAutofit/>
          </a:bodyPr>
          <a:lstStyle/>
          <a:p>
            <a:r>
              <a:rPr lang="en-US" dirty="0"/>
              <a:t>Assumption:</a:t>
            </a:r>
          </a:p>
          <a:p>
            <a:pPr lvl="1"/>
            <a:r>
              <a:rPr lang="en-US" dirty="0"/>
              <a:t>Some hues appear the same to dichromatic and to normal observers.</a:t>
            </a:r>
          </a:p>
          <a:p>
            <a:pPr lvl="2"/>
            <a:r>
              <a:rPr lang="en-US" dirty="0" err="1"/>
              <a:t>Protanopic</a:t>
            </a:r>
            <a:r>
              <a:rPr lang="en-US" dirty="0"/>
              <a:t>: 575nm 475nm</a:t>
            </a:r>
          </a:p>
          <a:p>
            <a:pPr lvl="2"/>
            <a:r>
              <a:rPr lang="en-US" dirty="0"/>
              <a:t>Deuteranopic: 575nm 475nm</a:t>
            </a:r>
          </a:p>
          <a:p>
            <a:pPr lvl="2"/>
            <a:r>
              <a:rPr lang="en-US" dirty="0" err="1"/>
              <a:t>Tritanopic</a:t>
            </a:r>
            <a:r>
              <a:rPr lang="en-US" dirty="0"/>
              <a:t>: 660nm 485nm</a:t>
            </a:r>
          </a:p>
          <a:p>
            <a:pPr lvl="2"/>
            <a:r>
              <a:rPr lang="en-US" dirty="0"/>
              <a:t>At these specific wavelength, the dichromats should have the same L M S cone response as normal observers.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Neutral color (Grey) for normal observers are perceived as neutrals for dichromats.</a:t>
            </a:r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264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1394BB-4447-463B-AECF-F4ABAA487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</a:t>
            </a:r>
            <a:r>
              <a:rPr lang="en-US" dirty="0" err="1"/>
              <a:t>Protanopic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8">
                <a:extLst>
                  <a:ext uri="{FF2B5EF4-FFF2-40B4-BE49-F238E27FC236}">
                    <a16:creationId xmlns:a16="http://schemas.microsoft.com/office/drawing/2014/main" id="{A9E4D331-662F-48D4-A8E5-AEC818AED5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0"/>
                <a:ext cx="8305800" cy="505936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Protanopic: L cone absent</a:t>
                </a:r>
              </a:p>
              <a:p>
                <a:r>
                  <a:rPr lang="en-US" dirty="0"/>
                  <a:t>M cone and S cone have the same response as normal observers.</a:t>
                </a: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Calculate b, c that validates:</a:t>
                </a:r>
              </a:p>
              <a:p>
                <a:pPr lvl="1"/>
                <a:r>
                  <a:rPr lang="en-US" dirty="0"/>
                  <a:t>Same-hue assumption. (575nm and 475nm)</a:t>
                </a:r>
              </a:p>
              <a:p>
                <a:pPr lvl="1"/>
                <a:r>
                  <a:rPr lang="en-US" dirty="0"/>
                  <a:t>Neutral color assumption.</a:t>
                </a:r>
              </a:p>
            </p:txBody>
          </p:sp>
        </mc:Choice>
        <mc:Fallback xmlns="">
          <p:sp>
            <p:nvSpPr>
              <p:cNvPr id="6" name="Content Placeholder 8">
                <a:extLst>
                  <a:ext uri="{FF2B5EF4-FFF2-40B4-BE49-F238E27FC236}">
                    <a16:creationId xmlns:a16="http://schemas.microsoft.com/office/drawing/2014/main" id="{A9E4D331-662F-48D4-A8E5-AEC818AED5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305800" cy="5059362"/>
              </a:xfrm>
              <a:blipFill>
                <a:blip r:embed="rId3"/>
                <a:stretch>
                  <a:fillRect t="-1205" r="-1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81696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24961</TotalTime>
  <Words>696</Words>
  <Application>Microsoft Office PowerPoint</Application>
  <PresentationFormat>On-screen Show (4:3)</PresentationFormat>
  <Paragraphs>109</Paragraphs>
  <Slides>16</Slides>
  <Notes>13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Calibri</vt:lpstr>
      <vt:lpstr>Cambria Math</vt:lpstr>
      <vt:lpstr>Lucida Sans Unicode</vt:lpstr>
      <vt:lpstr>Verdana</vt:lpstr>
      <vt:lpstr>Wingdings 2</vt:lpstr>
      <vt:lpstr>Wingdings 3</vt:lpstr>
      <vt:lpstr>Concourse</vt:lpstr>
      <vt:lpstr>Color Conversion Toolbox with Color Vision Deficiency Simulation</vt:lpstr>
      <vt:lpstr>Outline</vt:lpstr>
      <vt:lpstr>Functions of the toolbox</vt:lpstr>
      <vt:lpstr>GUI</vt:lpstr>
      <vt:lpstr>Color space conversion</vt:lpstr>
      <vt:lpstr>Spectrum conversion</vt:lpstr>
      <vt:lpstr>Color vision deficiency simulation</vt:lpstr>
      <vt:lpstr>Brettel model</vt:lpstr>
      <vt:lpstr>Example: Protanopic</vt:lpstr>
      <vt:lpstr>Example: Protanopic</vt:lpstr>
      <vt:lpstr>PowerPoint Presentation</vt:lpstr>
      <vt:lpstr>RGB to LMS conversion</vt:lpstr>
      <vt:lpstr>Simulation result</vt:lpstr>
      <vt:lpstr>Simulation result</vt:lpstr>
      <vt:lpstr>PowerPoint Presentation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Micropolarizers</dc:title>
  <dc:creator>whsu</dc:creator>
  <cp:lastModifiedBy>Xingzhou Tu</cp:lastModifiedBy>
  <cp:revision>245</cp:revision>
  <dcterms:created xsi:type="dcterms:W3CDTF">2012-05-03T18:40:39Z</dcterms:created>
  <dcterms:modified xsi:type="dcterms:W3CDTF">2018-12-04T23:20:33Z</dcterms:modified>
</cp:coreProperties>
</file>