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1" r:id="rId7"/>
    <p:sldId id="282" r:id="rId8"/>
    <p:sldId id="283" r:id="rId9"/>
    <p:sldId id="284" r:id="rId10"/>
    <p:sldId id="287" r:id="rId11"/>
    <p:sldId id="285" r:id="rId12"/>
    <p:sldId id="286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81398" autoAdjust="0"/>
  </p:normalViewPr>
  <p:slideViewPr>
    <p:cSldViewPr snapToGrid="0">
      <p:cViewPr varScale="1">
        <p:scale>
          <a:sx n="70" d="100"/>
          <a:sy n="70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5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8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6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4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6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0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8CF-4012-469A-943E-8CF796915B20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F22-E8DA-4F73-B2E9-3A75F660FB4C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897D-0E6A-4FDD-896A-75CBD6BEBED4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77D-5D0F-4B75-AD92-CDF2831C5AE9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DE8-4BC6-4F10-91CF-CB62BDA0B488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46A1-2D99-4424-AD58-F82550CDAE06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B0-DE71-41DE-9326-3380A1D768E0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1162-995E-4862-8784-54B1E8FE1B30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916-CD31-472F-BE4A-BEFCA7B55678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C9AF-D338-4F87-AAF0-88B7B434427D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63F5-D9C4-48CC-B0AC-FB04A8680736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CF7-409A-4986-91D5-D3AB069DC017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588-7D11-4E16-B80E-148ABA800986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069C-750A-43A8-B482-D7C281BDC492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6828-1852-43D8-8E44-B66B55433C28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C4B769-7AFE-4B42-8F72-61D45424FD2B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078307"/>
          </a:xfrm>
        </p:spPr>
        <p:txBody>
          <a:bodyPr>
            <a:normAutofit/>
          </a:bodyPr>
          <a:lstStyle/>
          <a:p>
            <a:r>
              <a:rPr lang="en-US" sz="4000" dirty="0" err="1"/>
              <a:t>CycleGANs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80" y="3335179"/>
            <a:ext cx="3485072" cy="18798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</a:t>
            </a:r>
          </a:p>
          <a:p>
            <a:pPr algn="l"/>
            <a:r>
              <a:rPr lang="en-US" dirty="0"/>
              <a:t>Anshika, </a:t>
            </a:r>
            <a:r>
              <a:rPr lang="en-US" sz="2300" dirty="0"/>
              <a:t>Niegil</a:t>
            </a:r>
            <a:r>
              <a:rPr lang="en-US" dirty="0"/>
              <a:t> , Vishnu and </a:t>
            </a:r>
            <a:r>
              <a:rPr lang="en-US" sz="2300" dirty="0"/>
              <a:t>Sakthisree</a:t>
            </a:r>
          </a:p>
          <a:p>
            <a:pPr algn="l"/>
            <a:endParaRPr lang="en-US" sz="23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BEB1-FC8E-42B5-99E5-68E8AE11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6017-0A48-4585-902D-2DD33066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CE55C-6B3E-4DF7-A538-A6DEC36E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5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Theory </a:t>
            </a:r>
          </a:p>
          <a:p>
            <a:pPr marL="36900" lvl="0" indent="0">
              <a:buNone/>
            </a:pPr>
            <a:r>
              <a:rPr lang="en-US" sz="2400" dirty="0"/>
              <a:t>Mathematical Formulation</a:t>
            </a:r>
          </a:p>
          <a:p>
            <a:pPr marL="36900" lvl="0" indent="0">
              <a:buNone/>
            </a:pPr>
            <a:r>
              <a:rPr lang="en-US" sz="2400" dirty="0"/>
              <a:t>Results</a:t>
            </a:r>
          </a:p>
          <a:p>
            <a:pPr marL="36900" lvl="0" indent="0">
              <a:buNone/>
            </a:pPr>
            <a:r>
              <a:rPr lang="en-US" sz="2400" dirty="0"/>
              <a:t>Conclusion</a:t>
            </a:r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C4EF2-B1D7-4F0B-82A5-183E329D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BCDD-6B60-41FA-B772-2EAC46C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5057"/>
            <a:ext cx="10353762" cy="12573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936D-F38F-4EFA-80A5-06D11B3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82" y="1662793"/>
            <a:ext cx="5269290" cy="5195207"/>
          </a:xfrm>
        </p:spPr>
        <p:txBody>
          <a:bodyPr>
            <a:normAutofit/>
          </a:bodyPr>
          <a:lstStyle/>
          <a:p>
            <a:r>
              <a:rPr lang="en-US" dirty="0"/>
              <a:t>Generative Adversarial Networks (GANs) are used in creating datasets </a:t>
            </a:r>
          </a:p>
          <a:p>
            <a:r>
              <a:rPr lang="en-US" dirty="0" err="1"/>
              <a:t>CycleGANs</a:t>
            </a:r>
            <a:r>
              <a:rPr lang="en-US" dirty="0"/>
              <a:t> convert an image from one domain to another </a:t>
            </a:r>
            <a:r>
              <a:rPr lang="en-US" dirty="0" err="1"/>
              <a:t>eg</a:t>
            </a:r>
            <a:r>
              <a:rPr lang="en-US" dirty="0"/>
              <a:t>: converting a horse to a zebra, an apple to a orange,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CycleGANs</a:t>
            </a:r>
            <a:r>
              <a:rPr lang="en-US" dirty="0"/>
              <a:t> do not need a one to one mapping of images from the input to the target domain.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8A196-5C48-45F4-899C-3B53F92D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755" y="1975757"/>
            <a:ext cx="5767388" cy="385898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EA4E58-BC19-4C48-937D-2E5A4F3B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1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D1F-2B05-4965-BBAF-824A4E85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2143"/>
            <a:ext cx="10353762" cy="1257300"/>
          </a:xfrm>
        </p:spPr>
        <p:txBody>
          <a:bodyPr/>
          <a:lstStyle/>
          <a:p>
            <a:r>
              <a:rPr lang="en-US" dirty="0"/>
              <a:t>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A9A1-4253-446E-AF06-0EFF1797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2" y="1529443"/>
            <a:ext cx="6216348" cy="4718957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 err="1"/>
              <a:t>CycleGANs</a:t>
            </a:r>
            <a:r>
              <a:rPr lang="en-US" dirty="0"/>
              <a:t> architecture </a:t>
            </a:r>
          </a:p>
          <a:p>
            <a:r>
              <a:rPr lang="en-US" dirty="0"/>
              <a:t>Four generators</a:t>
            </a:r>
          </a:p>
          <a:p>
            <a:pPr lvl="1"/>
            <a:r>
              <a:rPr lang="en-US" dirty="0"/>
              <a:t>A generator G that converts an input image in domain A to a fake image in the target domain B.</a:t>
            </a:r>
          </a:p>
          <a:p>
            <a:pPr lvl="1"/>
            <a:r>
              <a:rPr lang="en-US" dirty="0"/>
              <a:t>A generator F that converts this fake image in domain B back to domain A.</a:t>
            </a:r>
          </a:p>
          <a:p>
            <a:pPr lvl="1"/>
            <a:r>
              <a:rPr lang="en-US" dirty="0"/>
              <a:t>The reverse operation takes an image from domain B and generator F generates a fake image in domain A.</a:t>
            </a:r>
          </a:p>
          <a:p>
            <a:pPr lvl="1"/>
            <a:r>
              <a:rPr lang="en-US" dirty="0"/>
              <a:t>This fake image in domain B is converted back to domain A using generator F.</a:t>
            </a:r>
          </a:p>
          <a:p>
            <a:r>
              <a:rPr lang="en-US" dirty="0"/>
              <a:t>There are two discriminators with two inputs each.</a:t>
            </a:r>
          </a:p>
          <a:p>
            <a:pPr lvl="1"/>
            <a:r>
              <a:rPr lang="en-US" dirty="0"/>
              <a:t>A fake image generated by either F or G </a:t>
            </a:r>
          </a:p>
          <a:p>
            <a:pPr lvl="1"/>
            <a:r>
              <a:rPr lang="en-US" dirty="0"/>
              <a:t>A real image from the corresponding domain of the fake image 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45A9E-EFE5-4159-BE00-B34709FE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35" y="955222"/>
            <a:ext cx="7730365" cy="546462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F1A6B2-75C2-43D9-812B-A03CEFAE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4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D1F-2B05-4965-BBAF-824A4E85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2143"/>
            <a:ext cx="10353762" cy="1257300"/>
          </a:xfrm>
        </p:spPr>
        <p:txBody>
          <a:bodyPr/>
          <a:lstStyle/>
          <a:p>
            <a:r>
              <a:rPr lang="en-US" dirty="0"/>
              <a:t>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A9A1-4253-446E-AF06-0EFF1797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76" y="1529443"/>
            <a:ext cx="4436653" cy="4718957"/>
          </a:xfrm>
        </p:spPr>
        <p:txBody>
          <a:bodyPr>
            <a:normAutofit/>
          </a:bodyPr>
          <a:lstStyle/>
          <a:p>
            <a:r>
              <a:rPr lang="en-US" dirty="0"/>
              <a:t>Cycle consistency loss : L1 loss between the input image and the reconstructed image.</a:t>
            </a:r>
          </a:p>
          <a:p>
            <a:r>
              <a:rPr lang="en-US" dirty="0"/>
              <a:t> There is also an adversarial loss associated with the output of the discriminator [0,1]. </a:t>
            </a:r>
          </a:p>
          <a:p>
            <a:r>
              <a:rPr lang="en-US" dirty="0"/>
              <a:t>This leads to four loss functions (two per conversion to a domain) that are summed up to get the objective function.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E8C07-30BE-4EAB-84B2-387BFCD9F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15" y="1819275"/>
            <a:ext cx="6716486" cy="32194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14E49-9BA3-4761-97C7-833C0CCF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D1F-2B05-4965-BBAF-824A4E85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2143"/>
            <a:ext cx="10353762" cy="1257300"/>
          </a:xfrm>
        </p:spPr>
        <p:txBody>
          <a:bodyPr/>
          <a:lstStyle/>
          <a:p>
            <a:r>
              <a:rPr lang="en-US" dirty="0"/>
              <a:t>Mathematical Formulation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AA9A1-4253-446E-AF06-0EFF17974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776" y="1529443"/>
                <a:ext cx="11218453" cy="471895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Adversarial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𝐺𝐴𝑁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𝐺𝐴𝑁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N" sz="2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sty m:val="p"/>
                      </m:rPr>
                      <a:rPr lang="en-IN" sz="2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IN" sz="2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IN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N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IN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))]</m:t>
                    </m:r>
                  </m:oMath>
                </a14:m>
                <a:endParaRPr lang="en-IN" sz="2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dirty="0"/>
                  <a:t>Cycle consistency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𝑐𝑦𝑐</m:t>
                        </m:r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5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𝑐𝑦𝑐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IN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250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5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5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effectLst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Adversarial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𝐺𝐴𝑁</m:t>
                        </m:r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5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𝐺𝐴𝑁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5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N" sz="25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sty m:val="p"/>
                      </m:rPr>
                      <a:rPr lang="en-IN" sz="2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IN" sz="2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IN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IN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5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5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))]</m:t>
                    </m:r>
                  </m:oMath>
                </a14:m>
                <a:endParaRPr lang="en-IN" sz="2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dirty="0"/>
                  <a:t>Cycle consistency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𝑐𝑦𝑐</m:t>
                        </m:r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5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𝑐𝑦𝑐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IN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5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250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5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500" dirty="0">
                  <a:effectLst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AA9A1-4253-446E-AF06-0EFF17974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776" y="1529443"/>
                <a:ext cx="11218453" cy="4718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8D07-C896-4C76-B5EE-68A9D55C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8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D1F-2B05-4965-BBAF-824A4E85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2143"/>
            <a:ext cx="10353762" cy="1257300"/>
          </a:xfrm>
        </p:spPr>
        <p:txBody>
          <a:bodyPr/>
          <a:lstStyle/>
          <a:p>
            <a:r>
              <a:rPr lang="en-US" dirty="0"/>
              <a:t>Mathematical Formulation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AA9A1-4253-446E-AF06-0EFF17974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776" y="1529443"/>
                <a:ext cx="11218453" cy="47189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Objective loss function 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3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3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3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IN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sz="23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𝐺𝐴𝑁</m:t>
                          </m:r>
                          <m:r>
                            <a:rPr lang="en-IN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IN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23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IN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𝑐𝑦𝑐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𝐺𝐴𝑁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𝑐𝑦𝑐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IN" sz="23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dirty="0"/>
                  <a:t>Optimization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3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3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  <m: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3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2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func>
                    <m:r>
                      <a:rPr lang="en-US" sz="2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IN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IN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AA9A1-4253-446E-AF06-0EFF17974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776" y="1529443"/>
                <a:ext cx="11218453" cy="4718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8C658-5439-4BA6-A709-705237BC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3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B35D-AFF2-440A-8E15-E1422C89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4562"/>
            <a:ext cx="10353762" cy="968829"/>
          </a:xfrm>
        </p:spPr>
        <p:txBody>
          <a:bodyPr/>
          <a:lstStyle/>
          <a:p>
            <a:r>
              <a:rPr lang="en-US" dirty="0"/>
              <a:t>Results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97711-626A-4DEB-9B7F-DD17F513D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41" r="8875"/>
          <a:stretch/>
        </p:blipFill>
        <p:spPr>
          <a:xfrm>
            <a:off x="7168966" y="978376"/>
            <a:ext cx="4288973" cy="5717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1A811-60C4-422B-86AC-A2F1DAB5F7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13" t="16961" r="9631" b="16983"/>
          <a:stretch/>
        </p:blipFill>
        <p:spPr>
          <a:xfrm>
            <a:off x="1202867" y="770451"/>
            <a:ext cx="5334003" cy="300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1C6D9-A75F-4526-9927-FB5FEEB02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11" t="17794" r="9732" b="18589"/>
          <a:stretch/>
        </p:blipFill>
        <p:spPr>
          <a:xfrm>
            <a:off x="1202866" y="3837046"/>
            <a:ext cx="5334003" cy="289444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AC7123-219E-42F9-9504-FCBAB04A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B8FF-E447-4047-B1FB-7187116F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7462-082E-4856-9B06-256D88E7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81" y="1847850"/>
            <a:ext cx="10353762" cy="3714749"/>
          </a:xfrm>
        </p:spPr>
        <p:txBody>
          <a:bodyPr/>
          <a:lstStyle/>
          <a:p>
            <a:r>
              <a:rPr lang="en-US" dirty="0"/>
              <a:t>We found that the model does not change the shape of object well.</a:t>
            </a:r>
          </a:p>
          <a:p>
            <a:r>
              <a:rPr lang="en-US" dirty="0"/>
              <a:t>The model performs well on mountains.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C587B-4E79-40A8-8A9B-91E8BC57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4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{6491331D-A202-4B06-A86C-F3A5DCF1F744}tf55705232_win32</Template>
  <TotalTime>191</TotalTime>
  <Words>367</Words>
  <Application>Microsoft Office PowerPoint</Application>
  <PresentationFormat>Widescreen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Goudy Old Style</vt:lpstr>
      <vt:lpstr>Wingdings 2</vt:lpstr>
      <vt:lpstr>SlateVTI</vt:lpstr>
      <vt:lpstr>CycleGANs</vt:lpstr>
      <vt:lpstr>Content </vt:lpstr>
      <vt:lpstr>Introduction</vt:lpstr>
      <vt:lpstr>Theory</vt:lpstr>
      <vt:lpstr>Theory</vt:lpstr>
      <vt:lpstr>Mathematical Formulation</vt:lpstr>
      <vt:lpstr>Mathematical Formulation</vt:lpstr>
      <vt:lpstr>Results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CycleGANs</dc:title>
  <dc:creator>Niegil Francis</dc:creator>
  <cp:lastModifiedBy>Niegil Francis</cp:lastModifiedBy>
  <cp:revision>123</cp:revision>
  <dcterms:created xsi:type="dcterms:W3CDTF">2021-07-25T15:04:12Z</dcterms:created>
  <dcterms:modified xsi:type="dcterms:W3CDTF">2021-07-25T18:15:14Z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