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
      <p:font typeface="Averag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CF0178-BD8C-4901-AA5E-E21EA85AA060}">
  <a:tblStyle styleId="{C4CF0178-BD8C-4901-AA5E-E21EA85AA0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Averag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95ff8609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95ff8609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77ec03f59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77ec03f59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95ff8609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95ff8609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77ec03f59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77ec03f59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9da88630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9da88630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9da88630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9da88630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77ec03f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77ec03f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9da8863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9da8863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77ec03f59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77ec03f59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77ec03f59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77ec03f59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77ec03f59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77ec03f59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77ec03f5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77ec03f5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95ff8609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95ff8609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77ec03f59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77ec03f59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050" y="587825"/>
            <a:ext cx="8008200" cy="24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00">
                <a:latin typeface="Average"/>
                <a:ea typeface="Average"/>
                <a:cs typeface="Average"/>
                <a:sym typeface="Average"/>
              </a:rPr>
              <a:t>FINAL CAPSTONE PROJECT</a:t>
            </a:r>
            <a:endParaRPr sz="3000" strike="sngStrike"/>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t/>
            </a:r>
            <a:endParaRPr b="1" sz="1080" u="sng"/>
          </a:p>
          <a:p>
            <a:pPr indent="0" lvl="0" marL="0" rtl="0" algn="l">
              <a:lnSpc>
                <a:spcPct val="80000"/>
              </a:lnSpc>
              <a:spcBef>
                <a:spcPts val="0"/>
              </a:spcBef>
              <a:spcAft>
                <a:spcPts val="0"/>
              </a:spcAft>
              <a:buSzPts val="605"/>
              <a:buNone/>
            </a:pPr>
            <a:r>
              <a:t/>
            </a:r>
            <a:endParaRPr b="1" sz="1080" u="sng"/>
          </a:p>
          <a:p>
            <a:pPr indent="0" lvl="0" marL="0" rtl="0" algn="l">
              <a:lnSpc>
                <a:spcPct val="80000"/>
              </a:lnSpc>
              <a:spcBef>
                <a:spcPts val="0"/>
              </a:spcBef>
              <a:spcAft>
                <a:spcPts val="0"/>
              </a:spcAft>
              <a:buSzPts val="605"/>
              <a:buNone/>
            </a:pPr>
            <a:r>
              <a:rPr b="1" lang="en" sz="1280" u="sng"/>
              <a:t>BY ANSHUL MOURYA</a:t>
            </a:r>
            <a:endParaRPr b="1" sz="128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0" y="0"/>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79" u="sng">
                <a:solidFill>
                  <a:srgbClr val="0D0D0D"/>
                </a:solidFill>
                <a:latin typeface="Roboto"/>
                <a:ea typeface="Roboto"/>
                <a:cs typeface="Roboto"/>
                <a:sym typeface="Roboto"/>
              </a:rPr>
              <a:t>6.Write a SQL query to fetch only those customers who placed an order but cancelled the same orders more than once.</a:t>
            </a:r>
            <a:endParaRPr sz="3040" u="sng"/>
          </a:p>
        </p:txBody>
      </p:sp>
      <p:sp>
        <p:nvSpPr>
          <p:cNvPr id="152" name="Google Shape;152;p22"/>
          <p:cNvSpPr txBox="1"/>
          <p:nvPr/>
        </p:nvSpPr>
        <p:spPr>
          <a:xfrm>
            <a:off x="3781425" y="1317625"/>
            <a:ext cx="13494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accent1"/>
                </a:solidFill>
                <a:latin typeface="Lato"/>
                <a:ea typeface="Lato"/>
                <a:cs typeface="Lato"/>
                <a:sym typeface="Lato"/>
              </a:rPr>
              <a:t>OUTPUT:</a:t>
            </a:r>
            <a:endParaRPr b="1" sz="1300" u="sng">
              <a:solidFill>
                <a:schemeClr val="accent1"/>
              </a:solidFill>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6" y="1097000"/>
            <a:ext cx="6174965" cy="1669687"/>
          </a:xfrm>
          <a:prstGeom prst="rect">
            <a:avLst/>
          </a:prstGeom>
          <a:noFill/>
          <a:ln>
            <a:noFill/>
          </a:ln>
        </p:spPr>
      </p:pic>
      <p:pic>
        <p:nvPicPr>
          <p:cNvPr id="154" name="Google Shape;154;p22"/>
          <p:cNvPicPr preferRelativeResize="0"/>
          <p:nvPr/>
        </p:nvPicPr>
        <p:blipFill>
          <a:blip r:embed="rId4">
            <a:alphaModFix/>
          </a:blip>
          <a:stretch>
            <a:fillRect/>
          </a:stretch>
        </p:blipFill>
        <p:spPr>
          <a:xfrm>
            <a:off x="0" y="3390900"/>
            <a:ext cx="8153400"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99600" y="0"/>
            <a:ext cx="8944800" cy="7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rgbClr val="1F1F1F"/>
                </a:solidFill>
                <a:latin typeface="Roboto"/>
                <a:ea typeface="Roboto"/>
                <a:cs typeface="Roboto"/>
                <a:sym typeface="Roboto"/>
              </a:rPr>
              <a:t>7.Write a query to find what is the Average delivery time for orders placed on weekdays versus weekends</a:t>
            </a:r>
            <a:endParaRPr sz="2000" u="sng"/>
          </a:p>
        </p:txBody>
      </p:sp>
      <p:sp>
        <p:nvSpPr>
          <p:cNvPr id="160" name="Google Shape;160;p23"/>
          <p:cNvSpPr txBox="1"/>
          <p:nvPr/>
        </p:nvSpPr>
        <p:spPr>
          <a:xfrm>
            <a:off x="3987800" y="1362750"/>
            <a:ext cx="18414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accent1"/>
                </a:solidFill>
                <a:latin typeface="Lato"/>
                <a:ea typeface="Lato"/>
                <a:cs typeface="Lato"/>
                <a:sym typeface="Lato"/>
              </a:rPr>
              <a:t>OUTPUT:</a:t>
            </a:r>
            <a:endParaRPr b="1" sz="1300" u="sng">
              <a:solidFill>
                <a:schemeClr val="accent1"/>
              </a:solidFill>
              <a:latin typeface="Lato"/>
              <a:ea typeface="Lato"/>
              <a:cs typeface="Lato"/>
              <a:sym typeface="Lato"/>
            </a:endParaRPr>
          </a:p>
        </p:txBody>
      </p:sp>
      <p:pic>
        <p:nvPicPr>
          <p:cNvPr id="161" name="Google Shape;161;p23"/>
          <p:cNvPicPr preferRelativeResize="0"/>
          <p:nvPr/>
        </p:nvPicPr>
        <p:blipFill>
          <a:blip r:embed="rId3">
            <a:alphaModFix/>
          </a:blip>
          <a:stretch>
            <a:fillRect/>
          </a:stretch>
        </p:blipFill>
        <p:spPr>
          <a:xfrm>
            <a:off x="189800" y="3556975"/>
            <a:ext cx="6577149" cy="1325975"/>
          </a:xfrm>
          <a:prstGeom prst="rect">
            <a:avLst/>
          </a:prstGeom>
          <a:noFill/>
          <a:ln>
            <a:noFill/>
          </a:ln>
        </p:spPr>
      </p:pic>
      <p:pic>
        <p:nvPicPr>
          <p:cNvPr id="162" name="Google Shape;162;p23"/>
          <p:cNvPicPr preferRelativeResize="0"/>
          <p:nvPr/>
        </p:nvPicPr>
        <p:blipFill>
          <a:blip r:embed="rId4">
            <a:alphaModFix/>
          </a:blip>
          <a:stretch>
            <a:fillRect/>
          </a:stretch>
        </p:blipFill>
        <p:spPr>
          <a:xfrm>
            <a:off x="99588" y="976763"/>
            <a:ext cx="7153275" cy="237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0" y="0"/>
            <a:ext cx="91440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40"/>
              <a:t>8.Write a query to Determine the percentage contribution of each supplier to the total quantity of products sold in different product categories</a:t>
            </a:r>
            <a:endParaRPr sz="1940"/>
          </a:p>
        </p:txBody>
      </p:sp>
      <p:sp>
        <p:nvSpPr>
          <p:cNvPr id="168" name="Google Shape;168;p24"/>
          <p:cNvSpPr txBox="1"/>
          <p:nvPr>
            <p:ph idx="1" type="body"/>
          </p:nvPr>
        </p:nvSpPr>
        <p:spPr>
          <a:xfrm>
            <a:off x="0" y="1237500"/>
            <a:ext cx="7988400" cy="390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25"/>
              <a:t>with each_supplier as (</a:t>
            </a:r>
            <a:endParaRPr sz="1325"/>
          </a:p>
          <a:p>
            <a:pPr indent="0" lvl="0" marL="0" rtl="0" algn="l">
              <a:lnSpc>
                <a:spcPct val="95000"/>
              </a:lnSpc>
              <a:spcBef>
                <a:spcPts val="0"/>
              </a:spcBef>
              <a:spcAft>
                <a:spcPts val="0"/>
              </a:spcAft>
              <a:buSzPts val="275"/>
              <a:buNone/>
            </a:pPr>
            <a:r>
              <a:rPr lang="en" sz="1325"/>
              <a:t>      select  supplier_id, product_category, sum(quantity) as total_quantity</a:t>
            </a:r>
            <a:endParaRPr sz="1325"/>
          </a:p>
          <a:p>
            <a:pPr indent="0" lvl="0" marL="0" rtl="0" algn="l">
              <a:lnSpc>
                <a:spcPct val="95000"/>
              </a:lnSpc>
              <a:spcBef>
                <a:spcPts val="0"/>
              </a:spcBef>
              <a:spcAft>
                <a:spcPts val="0"/>
              </a:spcAft>
              <a:buSzPts val="275"/>
              <a:buNone/>
            </a:pPr>
            <a:r>
              <a:rPr lang="en" sz="1325"/>
              <a:t>      from 	orders</a:t>
            </a:r>
            <a:endParaRPr sz="1325"/>
          </a:p>
          <a:p>
            <a:pPr indent="0" lvl="0" marL="0" rtl="0" algn="l">
              <a:lnSpc>
                <a:spcPct val="95000"/>
              </a:lnSpc>
              <a:spcBef>
                <a:spcPts val="0"/>
              </a:spcBef>
              <a:spcAft>
                <a:spcPts val="0"/>
              </a:spcAft>
              <a:buSzPts val="275"/>
              <a:buNone/>
            </a:pPr>
            <a:r>
              <a:rPr lang="en" sz="1325"/>
              <a:t>      group	by 1,2</a:t>
            </a:r>
            <a:endParaRPr sz="1325"/>
          </a:p>
          <a:p>
            <a:pPr indent="0" lvl="0" marL="0" rtl="0" algn="l">
              <a:lnSpc>
                <a:spcPct val="95000"/>
              </a:lnSpc>
              <a:spcBef>
                <a:spcPts val="0"/>
              </a:spcBef>
              <a:spcAft>
                <a:spcPts val="0"/>
              </a:spcAft>
              <a:buSzPts val="275"/>
              <a:buNone/>
            </a:pPr>
            <a:r>
              <a:rPr lang="en" sz="1325"/>
              <a:t>      ),</a:t>
            </a:r>
            <a:endParaRPr sz="1325"/>
          </a:p>
          <a:p>
            <a:pPr indent="0" lvl="0" marL="0" rtl="0" algn="l">
              <a:lnSpc>
                <a:spcPct val="95000"/>
              </a:lnSpc>
              <a:spcBef>
                <a:spcPts val="0"/>
              </a:spcBef>
              <a:spcAft>
                <a:spcPts val="0"/>
              </a:spcAft>
              <a:buSzPts val="275"/>
              <a:buNone/>
            </a:pPr>
            <a:r>
              <a:rPr lang="en" sz="1325"/>
              <a:t>total_quant as (  </a:t>
            </a:r>
            <a:endParaRPr sz="1325"/>
          </a:p>
          <a:p>
            <a:pPr indent="0" lvl="0" marL="0" rtl="0" algn="l">
              <a:lnSpc>
                <a:spcPct val="95000"/>
              </a:lnSpc>
              <a:spcBef>
                <a:spcPts val="0"/>
              </a:spcBef>
              <a:spcAft>
                <a:spcPts val="0"/>
              </a:spcAft>
              <a:buSzPts val="275"/>
              <a:buNone/>
            </a:pPr>
            <a:r>
              <a:rPr lang="en" sz="1325"/>
              <a:t>               select sum(quantity) as total</a:t>
            </a:r>
            <a:endParaRPr sz="1325"/>
          </a:p>
          <a:p>
            <a:pPr indent="0" lvl="0" marL="0" rtl="0" algn="l">
              <a:lnSpc>
                <a:spcPct val="95000"/>
              </a:lnSpc>
              <a:spcBef>
                <a:spcPts val="0"/>
              </a:spcBef>
              <a:spcAft>
                <a:spcPts val="0"/>
              </a:spcAft>
              <a:buSzPts val="275"/>
              <a:buNone/>
            </a:pPr>
            <a:r>
              <a:rPr lang="en" sz="1325"/>
              <a:t>                from orders</a:t>
            </a:r>
            <a:endParaRPr sz="1325"/>
          </a:p>
          <a:p>
            <a:pPr indent="0" lvl="0" marL="0" rtl="0" algn="l">
              <a:lnSpc>
                <a:spcPct val="95000"/>
              </a:lnSpc>
              <a:spcBef>
                <a:spcPts val="0"/>
              </a:spcBef>
              <a:spcAft>
                <a:spcPts val="0"/>
              </a:spcAft>
              <a:buSzPts val="275"/>
              <a:buNone/>
            </a:pPr>
            <a:r>
              <a:rPr lang="en" sz="1325"/>
              <a:t>                )</a:t>
            </a:r>
            <a:endParaRPr sz="1325"/>
          </a:p>
          <a:p>
            <a:pPr indent="0" lvl="0" marL="0" rtl="0" algn="l">
              <a:lnSpc>
                <a:spcPct val="95000"/>
              </a:lnSpc>
              <a:spcBef>
                <a:spcPts val="0"/>
              </a:spcBef>
              <a:spcAft>
                <a:spcPts val="0"/>
              </a:spcAft>
              <a:buSzPts val="275"/>
              <a:buNone/>
            </a:pPr>
            <a:r>
              <a:rPr lang="en" sz="1325"/>
              <a:t>      </a:t>
            </a:r>
            <a:endParaRPr sz="1325"/>
          </a:p>
          <a:p>
            <a:pPr indent="0" lvl="0" marL="0" rtl="0" algn="l">
              <a:lnSpc>
                <a:spcPct val="95000"/>
              </a:lnSpc>
              <a:spcBef>
                <a:spcPts val="0"/>
              </a:spcBef>
              <a:spcAft>
                <a:spcPts val="0"/>
              </a:spcAft>
              <a:buSzPts val="275"/>
              <a:buNone/>
            </a:pPr>
            <a:r>
              <a:rPr lang="en" sz="1325"/>
              <a:t>select  supplier_id, product_category, (total_quantity*100/total) as   total_percentage_contribution</a:t>
            </a:r>
            <a:endParaRPr sz="1325"/>
          </a:p>
          <a:p>
            <a:pPr indent="0" lvl="0" marL="0" rtl="0" algn="l">
              <a:lnSpc>
                <a:spcPct val="95000"/>
              </a:lnSpc>
              <a:spcBef>
                <a:spcPts val="0"/>
              </a:spcBef>
              <a:spcAft>
                <a:spcPts val="0"/>
              </a:spcAft>
              <a:buSzPts val="275"/>
              <a:buNone/>
            </a:pPr>
            <a:r>
              <a:rPr lang="en" sz="1325"/>
              <a:t>from 	each_supplier, total_quant;</a:t>
            </a:r>
            <a:endParaRPr sz="1325"/>
          </a:p>
          <a:p>
            <a:pPr indent="0" lvl="0" marL="0" rtl="0" algn="l">
              <a:lnSpc>
                <a:spcPct val="95000"/>
              </a:lnSpc>
              <a:spcBef>
                <a:spcPts val="0"/>
              </a:spcBef>
              <a:spcAft>
                <a:spcPts val="0"/>
              </a:spcAft>
              <a:buSzPts val="275"/>
              <a:buNone/>
            </a:pPr>
            <a:r>
              <a:t/>
            </a:r>
            <a:endParaRPr sz="1325"/>
          </a:p>
          <a:p>
            <a:pPr indent="0" lvl="0" marL="0" rtl="0" algn="l">
              <a:lnSpc>
                <a:spcPct val="95000"/>
              </a:lnSpc>
              <a:spcBef>
                <a:spcPts val="0"/>
              </a:spcBef>
              <a:spcAft>
                <a:spcPts val="0"/>
              </a:spcAft>
              <a:buSzPts val="275"/>
              <a:buNone/>
            </a:pPr>
            <a:r>
              <a:t/>
            </a:r>
            <a:endParaRPr sz="132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13" y="-402450"/>
            <a:ext cx="9144000" cy="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b="0" sz="1960" u="sng">
              <a:solidFill>
                <a:srgbClr val="000000"/>
              </a:solidFill>
              <a:latin typeface="Arial"/>
              <a:ea typeface="Arial"/>
              <a:cs typeface="Arial"/>
              <a:sym typeface="Arial"/>
            </a:endParaRPr>
          </a:p>
          <a:p>
            <a:pPr indent="0" lvl="0" marL="25400" marR="25400" rtl="0" algn="l">
              <a:lnSpc>
                <a:spcPct val="115000"/>
              </a:lnSpc>
              <a:spcBef>
                <a:spcPts val="0"/>
              </a:spcBef>
              <a:spcAft>
                <a:spcPts val="0"/>
              </a:spcAft>
              <a:buSzPts val="990"/>
              <a:buNone/>
            </a:pPr>
            <a:r>
              <a:rPr lang="en" sz="1735" u="sng">
                <a:solidFill>
                  <a:srgbClr val="000000"/>
                </a:solidFill>
                <a:latin typeface="Arial"/>
                <a:ea typeface="Arial"/>
                <a:cs typeface="Arial"/>
                <a:sym typeface="Arial"/>
              </a:rPr>
              <a:t>9.Write a query to Calculate the running total of orders delivered over time to identify trends in the order delivery volume.</a:t>
            </a:r>
            <a:endParaRPr sz="1735" u="sng">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3040" u="sng"/>
          </a:p>
        </p:txBody>
      </p:sp>
      <p:graphicFrame>
        <p:nvGraphicFramePr>
          <p:cNvPr id="174" name="Google Shape;174;p25"/>
          <p:cNvGraphicFramePr/>
          <p:nvPr/>
        </p:nvGraphicFramePr>
        <p:xfrm>
          <a:off x="-119075" y="134775"/>
          <a:ext cx="3000000" cy="3000000"/>
        </p:xfrm>
        <a:graphic>
          <a:graphicData uri="http://schemas.openxmlformats.org/drawingml/2006/table">
            <a:tbl>
              <a:tblPr>
                <a:noFill/>
                <a:tableStyleId>{C4CF0178-BD8C-4901-AA5E-E21EA85AA060}</a:tableStyleId>
              </a:tblPr>
              <a:tblGrid>
                <a:gridCol w="9382125"/>
              </a:tblGrid>
              <a:tr h="47625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75" name="Google Shape;175;p25"/>
          <p:cNvPicPr preferRelativeResize="0"/>
          <p:nvPr/>
        </p:nvPicPr>
        <p:blipFill>
          <a:blip r:embed="rId3">
            <a:alphaModFix/>
          </a:blip>
          <a:stretch>
            <a:fillRect/>
          </a:stretch>
        </p:blipFill>
        <p:spPr>
          <a:xfrm>
            <a:off x="129925" y="898175"/>
            <a:ext cx="8949334" cy="1284150"/>
          </a:xfrm>
          <a:prstGeom prst="rect">
            <a:avLst/>
          </a:prstGeom>
          <a:noFill/>
          <a:ln>
            <a:noFill/>
          </a:ln>
        </p:spPr>
      </p:pic>
      <p:pic>
        <p:nvPicPr>
          <p:cNvPr id="176" name="Google Shape;176;p25"/>
          <p:cNvPicPr preferRelativeResize="0"/>
          <p:nvPr/>
        </p:nvPicPr>
        <p:blipFill>
          <a:blip r:embed="rId4">
            <a:alphaModFix/>
          </a:blip>
          <a:stretch>
            <a:fillRect/>
          </a:stretch>
        </p:blipFill>
        <p:spPr>
          <a:xfrm>
            <a:off x="129927" y="2670775"/>
            <a:ext cx="5371650" cy="234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0" y="-89850"/>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t>10.(A)Evaluate the distribution of orders delivered based on gender to understand any gender-related trends</a:t>
            </a:r>
            <a:endParaRPr sz="2140"/>
          </a:p>
          <a:p>
            <a:pPr indent="0" lvl="0" marL="0" rtl="0" algn="l">
              <a:spcBef>
                <a:spcPts val="0"/>
              </a:spcBef>
              <a:spcAft>
                <a:spcPts val="0"/>
              </a:spcAft>
              <a:buSzPts val="990"/>
              <a:buNone/>
            </a:pPr>
            <a:r>
              <a:t/>
            </a:r>
            <a:endParaRPr sz="2140"/>
          </a:p>
          <a:p>
            <a:pPr indent="0" lvl="0" marL="0" rtl="0" algn="l">
              <a:spcBef>
                <a:spcPts val="0"/>
              </a:spcBef>
              <a:spcAft>
                <a:spcPts val="0"/>
              </a:spcAft>
              <a:buSzPts val="990"/>
              <a:buNone/>
            </a:pPr>
            <a:r>
              <a:t/>
            </a:r>
            <a:endParaRPr sz="2140"/>
          </a:p>
        </p:txBody>
      </p:sp>
      <p:pic>
        <p:nvPicPr>
          <p:cNvPr id="182" name="Google Shape;182;p26"/>
          <p:cNvPicPr preferRelativeResize="0"/>
          <p:nvPr/>
        </p:nvPicPr>
        <p:blipFill>
          <a:blip r:embed="rId3">
            <a:alphaModFix/>
          </a:blip>
          <a:stretch>
            <a:fillRect/>
          </a:stretch>
        </p:blipFill>
        <p:spPr>
          <a:xfrm>
            <a:off x="124850" y="1192963"/>
            <a:ext cx="6027300" cy="1365300"/>
          </a:xfrm>
          <a:prstGeom prst="rect">
            <a:avLst/>
          </a:prstGeom>
          <a:noFill/>
          <a:ln>
            <a:noFill/>
          </a:ln>
        </p:spPr>
      </p:pic>
      <p:pic>
        <p:nvPicPr>
          <p:cNvPr id="183" name="Google Shape;183;p26"/>
          <p:cNvPicPr preferRelativeResize="0"/>
          <p:nvPr/>
        </p:nvPicPr>
        <p:blipFill>
          <a:blip r:embed="rId4">
            <a:alphaModFix/>
          </a:blip>
          <a:stretch>
            <a:fillRect/>
          </a:stretch>
        </p:blipFill>
        <p:spPr>
          <a:xfrm>
            <a:off x="124838" y="3216025"/>
            <a:ext cx="7439025" cy="128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10.(B)Day over Day trend of GMV</a:t>
            </a:r>
            <a:endParaRPr/>
          </a:p>
        </p:txBody>
      </p:sp>
      <p:pic>
        <p:nvPicPr>
          <p:cNvPr id="189" name="Google Shape;189;p27"/>
          <p:cNvPicPr preferRelativeResize="0"/>
          <p:nvPr/>
        </p:nvPicPr>
        <p:blipFill rotWithShape="1">
          <a:blip r:embed="rId3">
            <a:alphaModFix/>
          </a:blip>
          <a:srcRect b="-9517" l="0" r="16659" t="0"/>
          <a:stretch/>
        </p:blipFill>
        <p:spPr>
          <a:xfrm>
            <a:off x="235300" y="883200"/>
            <a:ext cx="5092375" cy="1551525"/>
          </a:xfrm>
          <a:prstGeom prst="rect">
            <a:avLst/>
          </a:prstGeom>
          <a:noFill/>
          <a:ln>
            <a:noFill/>
          </a:ln>
        </p:spPr>
      </p:pic>
      <p:pic>
        <p:nvPicPr>
          <p:cNvPr id="190" name="Google Shape;190;p27"/>
          <p:cNvPicPr preferRelativeResize="0"/>
          <p:nvPr/>
        </p:nvPicPr>
        <p:blipFill>
          <a:blip r:embed="rId4">
            <a:alphaModFix/>
          </a:blip>
          <a:stretch>
            <a:fillRect/>
          </a:stretch>
        </p:blipFill>
        <p:spPr>
          <a:xfrm>
            <a:off x="152400" y="2991400"/>
            <a:ext cx="8839200" cy="174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u="sng">
                <a:solidFill>
                  <a:srgbClr val="000000"/>
                </a:solidFill>
                <a:latin typeface="Arial"/>
                <a:ea typeface="Arial"/>
                <a:cs typeface="Arial"/>
                <a:sym typeface="Arial"/>
              </a:rPr>
              <a:t>1.Create a data dictionary for the table with the best of your understanding</a:t>
            </a:r>
            <a:endParaRPr b="1" sz="1820" u="sng">
              <a:solidFill>
                <a:srgbClr val="000000"/>
              </a:solidFill>
              <a:latin typeface="Arial"/>
              <a:ea typeface="Arial"/>
              <a:cs typeface="Arial"/>
              <a:sym typeface="Arial"/>
            </a:endParaRPr>
          </a:p>
          <a:p>
            <a:pPr indent="0" lvl="0" marL="0" rtl="0" algn="l">
              <a:spcBef>
                <a:spcPts val="0"/>
              </a:spcBef>
              <a:spcAft>
                <a:spcPts val="0"/>
              </a:spcAft>
              <a:buSzPts val="990"/>
              <a:buNone/>
            </a:pPr>
            <a:r>
              <a:t/>
            </a:r>
            <a:endParaRPr b="1" sz="1820" u="sng">
              <a:solidFill>
                <a:srgbClr val="000000"/>
              </a:solidFill>
              <a:latin typeface="Arial"/>
              <a:ea typeface="Arial"/>
              <a:cs typeface="Arial"/>
              <a:sym typeface="Arial"/>
            </a:endParaRPr>
          </a:p>
        </p:txBody>
      </p:sp>
      <p:pic>
        <p:nvPicPr>
          <p:cNvPr id="93" name="Google Shape;93;p14"/>
          <p:cNvPicPr preferRelativeResize="0"/>
          <p:nvPr/>
        </p:nvPicPr>
        <p:blipFill>
          <a:blip r:embed="rId3">
            <a:alphaModFix/>
          </a:blip>
          <a:stretch>
            <a:fillRect/>
          </a:stretch>
        </p:blipFill>
        <p:spPr>
          <a:xfrm>
            <a:off x="596900" y="856075"/>
            <a:ext cx="8042324" cy="421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0" y="0"/>
            <a:ext cx="9144000" cy="10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t>1.Write an SQL query to find the count of users in each order bucket based on their order history. The order buckets are categorized as 'No_orders' for customers with no delivered orders, '1_to_5_orders' for those with 1 to 5 delivered orders, '6_to_10_orders' for 6 to 10 delivered orders, and '&gt;=10_orders' for customers with more than 10 delivered orders. The result should display the order bucket and the corresponding count of users.</a:t>
            </a:r>
            <a:endParaRPr sz="1840"/>
          </a:p>
        </p:txBody>
      </p:sp>
      <p:pic>
        <p:nvPicPr>
          <p:cNvPr id="99" name="Google Shape;99;p15"/>
          <p:cNvPicPr preferRelativeResize="0"/>
          <p:nvPr/>
        </p:nvPicPr>
        <p:blipFill>
          <a:blip r:embed="rId3">
            <a:alphaModFix/>
          </a:blip>
          <a:stretch>
            <a:fillRect/>
          </a:stretch>
        </p:blipFill>
        <p:spPr>
          <a:xfrm>
            <a:off x="-12" y="1955350"/>
            <a:ext cx="6987837" cy="1929475"/>
          </a:xfrm>
          <a:prstGeom prst="rect">
            <a:avLst/>
          </a:prstGeom>
          <a:noFill/>
          <a:ln>
            <a:noFill/>
          </a:ln>
        </p:spPr>
      </p:pic>
      <p:pic>
        <p:nvPicPr>
          <p:cNvPr id="100" name="Google Shape;100;p15"/>
          <p:cNvPicPr preferRelativeResize="0"/>
          <p:nvPr/>
        </p:nvPicPr>
        <p:blipFill>
          <a:blip r:embed="rId4">
            <a:alphaModFix/>
          </a:blip>
          <a:stretch>
            <a:fillRect/>
          </a:stretch>
        </p:blipFill>
        <p:spPr>
          <a:xfrm>
            <a:off x="0" y="4169125"/>
            <a:ext cx="5646974" cy="148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1875" y="-129925"/>
            <a:ext cx="9144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50" u="sng">
                <a:solidFill>
                  <a:srgbClr val="000000"/>
                </a:solidFill>
                <a:latin typeface="Arial"/>
                <a:ea typeface="Arial"/>
                <a:cs typeface="Arial"/>
                <a:sym typeface="Arial"/>
              </a:rPr>
              <a:t>F</a:t>
            </a:r>
            <a:r>
              <a:rPr lang="en" sz="1950" u="sng">
                <a:solidFill>
                  <a:srgbClr val="000000"/>
                </a:solidFill>
                <a:latin typeface="Arial"/>
                <a:ea typeface="Arial"/>
                <a:cs typeface="Arial"/>
                <a:sym typeface="Arial"/>
              </a:rPr>
              <a:t>etch the below metrics for month on month comparison of:</a:t>
            </a:r>
            <a:endParaRPr sz="1950" u="sng">
              <a:solidFill>
                <a:srgbClr val="000000"/>
              </a:solidFill>
              <a:latin typeface="Arial"/>
              <a:ea typeface="Arial"/>
              <a:cs typeface="Arial"/>
              <a:sym typeface="Arial"/>
            </a:endParaRPr>
          </a:p>
          <a:p>
            <a:pPr indent="0" lvl="0" marL="0" rtl="0" algn="l">
              <a:spcBef>
                <a:spcPts val="0"/>
              </a:spcBef>
              <a:spcAft>
                <a:spcPts val="0"/>
              </a:spcAft>
              <a:buNone/>
            </a:pPr>
            <a:r>
              <a:rPr lang="en" sz="1950" u="sng">
                <a:solidFill>
                  <a:srgbClr val="000000"/>
                </a:solidFill>
                <a:latin typeface="Arial"/>
                <a:ea typeface="Arial"/>
                <a:cs typeface="Arial"/>
                <a:sym typeface="Arial"/>
              </a:rPr>
              <a:t>1. Total Revenue,2.Avg Order Value,3. Total Orders,4.Avg ProcessingTime</a:t>
            </a:r>
            <a:endParaRPr sz="1850" u="sng">
              <a:solidFill>
                <a:srgbClr val="000000"/>
              </a:solidFill>
              <a:highlight>
                <a:srgbClr val="FFFFFF"/>
              </a:highlight>
              <a:latin typeface="Arial"/>
              <a:ea typeface="Arial"/>
              <a:cs typeface="Arial"/>
              <a:sym typeface="Arial"/>
            </a:endParaRPr>
          </a:p>
        </p:txBody>
      </p:sp>
      <p:pic>
        <p:nvPicPr>
          <p:cNvPr id="106" name="Google Shape;106;p16"/>
          <p:cNvPicPr preferRelativeResize="0"/>
          <p:nvPr/>
        </p:nvPicPr>
        <p:blipFill rotWithShape="1">
          <a:blip r:embed="rId3">
            <a:alphaModFix/>
          </a:blip>
          <a:srcRect b="-110909" l="105509" r="-105509" t="110909"/>
          <a:stretch/>
        </p:blipFill>
        <p:spPr>
          <a:xfrm>
            <a:off x="5323763" y="2719375"/>
            <a:ext cx="4981575" cy="1352550"/>
          </a:xfrm>
          <a:prstGeom prst="rect">
            <a:avLst/>
          </a:prstGeom>
          <a:noFill/>
          <a:ln>
            <a:noFill/>
          </a:ln>
        </p:spPr>
      </p:pic>
      <p:pic>
        <p:nvPicPr>
          <p:cNvPr id="107" name="Google Shape;107;p16"/>
          <p:cNvPicPr preferRelativeResize="0"/>
          <p:nvPr/>
        </p:nvPicPr>
        <p:blipFill>
          <a:blip r:embed="rId3">
            <a:alphaModFix/>
          </a:blip>
          <a:stretch>
            <a:fillRect/>
          </a:stretch>
        </p:blipFill>
        <p:spPr>
          <a:xfrm>
            <a:off x="0" y="869362"/>
            <a:ext cx="7455500" cy="2024250"/>
          </a:xfrm>
          <a:prstGeom prst="rect">
            <a:avLst/>
          </a:prstGeom>
          <a:noFill/>
          <a:ln>
            <a:noFill/>
          </a:ln>
        </p:spPr>
      </p:pic>
      <p:pic>
        <p:nvPicPr>
          <p:cNvPr id="108" name="Google Shape;108;p16"/>
          <p:cNvPicPr preferRelativeResize="0"/>
          <p:nvPr/>
        </p:nvPicPr>
        <p:blipFill>
          <a:blip r:embed="rId4">
            <a:alphaModFix/>
          </a:blip>
          <a:stretch>
            <a:fillRect/>
          </a:stretch>
        </p:blipFill>
        <p:spPr>
          <a:xfrm>
            <a:off x="52617" y="3646050"/>
            <a:ext cx="9038759" cy="999300"/>
          </a:xfrm>
          <a:prstGeom prst="rect">
            <a:avLst/>
          </a:prstGeom>
          <a:noFill/>
          <a:ln>
            <a:noFill/>
          </a:ln>
        </p:spPr>
      </p:pic>
      <p:sp>
        <p:nvSpPr>
          <p:cNvPr id="109" name="Google Shape;109;p16"/>
          <p:cNvSpPr txBox="1"/>
          <p:nvPr/>
        </p:nvSpPr>
        <p:spPr>
          <a:xfrm>
            <a:off x="71875" y="568075"/>
            <a:ext cx="14376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u="sng">
              <a:solidFill>
                <a:schemeClr val="accent1"/>
              </a:solidFill>
              <a:latin typeface="Lato"/>
              <a:ea typeface="Lato"/>
              <a:cs typeface="Lato"/>
              <a:sym typeface="Lato"/>
            </a:endParaRPr>
          </a:p>
        </p:txBody>
      </p:sp>
      <p:sp>
        <p:nvSpPr>
          <p:cNvPr id="110" name="Google Shape;110;p16"/>
          <p:cNvSpPr txBox="1"/>
          <p:nvPr/>
        </p:nvSpPr>
        <p:spPr>
          <a:xfrm>
            <a:off x="71875" y="3153475"/>
            <a:ext cx="2672700" cy="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u="sng">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50" u="sng">
                <a:solidFill>
                  <a:srgbClr val="000000"/>
                </a:solidFill>
                <a:latin typeface="Arial"/>
                <a:ea typeface="Arial"/>
                <a:cs typeface="Arial"/>
                <a:sym typeface="Arial"/>
              </a:rPr>
              <a:t>2(5). Top 10 highest selling products</a:t>
            </a:r>
            <a:endParaRPr sz="3900" u="sng"/>
          </a:p>
        </p:txBody>
      </p:sp>
      <p:sp>
        <p:nvSpPr>
          <p:cNvPr id="116" name="Google Shape;116;p17"/>
          <p:cNvSpPr txBox="1"/>
          <p:nvPr>
            <p:ph idx="1" type="body"/>
          </p:nvPr>
        </p:nvSpPr>
        <p:spPr>
          <a:xfrm>
            <a:off x="4332300" y="1581050"/>
            <a:ext cx="4811700" cy="356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OUTPUT:</a:t>
            </a:r>
            <a:endParaRPr b="1" u="sng"/>
          </a:p>
        </p:txBody>
      </p:sp>
      <p:pic>
        <p:nvPicPr>
          <p:cNvPr id="117" name="Google Shape;117;p17"/>
          <p:cNvPicPr preferRelativeResize="0"/>
          <p:nvPr/>
        </p:nvPicPr>
        <p:blipFill>
          <a:blip r:embed="rId3">
            <a:alphaModFix/>
          </a:blip>
          <a:stretch>
            <a:fillRect/>
          </a:stretch>
        </p:blipFill>
        <p:spPr>
          <a:xfrm>
            <a:off x="19575" y="584825"/>
            <a:ext cx="6991350" cy="2581275"/>
          </a:xfrm>
          <a:prstGeom prst="rect">
            <a:avLst/>
          </a:prstGeom>
          <a:noFill/>
          <a:ln>
            <a:noFill/>
          </a:ln>
        </p:spPr>
      </p:pic>
      <p:pic>
        <p:nvPicPr>
          <p:cNvPr id="118" name="Google Shape;118;p17"/>
          <p:cNvPicPr preferRelativeResize="0"/>
          <p:nvPr/>
        </p:nvPicPr>
        <p:blipFill>
          <a:blip r:embed="rId4">
            <a:alphaModFix/>
          </a:blip>
          <a:stretch>
            <a:fillRect/>
          </a:stretch>
        </p:blipFill>
        <p:spPr>
          <a:xfrm>
            <a:off x="19575" y="3582813"/>
            <a:ext cx="8267700" cy="218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0" y="0"/>
            <a:ext cx="84087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u="sng"/>
              <a:t>2.(6)</a:t>
            </a:r>
            <a:r>
              <a:rPr lang="en" sz="2400" u="sng"/>
              <a:t>Bucket DIstribution of different ratings and count of orders in it</a:t>
            </a:r>
            <a:endParaRPr sz="2400" u="sng"/>
          </a:p>
        </p:txBody>
      </p:sp>
      <p:pic>
        <p:nvPicPr>
          <p:cNvPr id="124" name="Google Shape;124;p18"/>
          <p:cNvPicPr preferRelativeResize="0"/>
          <p:nvPr/>
        </p:nvPicPr>
        <p:blipFill>
          <a:blip r:embed="rId3">
            <a:alphaModFix/>
          </a:blip>
          <a:stretch>
            <a:fillRect/>
          </a:stretch>
        </p:blipFill>
        <p:spPr>
          <a:xfrm>
            <a:off x="152400" y="1151700"/>
            <a:ext cx="4918125" cy="1103350"/>
          </a:xfrm>
          <a:prstGeom prst="rect">
            <a:avLst/>
          </a:prstGeom>
          <a:noFill/>
          <a:ln>
            <a:noFill/>
          </a:ln>
        </p:spPr>
      </p:pic>
      <p:pic>
        <p:nvPicPr>
          <p:cNvPr id="125" name="Google Shape;125;p18"/>
          <p:cNvPicPr preferRelativeResize="0"/>
          <p:nvPr/>
        </p:nvPicPr>
        <p:blipFill>
          <a:blip r:embed="rId4">
            <a:alphaModFix/>
          </a:blip>
          <a:stretch>
            <a:fillRect/>
          </a:stretch>
        </p:blipFill>
        <p:spPr>
          <a:xfrm>
            <a:off x="0" y="2407450"/>
            <a:ext cx="6288150" cy="2583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0" y="0"/>
            <a:ext cx="9144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2.(7)Sales by Product Category</a:t>
            </a:r>
            <a:endParaRPr/>
          </a:p>
        </p:txBody>
      </p:sp>
      <p:pic>
        <p:nvPicPr>
          <p:cNvPr id="131" name="Google Shape;131;p19"/>
          <p:cNvPicPr preferRelativeResize="0"/>
          <p:nvPr/>
        </p:nvPicPr>
        <p:blipFill>
          <a:blip r:embed="rId3">
            <a:alphaModFix/>
          </a:blip>
          <a:stretch>
            <a:fillRect/>
          </a:stretch>
        </p:blipFill>
        <p:spPr>
          <a:xfrm>
            <a:off x="0" y="999300"/>
            <a:ext cx="5091171" cy="999300"/>
          </a:xfrm>
          <a:prstGeom prst="rect">
            <a:avLst/>
          </a:prstGeom>
          <a:noFill/>
          <a:ln>
            <a:noFill/>
          </a:ln>
        </p:spPr>
      </p:pic>
      <p:pic>
        <p:nvPicPr>
          <p:cNvPr id="132" name="Google Shape;132;p19"/>
          <p:cNvPicPr preferRelativeResize="0"/>
          <p:nvPr/>
        </p:nvPicPr>
        <p:blipFill>
          <a:blip r:embed="rId4">
            <a:alphaModFix/>
          </a:blip>
          <a:stretch>
            <a:fillRect/>
          </a:stretch>
        </p:blipFill>
        <p:spPr>
          <a:xfrm>
            <a:off x="152400" y="2443000"/>
            <a:ext cx="7324100" cy="284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2(8).Sales and Orders by Gender</a:t>
            </a:r>
            <a:endParaRPr/>
          </a:p>
        </p:txBody>
      </p:sp>
      <p:pic>
        <p:nvPicPr>
          <p:cNvPr id="138" name="Google Shape;138;p20"/>
          <p:cNvPicPr preferRelativeResize="0"/>
          <p:nvPr/>
        </p:nvPicPr>
        <p:blipFill>
          <a:blip r:embed="rId3">
            <a:alphaModFix/>
          </a:blip>
          <a:stretch>
            <a:fillRect/>
          </a:stretch>
        </p:blipFill>
        <p:spPr>
          <a:xfrm>
            <a:off x="152400" y="687600"/>
            <a:ext cx="4429125" cy="3076575"/>
          </a:xfrm>
          <a:prstGeom prst="rect">
            <a:avLst/>
          </a:prstGeom>
          <a:noFill/>
          <a:ln>
            <a:noFill/>
          </a:ln>
        </p:spPr>
      </p:pic>
      <p:pic>
        <p:nvPicPr>
          <p:cNvPr id="139" name="Google Shape;139;p20"/>
          <p:cNvPicPr preferRelativeResize="0"/>
          <p:nvPr/>
        </p:nvPicPr>
        <p:blipFill>
          <a:blip r:embed="rId4">
            <a:alphaModFix/>
          </a:blip>
          <a:stretch>
            <a:fillRect/>
          </a:stretch>
        </p:blipFill>
        <p:spPr>
          <a:xfrm>
            <a:off x="152400" y="3916575"/>
            <a:ext cx="8839200" cy="9688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0" y="0"/>
            <a:ext cx="9144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22"/>
              <a:t>5.</a:t>
            </a:r>
            <a:r>
              <a:rPr lang="en" sz="1783">
                <a:solidFill>
                  <a:srgbClr val="000000"/>
                </a:solidFill>
                <a:latin typeface="Arial"/>
                <a:ea typeface="Arial"/>
                <a:cs typeface="Arial"/>
                <a:sym typeface="Arial"/>
              </a:rPr>
              <a:t>Calculate the return rate for each product category. The return rate is defined as the percentage of orders that have been returned out of the total delivered orders for each product category</a:t>
            </a:r>
            <a:r>
              <a:rPr lang="en" sz="1783">
                <a:solidFill>
                  <a:srgbClr val="000000"/>
                </a:solidFill>
                <a:highlight>
                  <a:srgbClr val="FFFFFF"/>
                </a:highlight>
                <a:latin typeface="Arial"/>
                <a:ea typeface="Arial"/>
                <a:cs typeface="Arial"/>
                <a:sym typeface="Arial"/>
              </a:rPr>
              <a:t>.</a:t>
            </a:r>
            <a:endParaRPr sz="3233"/>
          </a:p>
        </p:txBody>
      </p:sp>
      <p:pic>
        <p:nvPicPr>
          <p:cNvPr id="145" name="Google Shape;145;p21"/>
          <p:cNvPicPr preferRelativeResize="0"/>
          <p:nvPr/>
        </p:nvPicPr>
        <p:blipFill>
          <a:blip r:embed="rId3">
            <a:alphaModFix/>
          </a:blip>
          <a:stretch>
            <a:fillRect/>
          </a:stretch>
        </p:blipFill>
        <p:spPr>
          <a:xfrm>
            <a:off x="0" y="862500"/>
            <a:ext cx="5904025" cy="2632300"/>
          </a:xfrm>
          <a:prstGeom prst="rect">
            <a:avLst/>
          </a:prstGeom>
          <a:noFill/>
          <a:ln>
            <a:noFill/>
          </a:ln>
        </p:spPr>
      </p:pic>
      <p:pic>
        <p:nvPicPr>
          <p:cNvPr id="146" name="Google Shape;146;p21"/>
          <p:cNvPicPr preferRelativeResize="0"/>
          <p:nvPr/>
        </p:nvPicPr>
        <p:blipFill>
          <a:blip r:embed="rId4">
            <a:alphaModFix/>
          </a:blip>
          <a:stretch>
            <a:fillRect/>
          </a:stretch>
        </p:blipFill>
        <p:spPr>
          <a:xfrm>
            <a:off x="0" y="3732650"/>
            <a:ext cx="8839200" cy="12950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