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  <p:sldMasterId id="2147483664" r:id="rId2"/>
  </p:sldMasterIdLst>
  <p:notesMasterIdLst>
    <p:notesMasterId r:id="rId18"/>
  </p:notesMasterIdLst>
  <p:sldIdLst>
    <p:sldId id="256" r:id="rId3"/>
    <p:sldId id="1410" r:id="rId4"/>
    <p:sldId id="1440" r:id="rId5"/>
    <p:sldId id="1441" r:id="rId6"/>
    <p:sldId id="1442" r:id="rId7"/>
    <p:sldId id="1452" r:id="rId8"/>
    <p:sldId id="1449" r:id="rId9"/>
    <p:sldId id="1453" r:id="rId10"/>
    <p:sldId id="1450" r:id="rId11"/>
    <p:sldId id="1443" r:id="rId12"/>
    <p:sldId id="1455" r:id="rId13"/>
    <p:sldId id="1454" r:id="rId14"/>
    <p:sldId id="1444" r:id="rId15"/>
    <p:sldId id="1445" r:id="rId16"/>
    <p:sldId id="1439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Open Sans Light" panose="020B0306030504020204" pitchFamily="34" charset="0"/>
      <p:regular r:id="rId27"/>
      <p:bold r:id="rId28"/>
      <p:italic r:id="rId29"/>
      <p:boldItalic r:id="rId30"/>
    </p:embeddedFont>
    <p:embeddedFont>
      <p:font typeface="Raleway" pitchFamily="2" charset="0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74C2CF8-5AFE-4EF4-8367-DB1E6C2C9DE9}">
          <p14:sldIdLst>
            <p14:sldId id="256"/>
            <p14:sldId id="1410"/>
            <p14:sldId id="1440"/>
            <p14:sldId id="1441"/>
            <p14:sldId id="1442"/>
            <p14:sldId id="1452"/>
            <p14:sldId id="1449"/>
            <p14:sldId id="1453"/>
            <p14:sldId id="1450"/>
            <p14:sldId id="1443"/>
            <p14:sldId id="1455"/>
            <p14:sldId id="1454"/>
            <p14:sldId id="1444"/>
            <p14:sldId id="1445"/>
            <p14:sldId id="14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A1"/>
    <a:srgbClr val="5E91CC"/>
    <a:srgbClr val="23A7AE"/>
    <a:srgbClr val="F07167"/>
    <a:srgbClr val="54EEA8"/>
    <a:srgbClr val="FF0033"/>
    <a:srgbClr val="36C0DC"/>
    <a:srgbClr val="FFD040"/>
    <a:srgbClr val="FFFFFF"/>
    <a:srgbClr val="7AB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3D4F38-D976-449A-A0E3-46E5F473CAF5}">
  <a:tblStyle styleId="{943D4F38-D976-449A-A0E3-46E5F473CAF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F6F8"/>
          </a:solidFill>
        </a:fill>
      </a:tcStyle>
    </a:wholeTbl>
    <a:band1H>
      <a:tcTxStyle b="off" i="off"/>
      <a:tcStyle>
        <a:tcBdr/>
        <a:fill>
          <a:solidFill>
            <a:srgbClr val="CAECF0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ECF0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33"/>
  </p:normalViewPr>
  <p:slideViewPr>
    <p:cSldViewPr snapToGrid="0">
      <p:cViewPr varScale="1">
        <p:scale>
          <a:sx n="112" d="100"/>
          <a:sy n="112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commentAuthors" Target="commentAuthor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B4AE8D-1DC1-4185-B89A-86E25ADF3E7F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B35F89-0491-41A3-A21F-C51401958FDB}">
      <dgm:prSet/>
      <dgm:spPr/>
      <dgm:t>
        <a:bodyPr/>
        <a:lstStyle/>
        <a:p>
          <a:r>
            <a:rPr lang="en-GB" dirty="0"/>
            <a:t>Namespace – is isolated platform where application can be deployed </a:t>
          </a:r>
          <a:endParaRPr lang="en-US" dirty="0"/>
        </a:p>
      </dgm:t>
    </dgm:pt>
    <dgm:pt modelId="{3869E5D1-0AB6-4B86-9D40-A836674E24F4}" type="parTrans" cxnId="{7AC0349C-7FA9-4C81-8B22-95CB88B954CC}">
      <dgm:prSet/>
      <dgm:spPr/>
      <dgm:t>
        <a:bodyPr/>
        <a:lstStyle/>
        <a:p>
          <a:endParaRPr lang="en-US"/>
        </a:p>
      </dgm:t>
    </dgm:pt>
    <dgm:pt modelId="{DB6D4925-BB9B-4658-80B0-87B0A8B5A757}" type="sibTrans" cxnId="{7AC0349C-7FA9-4C81-8B22-95CB88B954CC}">
      <dgm:prSet/>
      <dgm:spPr/>
      <dgm:t>
        <a:bodyPr/>
        <a:lstStyle/>
        <a:p>
          <a:endParaRPr lang="en-US"/>
        </a:p>
      </dgm:t>
    </dgm:pt>
    <dgm:pt modelId="{AFDCBC52-E0E5-418D-873E-72DB45447A01}">
      <dgm:prSet/>
      <dgm:spPr/>
      <dgm:t>
        <a:bodyPr/>
        <a:lstStyle/>
        <a:p>
          <a:r>
            <a:rPr lang="en-GB"/>
            <a:t>Atomic Unit (smallest) – pod which is logical boundary holds single container or multiple container.</a:t>
          </a:r>
          <a:endParaRPr lang="en-US"/>
        </a:p>
      </dgm:t>
    </dgm:pt>
    <dgm:pt modelId="{6CC95464-8A65-40BE-9511-42DAF79DAC83}" type="parTrans" cxnId="{89AA2659-912B-4FB6-A03A-39315CFCA7C0}">
      <dgm:prSet/>
      <dgm:spPr/>
      <dgm:t>
        <a:bodyPr/>
        <a:lstStyle/>
        <a:p>
          <a:endParaRPr lang="en-US"/>
        </a:p>
      </dgm:t>
    </dgm:pt>
    <dgm:pt modelId="{D361EE2B-3A20-4395-8C4E-D854CDB9690B}" type="sibTrans" cxnId="{89AA2659-912B-4FB6-A03A-39315CFCA7C0}">
      <dgm:prSet/>
      <dgm:spPr/>
      <dgm:t>
        <a:bodyPr/>
        <a:lstStyle/>
        <a:p>
          <a:endParaRPr lang="en-US"/>
        </a:p>
      </dgm:t>
    </dgm:pt>
    <dgm:pt modelId="{009F671E-DAF8-4758-A7F5-FA45F59BB2CD}">
      <dgm:prSet/>
      <dgm:spPr/>
      <dgm:t>
        <a:bodyPr/>
        <a:lstStyle/>
        <a:p>
          <a:r>
            <a:rPr lang="en-GB"/>
            <a:t>Several Core components in master node deployed as static pod</a:t>
          </a:r>
          <a:endParaRPr lang="en-US"/>
        </a:p>
      </dgm:t>
    </dgm:pt>
    <dgm:pt modelId="{B383D00D-65EA-4DCF-A6C3-8762673EA0B3}" type="parTrans" cxnId="{CFD0881B-1B00-4EB1-8DC2-F546E96A0776}">
      <dgm:prSet/>
      <dgm:spPr/>
      <dgm:t>
        <a:bodyPr/>
        <a:lstStyle/>
        <a:p>
          <a:endParaRPr lang="en-US"/>
        </a:p>
      </dgm:t>
    </dgm:pt>
    <dgm:pt modelId="{1C3A8C09-73A8-48A7-8160-E4A61264DC77}" type="sibTrans" cxnId="{CFD0881B-1B00-4EB1-8DC2-F546E96A0776}">
      <dgm:prSet/>
      <dgm:spPr/>
      <dgm:t>
        <a:bodyPr/>
        <a:lstStyle/>
        <a:p>
          <a:endParaRPr lang="en-US"/>
        </a:p>
      </dgm:t>
    </dgm:pt>
    <dgm:pt modelId="{431D888D-022A-4EC4-AA16-B746107102F7}">
      <dgm:prSet/>
      <dgm:spPr/>
      <dgm:t>
        <a:bodyPr/>
        <a:lstStyle/>
        <a:p>
          <a:r>
            <a:rPr lang="en-GB"/>
            <a:t>Every Core components communicates with each other using TLS authentication </a:t>
          </a:r>
          <a:endParaRPr lang="en-US"/>
        </a:p>
      </dgm:t>
    </dgm:pt>
    <dgm:pt modelId="{22561D23-F14A-4ED2-9493-A052FEA0DD7E}" type="parTrans" cxnId="{F0D364EC-C471-4D8E-B641-1483ACBE43C4}">
      <dgm:prSet/>
      <dgm:spPr/>
      <dgm:t>
        <a:bodyPr/>
        <a:lstStyle/>
        <a:p>
          <a:endParaRPr lang="en-US"/>
        </a:p>
      </dgm:t>
    </dgm:pt>
    <dgm:pt modelId="{36BF3397-B095-4D3E-8C58-67B731433705}" type="sibTrans" cxnId="{F0D364EC-C471-4D8E-B641-1483ACBE43C4}">
      <dgm:prSet/>
      <dgm:spPr/>
      <dgm:t>
        <a:bodyPr/>
        <a:lstStyle/>
        <a:p>
          <a:endParaRPr lang="en-US"/>
        </a:p>
      </dgm:t>
    </dgm:pt>
    <dgm:pt modelId="{76A517D1-F4C3-44FD-AF19-69ED85A4A20A}">
      <dgm:prSet/>
      <dgm:spPr/>
      <dgm:t>
        <a:bodyPr/>
        <a:lstStyle/>
        <a:p>
          <a:r>
            <a:rPr lang="en-GB"/>
            <a:t>Many Kubernetes Objects like deployment, Service, Daemonsets, Statefulsets, persistent volume and so on.  </a:t>
          </a:r>
          <a:endParaRPr lang="en-US"/>
        </a:p>
      </dgm:t>
    </dgm:pt>
    <dgm:pt modelId="{A2ABF273-23AB-489F-9DCF-0947F5F4AE87}" type="parTrans" cxnId="{BA4B1CB8-CBE9-4CA8-8182-4748353CA78D}">
      <dgm:prSet/>
      <dgm:spPr/>
      <dgm:t>
        <a:bodyPr/>
        <a:lstStyle/>
        <a:p>
          <a:endParaRPr lang="en-US"/>
        </a:p>
      </dgm:t>
    </dgm:pt>
    <dgm:pt modelId="{CD0AFB80-3367-4A0D-A086-A146D3906E66}" type="sibTrans" cxnId="{BA4B1CB8-CBE9-4CA8-8182-4748353CA78D}">
      <dgm:prSet/>
      <dgm:spPr/>
      <dgm:t>
        <a:bodyPr/>
        <a:lstStyle/>
        <a:p>
          <a:endParaRPr lang="en-US"/>
        </a:p>
      </dgm:t>
    </dgm:pt>
    <dgm:pt modelId="{976DE6E4-8037-4E86-AD69-0BC859B2EF6A}" type="pres">
      <dgm:prSet presAssocID="{F4B4AE8D-1DC1-4185-B89A-86E25ADF3E7F}" presName="outerComposite" presStyleCnt="0">
        <dgm:presLayoutVars>
          <dgm:chMax val="5"/>
          <dgm:dir/>
          <dgm:resizeHandles val="exact"/>
        </dgm:presLayoutVars>
      </dgm:prSet>
      <dgm:spPr/>
    </dgm:pt>
    <dgm:pt modelId="{DC8CAAC4-7D02-43AE-8D54-ECEBE98A29CB}" type="pres">
      <dgm:prSet presAssocID="{F4B4AE8D-1DC1-4185-B89A-86E25ADF3E7F}" presName="dummyMaxCanvas" presStyleCnt="0">
        <dgm:presLayoutVars/>
      </dgm:prSet>
      <dgm:spPr/>
    </dgm:pt>
    <dgm:pt modelId="{009ECCC3-B982-4750-BA4B-9E502322435F}" type="pres">
      <dgm:prSet presAssocID="{F4B4AE8D-1DC1-4185-B89A-86E25ADF3E7F}" presName="FiveNodes_1" presStyleLbl="node1" presStyleIdx="0" presStyleCnt="5">
        <dgm:presLayoutVars>
          <dgm:bulletEnabled val="1"/>
        </dgm:presLayoutVars>
      </dgm:prSet>
      <dgm:spPr/>
    </dgm:pt>
    <dgm:pt modelId="{75DCF5AD-927A-4769-B4BB-2BB8B83E9AF3}" type="pres">
      <dgm:prSet presAssocID="{F4B4AE8D-1DC1-4185-B89A-86E25ADF3E7F}" presName="FiveNodes_2" presStyleLbl="node1" presStyleIdx="1" presStyleCnt="5">
        <dgm:presLayoutVars>
          <dgm:bulletEnabled val="1"/>
        </dgm:presLayoutVars>
      </dgm:prSet>
      <dgm:spPr/>
    </dgm:pt>
    <dgm:pt modelId="{1F29236B-9F06-4DC5-8240-FFC9C938ED64}" type="pres">
      <dgm:prSet presAssocID="{F4B4AE8D-1DC1-4185-B89A-86E25ADF3E7F}" presName="FiveNodes_3" presStyleLbl="node1" presStyleIdx="2" presStyleCnt="5">
        <dgm:presLayoutVars>
          <dgm:bulletEnabled val="1"/>
        </dgm:presLayoutVars>
      </dgm:prSet>
      <dgm:spPr/>
    </dgm:pt>
    <dgm:pt modelId="{703AF849-E2E3-455F-92FA-9A43DE34F3C6}" type="pres">
      <dgm:prSet presAssocID="{F4B4AE8D-1DC1-4185-B89A-86E25ADF3E7F}" presName="FiveNodes_4" presStyleLbl="node1" presStyleIdx="3" presStyleCnt="5">
        <dgm:presLayoutVars>
          <dgm:bulletEnabled val="1"/>
        </dgm:presLayoutVars>
      </dgm:prSet>
      <dgm:spPr/>
    </dgm:pt>
    <dgm:pt modelId="{60DE75F0-45F1-44E1-924B-B65483C41239}" type="pres">
      <dgm:prSet presAssocID="{F4B4AE8D-1DC1-4185-B89A-86E25ADF3E7F}" presName="FiveNodes_5" presStyleLbl="node1" presStyleIdx="4" presStyleCnt="5">
        <dgm:presLayoutVars>
          <dgm:bulletEnabled val="1"/>
        </dgm:presLayoutVars>
      </dgm:prSet>
      <dgm:spPr/>
    </dgm:pt>
    <dgm:pt modelId="{8B8D4038-8545-47B3-BDD3-AC3B97A8F48E}" type="pres">
      <dgm:prSet presAssocID="{F4B4AE8D-1DC1-4185-B89A-86E25ADF3E7F}" presName="FiveConn_1-2" presStyleLbl="fgAccFollowNode1" presStyleIdx="0" presStyleCnt="4">
        <dgm:presLayoutVars>
          <dgm:bulletEnabled val="1"/>
        </dgm:presLayoutVars>
      </dgm:prSet>
      <dgm:spPr/>
    </dgm:pt>
    <dgm:pt modelId="{46D33FC9-5077-4E3F-8696-CF5757F60696}" type="pres">
      <dgm:prSet presAssocID="{F4B4AE8D-1DC1-4185-B89A-86E25ADF3E7F}" presName="FiveConn_2-3" presStyleLbl="fgAccFollowNode1" presStyleIdx="1" presStyleCnt="4">
        <dgm:presLayoutVars>
          <dgm:bulletEnabled val="1"/>
        </dgm:presLayoutVars>
      </dgm:prSet>
      <dgm:spPr/>
    </dgm:pt>
    <dgm:pt modelId="{1A48CBEC-BED3-49BC-9E69-11CE2DF2C6BB}" type="pres">
      <dgm:prSet presAssocID="{F4B4AE8D-1DC1-4185-B89A-86E25ADF3E7F}" presName="FiveConn_3-4" presStyleLbl="fgAccFollowNode1" presStyleIdx="2" presStyleCnt="4">
        <dgm:presLayoutVars>
          <dgm:bulletEnabled val="1"/>
        </dgm:presLayoutVars>
      </dgm:prSet>
      <dgm:spPr/>
    </dgm:pt>
    <dgm:pt modelId="{609F44BD-F9D1-4811-B500-D04A624457D4}" type="pres">
      <dgm:prSet presAssocID="{F4B4AE8D-1DC1-4185-B89A-86E25ADF3E7F}" presName="FiveConn_4-5" presStyleLbl="fgAccFollowNode1" presStyleIdx="3" presStyleCnt="4">
        <dgm:presLayoutVars>
          <dgm:bulletEnabled val="1"/>
        </dgm:presLayoutVars>
      </dgm:prSet>
      <dgm:spPr/>
    </dgm:pt>
    <dgm:pt modelId="{D78DD08C-10FE-4748-8B5E-9EBD3A0F6F8A}" type="pres">
      <dgm:prSet presAssocID="{F4B4AE8D-1DC1-4185-B89A-86E25ADF3E7F}" presName="FiveNodes_1_text" presStyleLbl="node1" presStyleIdx="4" presStyleCnt="5">
        <dgm:presLayoutVars>
          <dgm:bulletEnabled val="1"/>
        </dgm:presLayoutVars>
      </dgm:prSet>
      <dgm:spPr/>
    </dgm:pt>
    <dgm:pt modelId="{34FF2491-294A-491E-A596-6915315392BC}" type="pres">
      <dgm:prSet presAssocID="{F4B4AE8D-1DC1-4185-B89A-86E25ADF3E7F}" presName="FiveNodes_2_text" presStyleLbl="node1" presStyleIdx="4" presStyleCnt="5">
        <dgm:presLayoutVars>
          <dgm:bulletEnabled val="1"/>
        </dgm:presLayoutVars>
      </dgm:prSet>
      <dgm:spPr/>
    </dgm:pt>
    <dgm:pt modelId="{A32E532C-94F7-439E-87D7-A1344F4130B4}" type="pres">
      <dgm:prSet presAssocID="{F4B4AE8D-1DC1-4185-B89A-86E25ADF3E7F}" presName="FiveNodes_3_text" presStyleLbl="node1" presStyleIdx="4" presStyleCnt="5">
        <dgm:presLayoutVars>
          <dgm:bulletEnabled val="1"/>
        </dgm:presLayoutVars>
      </dgm:prSet>
      <dgm:spPr/>
    </dgm:pt>
    <dgm:pt modelId="{88ED938F-1924-4249-A020-F2DD35D6030F}" type="pres">
      <dgm:prSet presAssocID="{F4B4AE8D-1DC1-4185-B89A-86E25ADF3E7F}" presName="FiveNodes_4_text" presStyleLbl="node1" presStyleIdx="4" presStyleCnt="5">
        <dgm:presLayoutVars>
          <dgm:bulletEnabled val="1"/>
        </dgm:presLayoutVars>
      </dgm:prSet>
      <dgm:spPr/>
    </dgm:pt>
    <dgm:pt modelId="{DF561ADD-FA04-463D-B039-5F3FF8A70866}" type="pres">
      <dgm:prSet presAssocID="{F4B4AE8D-1DC1-4185-B89A-86E25ADF3E7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301CB605-BC95-450B-9F18-71E11C51EE71}" type="presOf" srcId="{009F671E-DAF8-4758-A7F5-FA45F59BB2CD}" destId="{A32E532C-94F7-439E-87D7-A1344F4130B4}" srcOrd="1" destOrd="0" presId="urn:microsoft.com/office/officeart/2005/8/layout/vProcess5"/>
    <dgm:cxn modelId="{2FE24F0F-7236-4E89-92C8-BA426AC4C9F8}" type="presOf" srcId="{36BF3397-B095-4D3E-8C58-67B731433705}" destId="{609F44BD-F9D1-4811-B500-D04A624457D4}" srcOrd="0" destOrd="0" presId="urn:microsoft.com/office/officeart/2005/8/layout/vProcess5"/>
    <dgm:cxn modelId="{CFD0881B-1B00-4EB1-8DC2-F546E96A0776}" srcId="{F4B4AE8D-1DC1-4185-B89A-86E25ADF3E7F}" destId="{009F671E-DAF8-4758-A7F5-FA45F59BB2CD}" srcOrd="2" destOrd="0" parTransId="{B383D00D-65EA-4DCF-A6C3-8762673EA0B3}" sibTransId="{1C3A8C09-73A8-48A7-8160-E4A61264DC77}"/>
    <dgm:cxn modelId="{BE6C3128-2738-42E4-93E2-58C83ADC410A}" type="presOf" srcId="{15B35F89-0491-41A3-A21F-C51401958FDB}" destId="{009ECCC3-B982-4750-BA4B-9E502322435F}" srcOrd="0" destOrd="0" presId="urn:microsoft.com/office/officeart/2005/8/layout/vProcess5"/>
    <dgm:cxn modelId="{8E1B4760-FB00-4A4C-9CEB-F83233618497}" type="presOf" srcId="{AFDCBC52-E0E5-418D-873E-72DB45447A01}" destId="{34FF2491-294A-491E-A596-6915315392BC}" srcOrd="1" destOrd="0" presId="urn:microsoft.com/office/officeart/2005/8/layout/vProcess5"/>
    <dgm:cxn modelId="{6FA41F62-5370-4985-8909-ABA8DCCD3AD4}" type="presOf" srcId="{1C3A8C09-73A8-48A7-8160-E4A61264DC77}" destId="{1A48CBEC-BED3-49BC-9E69-11CE2DF2C6BB}" srcOrd="0" destOrd="0" presId="urn:microsoft.com/office/officeart/2005/8/layout/vProcess5"/>
    <dgm:cxn modelId="{77B80163-C7BD-49D9-9718-5E2C8A5C750B}" type="presOf" srcId="{431D888D-022A-4EC4-AA16-B746107102F7}" destId="{88ED938F-1924-4249-A020-F2DD35D6030F}" srcOrd="1" destOrd="0" presId="urn:microsoft.com/office/officeart/2005/8/layout/vProcess5"/>
    <dgm:cxn modelId="{FE17876C-BD9E-4186-8DDD-8778D43648AF}" type="presOf" srcId="{15B35F89-0491-41A3-A21F-C51401958FDB}" destId="{D78DD08C-10FE-4748-8B5E-9EBD3A0F6F8A}" srcOrd="1" destOrd="0" presId="urn:microsoft.com/office/officeart/2005/8/layout/vProcess5"/>
    <dgm:cxn modelId="{F539EA57-45EC-4ADD-9A43-B36D91067BFB}" type="presOf" srcId="{76A517D1-F4C3-44FD-AF19-69ED85A4A20A}" destId="{60DE75F0-45F1-44E1-924B-B65483C41239}" srcOrd="0" destOrd="0" presId="urn:microsoft.com/office/officeart/2005/8/layout/vProcess5"/>
    <dgm:cxn modelId="{89AA2659-912B-4FB6-A03A-39315CFCA7C0}" srcId="{F4B4AE8D-1DC1-4185-B89A-86E25ADF3E7F}" destId="{AFDCBC52-E0E5-418D-873E-72DB45447A01}" srcOrd="1" destOrd="0" parTransId="{6CC95464-8A65-40BE-9511-42DAF79DAC83}" sibTransId="{D361EE2B-3A20-4395-8C4E-D854CDB9690B}"/>
    <dgm:cxn modelId="{CF111A93-C11D-42A6-8A20-FBC31A36B380}" type="presOf" srcId="{F4B4AE8D-1DC1-4185-B89A-86E25ADF3E7F}" destId="{976DE6E4-8037-4E86-AD69-0BC859B2EF6A}" srcOrd="0" destOrd="0" presId="urn:microsoft.com/office/officeart/2005/8/layout/vProcess5"/>
    <dgm:cxn modelId="{7AC0349C-7FA9-4C81-8B22-95CB88B954CC}" srcId="{F4B4AE8D-1DC1-4185-B89A-86E25ADF3E7F}" destId="{15B35F89-0491-41A3-A21F-C51401958FDB}" srcOrd="0" destOrd="0" parTransId="{3869E5D1-0AB6-4B86-9D40-A836674E24F4}" sibTransId="{DB6D4925-BB9B-4658-80B0-87B0A8B5A757}"/>
    <dgm:cxn modelId="{87E7EFAC-D286-4F3B-BF2B-3BEC21BD0E6C}" type="presOf" srcId="{431D888D-022A-4EC4-AA16-B746107102F7}" destId="{703AF849-E2E3-455F-92FA-9A43DE34F3C6}" srcOrd="0" destOrd="0" presId="urn:microsoft.com/office/officeart/2005/8/layout/vProcess5"/>
    <dgm:cxn modelId="{BA4B1CB8-CBE9-4CA8-8182-4748353CA78D}" srcId="{F4B4AE8D-1DC1-4185-B89A-86E25ADF3E7F}" destId="{76A517D1-F4C3-44FD-AF19-69ED85A4A20A}" srcOrd="4" destOrd="0" parTransId="{A2ABF273-23AB-489F-9DCF-0947F5F4AE87}" sibTransId="{CD0AFB80-3367-4A0D-A086-A146D3906E66}"/>
    <dgm:cxn modelId="{6D78EDE0-07BF-47C5-9632-3371EAF0B619}" type="presOf" srcId="{76A517D1-F4C3-44FD-AF19-69ED85A4A20A}" destId="{DF561ADD-FA04-463D-B039-5F3FF8A70866}" srcOrd="1" destOrd="0" presId="urn:microsoft.com/office/officeart/2005/8/layout/vProcess5"/>
    <dgm:cxn modelId="{F0D364EC-C471-4D8E-B641-1483ACBE43C4}" srcId="{F4B4AE8D-1DC1-4185-B89A-86E25ADF3E7F}" destId="{431D888D-022A-4EC4-AA16-B746107102F7}" srcOrd="3" destOrd="0" parTransId="{22561D23-F14A-4ED2-9493-A052FEA0DD7E}" sibTransId="{36BF3397-B095-4D3E-8C58-67B731433705}"/>
    <dgm:cxn modelId="{E0BC87F4-BFD3-4B08-BD9E-D67CC3797E69}" type="presOf" srcId="{D361EE2B-3A20-4395-8C4E-D854CDB9690B}" destId="{46D33FC9-5077-4E3F-8696-CF5757F60696}" srcOrd="0" destOrd="0" presId="urn:microsoft.com/office/officeart/2005/8/layout/vProcess5"/>
    <dgm:cxn modelId="{EEC43EF7-1988-4D40-9504-94A55A2C447B}" type="presOf" srcId="{009F671E-DAF8-4758-A7F5-FA45F59BB2CD}" destId="{1F29236B-9F06-4DC5-8240-FFC9C938ED64}" srcOrd="0" destOrd="0" presId="urn:microsoft.com/office/officeart/2005/8/layout/vProcess5"/>
    <dgm:cxn modelId="{6F694DF7-4C38-4F18-BF3D-5658F9155C65}" type="presOf" srcId="{AFDCBC52-E0E5-418D-873E-72DB45447A01}" destId="{75DCF5AD-927A-4769-B4BB-2BB8B83E9AF3}" srcOrd="0" destOrd="0" presId="urn:microsoft.com/office/officeart/2005/8/layout/vProcess5"/>
    <dgm:cxn modelId="{A687E6FC-E974-42C8-8ACE-2D8A487FD163}" type="presOf" srcId="{DB6D4925-BB9B-4658-80B0-87B0A8B5A757}" destId="{8B8D4038-8545-47B3-BDD3-AC3B97A8F48E}" srcOrd="0" destOrd="0" presId="urn:microsoft.com/office/officeart/2005/8/layout/vProcess5"/>
    <dgm:cxn modelId="{C88DC5CF-872F-41B1-90D2-F366838A2C71}" type="presParOf" srcId="{976DE6E4-8037-4E86-AD69-0BC859B2EF6A}" destId="{DC8CAAC4-7D02-43AE-8D54-ECEBE98A29CB}" srcOrd="0" destOrd="0" presId="urn:microsoft.com/office/officeart/2005/8/layout/vProcess5"/>
    <dgm:cxn modelId="{1A6B67D5-464D-448F-BD8C-A2F5A1C5277A}" type="presParOf" srcId="{976DE6E4-8037-4E86-AD69-0BC859B2EF6A}" destId="{009ECCC3-B982-4750-BA4B-9E502322435F}" srcOrd="1" destOrd="0" presId="urn:microsoft.com/office/officeart/2005/8/layout/vProcess5"/>
    <dgm:cxn modelId="{B85A856B-2F09-40E9-BBA0-740390EA2515}" type="presParOf" srcId="{976DE6E4-8037-4E86-AD69-0BC859B2EF6A}" destId="{75DCF5AD-927A-4769-B4BB-2BB8B83E9AF3}" srcOrd="2" destOrd="0" presId="urn:microsoft.com/office/officeart/2005/8/layout/vProcess5"/>
    <dgm:cxn modelId="{523035DB-6097-4382-8C43-EC991B3DA96C}" type="presParOf" srcId="{976DE6E4-8037-4E86-AD69-0BC859B2EF6A}" destId="{1F29236B-9F06-4DC5-8240-FFC9C938ED64}" srcOrd="3" destOrd="0" presId="urn:microsoft.com/office/officeart/2005/8/layout/vProcess5"/>
    <dgm:cxn modelId="{C7688325-09D5-45CB-8289-D49193698D61}" type="presParOf" srcId="{976DE6E4-8037-4E86-AD69-0BC859B2EF6A}" destId="{703AF849-E2E3-455F-92FA-9A43DE34F3C6}" srcOrd="4" destOrd="0" presId="urn:microsoft.com/office/officeart/2005/8/layout/vProcess5"/>
    <dgm:cxn modelId="{6D34DEE0-E7BC-493D-A37F-6F1B10F6855E}" type="presParOf" srcId="{976DE6E4-8037-4E86-AD69-0BC859B2EF6A}" destId="{60DE75F0-45F1-44E1-924B-B65483C41239}" srcOrd="5" destOrd="0" presId="urn:microsoft.com/office/officeart/2005/8/layout/vProcess5"/>
    <dgm:cxn modelId="{915B29AC-AB41-4429-BA14-F9C3E395FE8D}" type="presParOf" srcId="{976DE6E4-8037-4E86-AD69-0BC859B2EF6A}" destId="{8B8D4038-8545-47B3-BDD3-AC3B97A8F48E}" srcOrd="6" destOrd="0" presId="urn:microsoft.com/office/officeart/2005/8/layout/vProcess5"/>
    <dgm:cxn modelId="{E0508417-ABC3-4618-A798-7EE0C0BCFF14}" type="presParOf" srcId="{976DE6E4-8037-4E86-AD69-0BC859B2EF6A}" destId="{46D33FC9-5077-4E3F-8696-CF5757F60696}" srcOrd="7" destOrd="0" presId="urn:microsoft.com/office/officeart/2005/8/layout/vProcess5"/>
    <dgm:cxn modelId="{306E416F-AC18-400C-ACC5-7EE8F535B8BE}" type="presParOf" srcId="{976DE6E4-8037-4E86-AD69-0BC859B2EF6A}" destId="{1A48CBEC-BED3-49BC-9E69-11CE2DF2C6BB}" srcOrd="8" destOrd="0" presId="urn:microsoft.com/office/officeart/2005/8/layout/vProcess5"/>
    <dgm:cxn modelId="{74DBA93F-606C-4198-A1D9-5A38892032A0}" type="presParOf" srcId="{976DE6E4-8037-4E86-AD69-0BC859B2EF6A}" destId="{609F44BD-F9D1-4811-B500-D04A624457D4}" srcOrd="9" destOrd="0" presId="urn:microsoft.com/office/officeart/2005/8/layout/vProcess5"/>
    <dgm:cxn modelId="{B0947E91-B76C-4051-A221-358026B7805E}" type="presParOf" srcId="{976DE6E4-8037-4E86-AD69-0BC859B2EF6A}" destId="{D78DD08C-10FE-4748-8B5E-9EBD3A0F6F8A}" srcOrd="10" destOrd="0" presId="urn:microsoft.com/office/officeart/2005/8/layout/vProcess5"/>
    <dgm:cxn modelId="{F80622BF-E8A7-4FDB-BE7C-271D8E841878}" type="presParOf" srcId="{976DE6E4-8037-4E86-AD69-0BC859B2EF6A}" destId="{34FF2491-294A-491E-A596-6915315392BC}" srcOrd="11" destOrd="0" presId="urn:microsoft.com/office/officeart/2005/8/layout/vProcess5"/>
    <dgm:cxn modelId="{D785BB89-D4C7-408B-A711-926D65527665}" type="presParOf" srcId="{976DE6E4-8037-4E86-AD69-0BC859B2EF6A}" destId="{A32E532C-94F7-439E-87D7-A1344F4130B4}" srcOrd="12" destOrd="0" presId="urn:microsoft.com/office/officeart/2005/8/layout/vProcess5"/>
    <dgm:cxn modelId="{873A2C3B-B997-4FE6-95A6-E47785ACD3C0}" type="presParOf" srcId="{976DE6E4-8037-4E86-AD69-0BC859B2EF6A}" destId="{88ED938F-1924-4249-A020-F2DD35D6030F}" srcOrd="13" destOrd="0" presId="urn:microsoft.com/office/officeart/2005/8/layout/vProcess5"/>
    <dgm:cxn modelId="{2779353F-E82D-4908-8F22-1837EE6E102C}" type="presParOf" srcId="{976DE6E4-8037-4E86-AD69-0BC859B2EF6A}" destId="{DF561ADD-FA04-463D-B039-5F3FF8A7086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ECCC3-B982-4750-BA4B-9E502322435F}">
      <dsp:nvSpPr>
        <dsp:cNvPr id="0" name=""/>
        <dsp:cNvSpPr/>
      </dsp:nvSpPr>
      <dsp:spPr>
        <a:xfrm>
          <a:off x="0" y="0"/>
          <a:ext cx="4588118" cy="5674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Namespace – is isolated platform where application can be deployed </a:t>
          </a:r>
          <a:endParaRPr lang="en-US" sz="1100" kern="1200" dirty="0"/>
        </a:p>
      </dsp:txBody>
      <dsp:txXfrm>
        <a:off x="16621" y="16621"/>
        <a:ext cx="3909369" cy="534236"/>
      </dsp:txXfrm>
    </dsp:sp>
    <dsp:sp modelId="{75DCF5AD-927A-4769-B4BB-2BB8B83E9AF3}">
      <dsp:nvSpPr>
        <dsp:cNvPr id="0" name=""/>
        <dsp:cNvSpPr/>
      </dsp:nvSpPr>
      <dsp:spPr>
        <a:xfrm>
          <a:off x="342619" y="646294"/>
          <a:ext cx="4588118" cy="5674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Atomic Unit (smallest) – pod which is logical boundary holds single container or multiple container.</a:t>
          </a:r>
          <a:endParaRPr lang="en-US" sz="1100" kern="1200"/>
        </a:p>
      </dsp:txBody>
      <dsp:txXfrm>
        <a:off x="359240" y="662915"/>
        <a:ext cx="3843395" cy="534236"/>
      </dsp:txXfrm>
    </dsp:sp>
    <dsp:sp modelId="{1F29236B-9F06-4DC5-8240-FFC9C938ED64}">
      <dsp:nvSpPr>
        <dsp:cNvPr id="0" name=""/>
        <dsp:cNvSpPr/>
      </dsp:nvSpPr>
      <dsp:spPr>
        <a:xfrm>
          <a:off x="685238" y="1292589"/>
          <a:ext cx="4588118" cy="5674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Several Core components in master node deployed as static pod</a:t>
          </a:r>
          <a:endParaRPr lang="en-US" sz="1100" kern="1200"/>
        </a:p>
      </dsp:txBody>
      <dsp:txXfrm>
        <a:off x="701859" y="1309210"/>
        <a:ext cx="3843395" cy="534236"/>
      </dsp:txXfrm>
    </dsp:sp>
    <dsp:sp modelId="{703AF849-E2E3-455F-92FA-9A43DE34F3C6}">
      <dsp:nvSpPr>
        <dsp:cNvPr id="0" name=""/>
        <dsp:cNvSpPr/>
      </dsp:nvSpPr>
      <dsp:spPr>
        <a:xfrm>
          <a:off x="1027857" y="1938884"/>
          <a:ext cx="4588118" cy="5674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Every Core components communicates with each other using TLS authentication </a:t>
          </a:r>
          <a:endParaRPr lang="en-US" sz="1100" kern="1200"/>
        </a:p>
      </dsp:txBody>
      <dsp:txXfrm>
        <a:off x="1044478" y="1955505"/>
        <a:ext cx="3843395" cy="534236"/>
      </dsp:txXfrm>
    </dsp:sp>
    <dsp:sp modelId="{60DE75F0-45F1-44E1-924B-B65483C41239}">
      <dsp:nvSpPr>
        <dsp:cNvPr id="0" name=""/>
        <dsp:cNvSpPr/>
      </dsp:nvSpPr>
      <dsp:spPr>
        <a:xfrm>
          <a:off x="1370476" y="2585179"/>
          <a:ext cx="4588118" cy="5674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Many Kubernetes Objects like deployment, Service, Daemonsets, Statefulsets, persistent volume and so on.  </a:t>
          </a:r>
          <a:endParaRPr lang="en-US" sz="1100" kern="1200"/>
        </a:p>
      </dsp:txBody>
      <dsp:txXfrm>
        <a:off x="1387097" y="2601800"/>
        <a:ext cx="3843395" cy="534236"/>
      </dsp:txXfrm>
    </dsp:sp>
    <dsp:sp modelId="{8B8D4038-8545-47B3-BDD3-AC3B97A8F48E}">
      <dsp:nvSpPr>
        <dsp:cNvPr id="0" name=""/>
        <dsp:cNvSpPr/>
      </dsp:nvSpPr>
      <dsp:spPr>
        <a:xfrm>
          <a:off x="4219257" y="414574"/>
          <a:ext cx="368860" cy="3688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302250" y="414574"/>
        <a:ext cx="202874" cy="277567"/>
      </dsp:txXfrm>
    </dsp:sp>
    <dsp:sp modelId="{46D33FC9-5077-4E3F-8696-CF5757F60696}">
      <dsp:nvSpPr>
        <dsp:cNvPr id="0" name=""/>
        <dsp:cNvSpPr/>
      </dsp:nvSpPr>
      <dsp:spPr>
        <a:xfrm>
          <a:off x="4561876" y="1060869"/>
          <a:ext cx="368860" cy="3688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644869" y="1060869"/>
        <a:ext cx="202874" cy="277567"/>
      </dsp:txXfrm>
    </dsp:sp>
    <dsp:sp modelId="{1A48CBEC-BED3-49BC-9E69-11CE2DF2C6BB}">
      <dsp:nvSpPr>
        <dsp:cNvPr id="0" name=""/>
        <dsp:cNvSpPr/>
      </dsp:nvSpPr>
      <dsp:spPr>
        <a:xfrm>
          <a:off x="4904495" y="1697706"/>
          <a:ext cx="368860" cy="3688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987488" y="1697706"/>
        <a:ext cx="202874" cy="277567"/>
      </dsp:txXfrm>
    </dsp:sp>
    <dsp:sp modelId="{609F44BD-F9D1-4811-B500-D04A624457D4}">
      <dsp:nvSpPr>
        <dsp:cNvPr id="0" name=""/>
        <dsp:cNvSpPr/>
      </dsp:nvSpPr>
      <dsp:spPr>
        <a:xfrm>
          <a:off x="5247114" y="2350306"/>
          <a:ext cx="368860" cy="3688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330107" y="2350306"/>
        <a:ext cx="202874" cy="277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25755f307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525755f307_2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endParaRPr dirty="0"/>
          </a:p>
        </p:txBody>
      </p:sp>
      <p:sp>
        <p:nvSpPr>
          <p:cNvPr id="76" name="Google Shape;76;g525755f307_2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j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25755f307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525755f307_2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endParaRPr dirty="0"/>
          </a:p>
        </p:txBody>
      </p:sp>
      <p:sp>
        <p:nvSpPr>
          <p:cNvPr id="76" name="Google Shape;76;g525755f307_2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j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0497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lank Slide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244;p115"/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49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Slide" userDrawn="1">
  <p:cSld name="1_Default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/>
          <p:nvPr/>
        </p:nvSpPr>
        <p:spPr>
          <a:xfrm>
            <a:off x="8286750" y="4690227"/>
            <a:ext cx="254794" cy="254794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 panose="020F0502020204030204" pitchFamily="34" charset="0"/>
              <a:ea typeface="Open Sans Light"/>
              <a:cs typeface="Calibri" panose="020F0502020204030204" pitchFamily="34" charset="0"/>
              <a:sym typeface="Open Sans Light"/>
            </a:endParaRPr>
          </a:p>
        </p:txBody>
      </p:sp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628650" y="248926"/>
            <a:ext cx="7886700" cy="43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5"/>
          <p:cNvSpPr txBox="1"/>
          <p:nvPr/>
        </p:nvSpPr>
        <p:spPr>
          <a:xfrm>
            <a:off x="8308775" y="4749758"/>
            <a:ext cx="202406" cy="12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ja" sz="800" b="1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Open Sans Light"/>
                <a:cs typeface="Calibri" panose="020F0502020204030204" pitchFamily="34" charset="0"/>
                <a:sym typeface="Open Sans Light"/>
              </a:rPr>
              <a:t>‹#›</a:t>
            </a:fld>
            <a:endParaRPr sz="800" b="1" i="0" u="none" strike="noStrike" cap="none">
              <a:solidFill>
                <a:schemeClr val="lt1"/>
              </a:solidFill>
              <a:latin typeface="Calibri" panose="020F0502020204030204" pitchFamily="34" charset="0"/>
              <a:ea typeface="Open Sans Light"/>
              <a:cs typeface="Calibri" panose="020F0502020204030204" pitchFamily="34" charset="0"/>
              <a:sym typeface="Open Sans Light"/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628650" y="695817"/>
            <a:ext cx="7886700" cy="16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•"/>
              <a:defRPr sz="14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57" name="Google Shape;57;p15"/>
          <p:cNvCxnSpPr/>
          <p:nvPr/>
        </p:nvCxnSpPr>
        <p:spPr>
          <a:xfrm rot="10800000">
            <a:off x="1464617" y="4817624"/>
            <a:ext cx="66522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" name="Google Shape;58;p15"/>
          <p:cNvSpPr txBox="1"/>
          <p:nvPr/>
        </p:nvSpPr>
        <p:spPr>
          <a:xfrm>
            <a:off x="629838" y="4744706"/>
            <a:ext cx="8895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ja" sz="800" dirty="0">
                <a:solidFill>
                  <a:schemeClr val="accent5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BJIT </a:t>
            </a:r>
            <a:r>
              <a:rPr lang="en-US" altLang="ja" sz="800" dirty="0">
                <a:solidFill>
                  <a:schemeClr val="accent5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Group</a:t>
            </a:r>
            <a:r>
              <a:rPr lang="ja" sz="800" dirty="0">
                <a:solidFill>
                  <a:schemeClr val="accent5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 </a:t>
            </a:r>
            <a:endParaRPr sz="800" i="0" u="none" strike="noStrike" cap="none" dirty="0">
              <a:solidFill>
                <a:schemeClr val="accent5"/>
              </a:solidFill>
              <a:latin typeface="Calibri" panose="020F0502020204030204" pitchFamily="34" charset="0"/>
              <a:ea typeface="Raleway"/>
              <a:cs typeface="Calibri" panose="020F0502020204030204" pitchFamily="34" charset="0"/>
              <a:sym typeface="Raleway"/>
            </a:endParaRPr>
          </a:p>
        </p:txBody>
      </p:sp>
      <p:pic>
        <p:nvPicPr>
          <p:cNvPr id="8" name="Google Shape;234;p114" descr="BJIT">
            <a:extLst>
              <a:ext uri="{FF2B5EF4-FFF2-40B4-BE49-F238E27FC236}">
                <a16:creationId xmlns:a16="http://schemas.microsoft.com/office/drawing/2014/main" id="{0F99266B-76BC-E348-9361-ADD56D891E43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36" y="65734"/>
            <a:ext cx="992652" cy="80254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5F0EA15-BFD4-F24B-AB85-51C9A2C5C089}"/>
              </a:ext>
            </a:extLst>
          </p:cNvPr>
          <p:cNvSpPr/>
          <p:nvPr userDrawn="1"/>
        </p:nvSpPr>
        <p:spPr>
          <a:xfrm>
            <a:off x="3810318" y="4869517"/>
            <a:ext cx="2246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800" dirty="0">
                <a:solidFill>
                  <a:schemeClr val="tx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Copyright 2023 @</a:t>
            </a:r>
            <a:r>
              <a:rPr lang="en-US" altLang="ja-JP" sz="800" baseline="0" dirty="0">
                <a:solidFill>
                  <a:schemeClr val="tx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800" dirty="0">
                <a:solidFill>
                  <a:schemeClr val="tx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BJIT Group. All Rights Reserved</a:t>
            </a:r>
          </a:p>
        </p:txBody>
      </p:sp>
      <p:sp>
        <p:nvSpPr>
          <p:cNvPr id="10" name="Rounded Rectangle 9"/>
          <p:cNvSpPr/>
          <p:nvPr userDrawn="1"/>
        </p:nvSpPr>
        <p:spPr>
          <a:xfrm>
            <a:off x="7153275" y="4884382"/>
            <a:ext cx="963542" cy="93787"/>
          </a:xfrm>
          <a:prstGeom prst="round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Adobe Gothic Std B" panose="020B0800000000000000" pitchFamily="34" charset="-128"/>
                <a:cs typeface="Calibri" panose="020F0502020204030204" pitchFamily="34" charset="0"/>
                <a:sym typeface="Arial"/>
              </a:rPr>
              <a:t>CONFIDENIAL</a:t>
            </a:r>
            <a:endParaRPr kumimoji="1" lang="ja-JP" altLang="en-US" sz="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Adobe Gothic Std B" panose="020B0800000000000000" pitchFamily="34" charset="-128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A42D5E4-AB5B-975A-AE4D-D8D577E064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9849" y="65734"/>
            <a:ext cx="782666" cy="83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332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6">
          <p15:clr>
            <a:srgbClr val="FBAE40"/>
          </p15:clr>
        </p15:guide>
        <p15:guide id="2" pos="5364">
          <p15:clr>
            <a:srgbClr val="FBAE40"/>
          </p15:clr>
        </p15:guide>
        <p15:guide id="3" orient="horz" pos="2970">
          <p15:clr>
            <a:srgbClr val="FBAE40"/>
          </p15:clr>
        </p15:guide>
        <p15:guide id="4" orient="horz" pos="18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27272"/>
              </a:gs>
              <a:gs pos="50000">
                <a:srgbClr val="C1C1C1"/>
              </a:gs>
              <a:gs pos="100000">
                <a:srgbClr val="D6D6D6"/>
              </a:gs>
            </a:gsLst>
            <a:lin ang="16200000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3364462" y="4530209"/>
            <a:ext cx="241507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ja" sz="1200" b="0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Image Placeholder</a:t>
            </a:r>
            <a:endParaRPr sz="5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80" name="Google Shape;80;p18"/>
          <p:cNvSpPr/>
          <p:nvPr/>
        </p:nvSpPr>
        <p:spPr>
          <a:xfrm>
            <a:off x="0" y="-2817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" name="Google Shape;82;p18"/>
          <p:cNvGrpSpPr/>
          <p:nvPr/>
        </p:nvGrpSpPr>
        <p:grpSpPr>
          <a:xfrm>
            <a:off x="2105600" y="1921643"/>
            <a:ext cx="4932800" cy="1142550"/>
            <a:chOff x="4713542" y="4227741"/>
            <a:chExt cx="13154132" cy="3046801"/>
          </a:xfrm>
        </p:grpSpPr>
        <p:grpSp>
          <p:nvGrpSpPr>
            <p:cNvPr id="83" name="Google Shape;83;p18"/>
            <p:cNvGrpSpPr/>
            <p:nvPr/>
          </p:nvGrpSpPr>
          <p:grpSpPr>
            <a:xfrm>
              <a:off x="4713542" y="4227741"/>
              <a:ext cx="3338566" cy="1463040"/>
              <a:chOff x="4422140" y="3769678"/>
              <a:chExt cx="3338566" cy="1463040"/>
            </a:xfrm>
          </p:grpSpPr>
          <p:cxnSp>
            <p:nvCxnSpPr>
              <p:cNvPr id="84" name="Google Shape;84;p18"/>
              <p:cNvCxnSpPr/>
              <p:nvPr/>
            </p:nvCxnSpPr>
            <p:spPr>
              <a:xfrm rot="10800000">
                <a:off x="4432301" y="3784600"/>
                <a:ext cx="3328405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5" name="Google Shape;85;p18"/>
              <p:cNvCxnSpPr/>
              <p:nvPr/>
            </p:nvCxnSpPr>
            <p:spPr>
              <a:xfrm>
                <a:off x="44221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86" name="Google Shape;86;p18"/>
            <p:cNvGrpSpPr/>
            <p:nvPr/>
          </p:nvGrpSpPr>
          <p:grpSpPr>
            <a:xfrm rot="10800000">
              <a:off x="13809325" y="5811502"/>
              <a:ext cx="4058349" cy="1463040"/>
              <a:chOff x="6009640" y="3769678"/>
              <a:chExt cx="4058349" cy="1463040"/>
            </a:xfrm>
          </p:grpSpPr>
          <p:cxnSp>
            <p:nvCxnSpPr>
              <p:cNvPr id="87" name="Google Shape;87;p18"/>
              <p:cNvCxnSpPr/>
              <p:nvPr/>
            </p:nvCxnSpPr>
            <p:spPr>
              <a:xfrm rot="10800000">
                <a:off x="6019800" y="3784600"/>
                <a:ext cx="4048189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" name="Google Shape;88;p18"/>
              <p:cNvCxnSpPr/>
              <p:nvPr/>
            </p:nvCxnSpPr>
            <p:spPr>
              <a:xfrm>
                <a:off x="60096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pic>
        <p:nvPicPr>
          <p:cNvPr id="18" name="Google Shape;244;p115">
            <a:extLst>
              <a:ext uri="{FF2B5EF4-FFF2-40B4-BE49-F238E27FC236}">
                <a16:creationId xmlns:a16="http://schemas.microsoft.com/office/drawing/2014/main" id="{EB69D8ED-B4A1-6847-955F-58A0452CF2A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4">
            <a:extLst>
              <a:ext uri="{FF2B5EF4-FFF2-40B4-BE49-F238E27FC236}">
                <a16:creationId xmlns:a16="http://schemas.microsoft.com/office/drawing/2014/main" id="{8EB7A5B9-3EE4-0D88-7FC7-5F299493E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025" y="1927225"/>
            <a:ext cx="4929188" cy="113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CONTENT</a:t>
            </a:r>
          </a:p>
          <a:p>
            <a:pPr algn="ctr" eaLnBrk="1" hangingPunct="1">
              <a:buSzPct val="100000"/>
            </a:pPr>
            <a:r>
              <a:rPr lang="en-US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Kubernetes</a:t>
            </a:r>
          </a:p>
          <a:p>
            <a:pPr algn="ctr" eaLnBrk="1" hangingPunct="1">
              <a:buSzPct val="100000"/>
            </a:pPr>
            <a:r>
              <a:rPr lang="en-US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Session-3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3A417C-853E-41EB-AEE6-03001C89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436562"/>
          </a:xfrm>
        </p:spPr>
        <p:txBody>
          <a:bodyPr/>
          <a:lstStyle/>
          <a:p>
            <a:r>
              <a:rPr lang="en-US" dirty="0"/>
              <a:t> Lecture 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34E6A7E-9EA2-4102-AFB6-D7A7DDE2A23C}"/>
              </a:ext>
            </a:extLst>
          </p:cNvPr>
          <p:cNvSpPr txBox="1">
            <a:spLocks/>
          </p:cNvSpPr>
          <p:nvPr/>
        </p:nvSpPr>
        <p:spPr>
          <a:xfrm>
            <a:off x="2081933" y="436562"/>
            <a:ext cx="4980133" cy="43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Namespace in Kubernetes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AF7A9E-C955-46BF-AD99-398703219C2D}"/>
              </a:ext>
            </a:extLst>
          </p:cNvPr>
          <p:cNvSpPr txBox="1"/>
          <p:nvPr/>
        </p:nvSpPr>
        <p:spPr>
          <a:xfrm>
            <a:off x="689640" y="1939561"/>
            <a:ext cx="47630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 logical partition within a Kubernetes cluster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provides a way to divide cluster resources among multiple users, teams, or projects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Namespaces are primarily used to create separate environments for different applications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isolate resources and prevent conflicts between them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804F18-6692-44CC-9EA3-B62BBD61A131}"/>
              </a:ext>
            </a:extLst>
          </p:cNvPr>
          <p:cNvSpPr txBox="1"/>
          <p:nvPr/>
        </p:nvSpPr>
        <p:spPr>
          <a:xfrm>
            <a:off x="6528428" y="1944415"/>
            <a:ext cx="183736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features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Isolation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Resource quota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Network isolation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Object scope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Access control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0DFBD4-F7A8-4D86-AF63-9DE633A0F8D0}"/>
              </a:ext>
            </a:extLst>
          </p:cNvPr>
          <p:cNvSpPr txBox="1"/>
          <p:nvPr/>
        </p:nvSpPr>
        <p:spPr>
          <a:xfrm>
            <a:off x="2400300" y="1034173"/>
            <a:ext cx="3626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create namespace test-namespace</a:t>
            </a:r>
          </a:p>
        </p:txBody>
      </p:sp>
    </p:spTree>
    <p:extLst>
      <p:ext uri="{BB962C8B-B14F-4D97-AF65-F5344CB8AC3E}">
        <p14:creationId xmlns:p14="http://schemas.microsoft.com/office/powerpoint/2010/main" val="1445288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3A417C-853E-41EB-AEE6-03001C89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436562"/>
          </a:xfrm>
        </p:spPr>
        <p:txBody>
          <a:bodyPr/>
          <a:lstStyle/>
          <a:p>
            <a:r>
              <a:rPr lang="en-US" dirty="0"/>
              <a:t> Lecture 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34E6A7E-9EA2-4102-AFB6-D7A7DDE2A23C}"/>
              </a:ext>
            </a:extLst>
          </p:cNvPr>
          <p:cNvSpPr txBox="1">
            <a:spLocks/>
          </p:cNvSpPr>
          <p:nvPr/>
        </p:nvSpPr>
        <p:spPr>
          <a:xfrm>
            <a:off x="2081933" y="436562"/>
            <a:ext cx="4980133" cy="43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Service in Kubernetes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AF7A9E-C955-46BF-AD99-398703219C2D}"/>
              </a:ext>
            </a:extLst>
          </p:cNvPr>
          <p:cNvSpPr txBox="1"/>
          <p:nvPr/>
        </p:nvSpPr>
        <p:spPr>
          <a:xfrm>
            <a:off x="3098042" y="1125941"/>
            <a:ext cx="48029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Permanent IP address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Lifecycle of pods and service not connected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Pods communicate with each other using service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You have to specify service type while service creation</a:t>
            </a:r>
          </a:p>
        </p:txBody>
      </p:sp>
    </p:spTree>
    <p:extLst>
      <p:ext uri="{BB962C8B-B14F-4D97-AF65-F5344CB8AC3E}">
        <p14:creationId xmlns:p14="http://schemas.microsoft.com/office/powerpoint/2010/main" val="487562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3A417C-853E-41EB-AEE6-03001C89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436562"/>
          </a:xfrm>
        </p:spPr>
        <p:txBody>
          <a:bodyPr/>
          <a:lstStyle/>
          <a:p>
            <a:r>
              <a:rPr lang="en-US" dirty="0"/>
              <a:t> Lecture 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34E6A7E-9EA2-4102-AFB6-D7A7DDE2A23C}"/>
              </a:ext>
            </a:extLst>
          </p:cNvPr>
          <p:cNvSpPr txBox="1">
            <a:spLocks/>
          </p:cNvSpPr>
          <p:nvPr/>
        </p:nvSpPr>
        <p:spPr>
          <a:xfrm>
            <a:off x="2081933" y="436562"/>
            <a:ext cx="4980133" cy="43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Service example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4863972-283A-4743-AE0C-A3BE7D3990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314214"/>
              </p:ext>
            </p:extLst>
          </p:nvPr>
        </p:nvGraphicFramePr>
        <p:xfrm>
          <a:off x="1274100" y="1242682"/>
          <a:ext cx="2547274" cy="1214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922320" imgH="439560" progId="Package">
                  <p:embed/>
                </p:oleObj>
              </mc:Choice>
              <mc:Fallback>
                <p:oleObj name="Packager Shell Object" showAsIcon="1" r:id="rId2" imgW="92232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74100" y="1242682"/>
                        <a:ext cx="2547274" cy="12144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EEC8A03-50F0-4A67-A441-BB2A5878BC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584701"/>
              </p:ext>
            </p:extLst>
          </p:nvPr>
        </p:nvGraphicFramePr>
        <p:xfrm>
          <a:off x="3841154" y="1222211"/>
          <a:ext cx="4471978" cy="1214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618920" imgH="439560" progId="Package">
                  <p:embed/>
                </p:oleObj>
              </mc:Choice>
              <mc:Fallback>
                <p:oleObj name="Packager Shell Object" showAsIcon="1" r:id="rId4" imgW="161892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41154" y="1222211"/>
                        <a:ext cx="4471978" cy="12144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3881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3A417C-853E-41EB-AEE6-03001C89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436562"/>
          </a:xfrm>
        </p:spPr>
        <p:txBody>
          <a:bodyPr/>
          <a:lstStyle/>
          <a:p>
            <a:r>
              <a:rPr lang="en-US" dirty="0"/>
              <a:t> Lecture 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34E6A7E-9EA2-4102-AFB6-D7A7DDE2A23C}"/>
              </a:ext>
            </a:extLst>
          </p:cNvPr>
          <p:cNvSpPr txBox="1">
            <a:spLocks/>
          </p:cNvSpPr>
          <p:nvPr/>
        </p:nvSpPr>
        <p:spPr>
          <a:xfrm>
            <a:off x="2081933" y="436562"/>
            <a:ext cx="4980133" cy="43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Service Types in Kubernetes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D6D848-0584-4931-AF7E-B4AF3140559A}"/>
              </a:ext>
            </a:extLst>
          </p:cNvPr>
          <p:cNvSpPr txBox="1"/>
          <p:nvPr/>
        </p:nvSpPr>
        <p:spPr>
          <a:xfrm>
            <a:off x="3159457" y="1459411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2" indent="-285750">
              <a:buFont typeface="Wingdings" panose="05000000000000000000" pitchFamily="2" charset="2"/>
              <a:buChar char="q"/>
            </a:pPr>
            <a:r>
              <a:rPr lang="en-US" dirty="0"/>
              <a:t>External service</a:t>
            </a:r>
          </a:p>
          <a:p>
            <a:pPr marL="285750" lvl="2" indent="-285750">
              <a:buFont typeface="Wingdings" panose="05000000000000000000" pitchFamily="2" charset="2"/>
              <a:buChar char="q"/>
            </a:pPr>
            <a:r>
              <a:rPr lang="en-US" dirty="0"/>
              <a:t>Internal service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D492E2-A184-4A1C-9F0D-AABF1C98CB6F}"/>
              </a:ext>
            </a:extLst>
          </p:cNvPr>
          <p:cNvSpPr txBox="1"/>
          <p:nvPr/>
        </p:nvSpPr>
        <p:spPr>
          <a:xfrm>
            <a:off x="861279" y="1990418"/>
            <a:ext cx="7266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want to access you application from browser you have to create an external service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BA865-953B-4635-9711-433BF39AAC00}"/>
              </a:ext>
            </a:extLst>
          </p:cNvPr>
          <p:cNvSpPr txBox="1"/>
          <p:nvPr/>
        </p:nvSpPr>
        <p:spPr>
          <a:xfrm>
            <a:off x="861279" y="2305982"/>
            <a:ext cx="6622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don’t want to expose you application publicly create internal service like DB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E0136-636B-4F1D-8DC1-22328A4FBB15}"/>
              </a:ext>
            </a:extLst>
          </p:cNvPr>
          <p:cNvSpPr txBox="1"/>
          <p:nvPr/>
        </p:nvSpPr>
        <p:spPr>
          <a:xfrm>
            <a:off x="1593554" y="3269881"/>
            <a:ext cx="23635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Node port service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Load Balancer service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Ingress 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F62AC8-D304-4742-A93C-FD543C2A06AA}"/>
              </a:ext>
            </a:extLst>
          </p:cNvPr>
          <p:cNvSpPr txBox="1"/>
          <p:nvPr/>
        </p:nvSpPr>
        <p:spPr>
          <a:xfrm>
            <a:off x="5314567" y="3087959"/>
            <a:ext cx="1927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Cluster IP service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Headless 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ACDA42-C9D5-461F-9F8B-DE26953244EE}"/>
              </a:ext>
            </a:extLst>
          </p:cNvPr>
          <p:cNvSpPr txBox="1"/>
          <p:nvPr/>
        </p:nvSpPr>
        <p:spPr>
          <a:xfrm>
            <a:off x="1593554" y="2878657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 service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45119F-8875-4F04-BC54-3127FF2B460F}"/>
              </a:ext>
            </a:extLst>
          </p:cNvPr>
          <p:cNvSpPr txBox="1"/>
          <p:nvPr/>
        </p:nvSpPr>
        <p:spPr>
          <a:xfrm>
            <a:off x="5314567" y="2742640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Internal service</a:t>
            </a:r>
          </a:p>
        </p:txBody>
      </p:sp>
    </p:spTree>
    <p:extLst>
      <p:ext uri="{BB962C8B-B14F-4D97-AF65-F5344CB8AC3E}">
        <p14:creationId xmlns:p14="http://schemas.microsoft.com/office/powerpoint/2010/main" val="2575516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3A417C-853E-41EB-AEE6-03001C89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436562"/>
          </a:xfrm>
        </p:spPr>
        <p:txBody>
          <a:bodyPr/>
          <a:lstStyle/>
          <a:p>
            <a:r>
              <a:rPr lang="en-US" dirty="0"/>
              <a:t> Lecture 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34E6A7E-9EA2-4102-AFB6-D7A7DDE2A23C}"/>
              </a:ext>
            </a:extLst>
          </p:cNvPr>
          <p:cNvSpPr txBox="1">
            <a:spLocks/>
          </p:cNvSpPr>
          <p:nvPr/>
        </p:nvSpPr>
        <p:spPr>
          <a:xfrm>
            <a:off x="2081933" y="436562"/>
            <a:ext cx="4980133" cy="43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Ingress in Kubernetes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553956-BE5A-4DF4-A97F-678B6BABE8E4}"/>
              </a:ext>
            </a:extLst>
          </p:cNvPr>
          <p:cNvSpPr txBox="1"/>
          <p:nvPr/>
        </p:nvSpPr>
        <p:spPr>
          <a:xfrm>
            <a:off x="3323231" y="1467134"/>
            <a:ext cx="26035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HTTP/HTTPS based traffic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Custom Domain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URL Based routing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Path Based routing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TLS termination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Load Balancing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50C7214-9E46-4255-B95D-A7BB773435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024895"/>
              </p:ext>
            </p:extLst>
          </p:nvPr>
        </p:nvGraphicFramePr>
        <p:xfrm>
          <a:off x="1804466" y="3247894"/>
          <a:ext cx="1300399" cy="1017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561240" imgH="439560" progId="Package">
                  <p:embed/>
                </p:oleObj>
              </mc:Choice>
              <mc:Fallback>
                <p:oleObj name="Packager Shell Object" showAsIcon="1" r:id="rId2" imgW="56124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04466" y="3247894"/>
                        <a:ext cx="1300399" cy="1017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2D6EE16-D650-4857-B8CA-7D8A0FF253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198113"/>
              </p:ext>
            </p:extLst>
          </p:nvPr>
        </p:nvGraphicFramePr>
        <p:xfrm>
          <a:off x="3987468" y="3189215"/>
          <a:ext cx="1300399" cy="1017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561240" imgH="439560" progId="Package">
                  <p:embed/>
                </p:oleObj>
              </mc:Choice>
              <mc:Fallback>
                <p:oleObj name="Packager Shell Object" showAsIcon="1" r:id="rId4" imgW="56124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87468" y="3189215"/>
                        <a:ext cx="1300399" cy="1017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4120E28-3DB0-434D-B080-1430304D56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825033"/>
              </p:ext>
            </p:extLst>
          </p:nvPr>
        </p:nvGraphicFramePr>
        <p:xfrm>
          <a:off x="6430749" y="3204623"/>
          <a:ext cx="1436567" cy="958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658080" imgH="439560" progId="Package">
                  <p:embed/>
                </p:oleObj>
              </mc:Choice>
              <mc:Fallback>
                <p:oleObj name="Packager Shell Object" showAsIcon="1" r:id="rId6" imgW="6580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30749" y="3204623"/>
                        <a:ext cx="1436567" cy="9588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5583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27272"/>
              </a:gs>
              <a:gs pos="50000">
                <a:srgbClr val="C1C1C1"/>
              </a:gs>
              <a:gs pos="100000">
                <a:srgbClr val="D6D6D6"/>
              </a:gs>
            </a:gsLst>
            <a:lin ang="16200000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3364462" y="4530209"/>
            <a:ext cx="241507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ja" sz="1200" b="0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Image Placeholder</a:t>
            </a:r>
            <a:endParaRPr sz="5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80" name="Google Shape;80;p18"/>
          <p:cNvSpPr/>
          <p:nvPr/>
        </p:nvSpPr>
        <p:spPr>
          <a:xfrm>
            <a:off x="0" y="-2817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" name="Google Shape;82;p18"/>
          <p:cNvGrpSpPr/>
          <p:nvPr/>
        </p:nvGrpSpPr>
        <p:grpSpPr>
          <a:xfrm>
            <a:off x="2105600" y="1921643"/>
            <a:ext cx="4932800" cy="1142550"/>
            <a:chOff x="4713542" y="4227741"/>
            <a:chExt cx="13154132" cy="3046801"/>
          </a:xfrm>
        </p:grpSpPr>
        <p:grpSp>
          <p:nvGrpSpPr>
            <p:cNvPr id="83" name="Google Shape;83;p18"/>
            <p:cNvGrpSpPr/>
            <p:nvPr/>
          </p:nvGrpSpPr>
          <p:grpSpPr>
            <a:xfrm>
              <a:off x="4713542" y="4227741"/>
              <a:ext cx="3338566" cy="1463040"/>
              <a:chOff x="4422140" y="3769678"/>
              <a:chExt cx="3338566" cy="1463040"/>
            </a:xfrm>
          </p:grpSpPr>
          <p:cxnSp>
            <p:nvCxnSpPr>
              <p:cNvPr id="84" name="Google Shape;84;p18"/>
              <p:cNvCxnSpPr/>
              <p:nvPr/>
            </p:nvCxnSpPr>
            <p:spPr>
              <a:xfrm rot="10800000">
                <a:off x="4432301" y="3784600"/>
                <a:ext cx="3328405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5" name="Google Shape;85;p18"/>
              <p:cNvCxnSpPr/>
              <p:nvPr/>
            </p:nvCxnSpPr>
            <p:spPr>
              <a:xfrm>
                <a:off x="44221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86" name="Google Shape;86;p18"/>
            <p:cNvGrpSpPr/>
            <p:nvPr/>
          </p:nvGrpSpPr>
          <p:grpSpPr>
            <a:xfrm rot="10800000">
              <a:off x="13809325" y="5811502"/>
              <a:ext cx="4058349" cy="1463040"/>
              <a:chOff x="6009640" y="3769678"/>
              <a:chExt cx="4058349" cy="1463040"/>
            </a:xfrm>
          </p:grpSpPr>
          <p:cxnSp>
            <p:nvCxnSpPr>
              <p:cNvPr id="87" name="Google Shape;87;p18"/>
              <p:cNvCxnSpPr/>
              <p:nvPr/>
            </p:nvCxnSpPr>
            <p:spPr>
              <a:xfrm rot="10800000">
                <a:off x="6019800" y="3784600"/>
                <a:ext cx="4048189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" name="Google Shape;88;p18"/>
              <p:cNvCxnSpPr/>
              <p:nvPr/>
            </p:nvCxnSpPr>
            <p:spPr>
              <a:xfrm>
                <a:off x="60096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pic>
        <p:nvPicPr>
          <p:cNvPr id="18" name="Google Shape;244;p115">
            <a:extLst>
              <a:ext uri="{FF2B5EF4-FFF2-40B4-BE49-F238E27FC236}">
                <a16:creationId xmlns:a16="http://schemas.microsoft.com/office/drawing/2014/main" id="{EB69D8ED-B4A1-6847-955F-58A0452CF2A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4">
            <a:extLst>
              <a:ext uri="{FF2B5EF4-FFF2-40B4-BE49-F238E27FC236}">
                <a16:creationId xmlns:a16="http://schemas.microsoft.com/office/drawing/2014/main" id="{8EB7A5B9-3EE4-0D88-7FC7-5F299493E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025" y="1927225"/>
            <a:ext cx="4929188" cy="113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77398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3A417C-853E-41EB-AEE6-03001C89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436562"/>
          </a:xfrm>
        </p:spPr>
        <p:txBody>
          <a:bodyPr/>
          <a:lstStyle/>
          <a:p>
            <a:r>
              <a:rPr lang="en-US" dirty="0"/>
              <a:t> Lecture Outline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FDFC04-27F8-4DD6-8402-C16045B90E7D}"/>
              </a:ext>
            </a:extLst>
          </p:cNvPr>
          <p:cNvSpPr txBox="1"/>
          <p:nvPr/>
        </p:nvSpPr>
        <p:spPr>
          <a:xfrm>
            <a:off x="3473355" y="907576"/>
            <a:ext cx="28937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High Availability in Kubernetes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How does Kubernetes 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Pods in Kubernetes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Deployment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Pod vs deployment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Namespace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Service in Kubernetes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Service types in Kubernetes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Ingress</a:t>
            </a:r>
          </a:p>
        </p:txBody>
      </p:sp>
    </p:spTree>
    <p:extLst>
      <p:ext uri="{BB962C8B-B14F-4D97-AF65-F5344CB8AC3E}">
        <p14:creationId xmlns:p14="http://schemas.microsoft.com/office/powerpoint/2010/main" val="162390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3A417C-853E-41EB-AEE6-03001C89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436562"/>
          </a:xfrm>
        </p:spPr>
        <p:txBody>
          <a:bodyPr/>
          <a:lstStyle/>
          <a:p>
            <a:r>
              <a:rPr lang="en-US" dirty="0"/>
              <a:t> Lecture 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34E6A7E-9EA2-4102-AFB6-D7A7DDE2A23C}"/>
              </a:ext>
            </a:extLst>
          </p:cNvPr>
          <p:cNvSpPr txBox="1">
            <a:spLocks/>
          </p:cNvSpPr>
          <p:nvPr/>
        </p:nvSpPr>
        <p:spPr>
          <a:xfrm>
            <a:off x="2081933" y="436562"/>
            <a:ext cx="4980133" cy="43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High availability in Kubernetes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B66CB3-52E2-4A1C-B31F-6E72EEE7A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69" y="982638"/>
            <a:ext cx="5684155" cy="37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222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3A417C-853E-41EB-AEE6-03001C89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436562"/>
          </a:xfrm>
        </p:spPr>
        <p:txBody>
          <a:bodyPr/>
          <a:lstStyle/>
          <a:p>
            <a:r>
              <a:rPr lang="en-US" dirty="0"/>
              <a:t> Lecture 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34E6A7E-9EA2-4102-AFB6-D7A7DDE2A23C}"/>
              </a:ext>
            </a:extLst>
          </p:cNvPr>
          <p:cNvSpPr txBox="1">
            <a:spLocks/>
          </p:cNvSpPr>
          <p:nvPr/>
        </p:nvSpPr>
        <p:spPr>
          <a:xfrm>
            <a:off x="2081933" y="436562"/>
            <a:ext cx="4980133" cy="43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How does Kubernetes work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431AB345-5DF5-4DB3-9F08-864BBCDE8D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7386087"/>
              </p:ext>
            </p:extLst>
          </p:nvPr>
        </p:nvGraphicFramePr>
        <p:xfrm>
          <a:off x="1991225" y="1235098"/>
          <a:ext cx="5958595" cy="3152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4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3A417C-853E-41EB-AEE6-03001C89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436562"/>
          </a:xfrm>
        </p:spPr>
        <p:txBody>
          <a:bodyPr/>
          <a:lstStyle/>
          <a:p>
            <a:r>
              <a:rPr lang="en-US" dirty="0"/>
              <a:t> Lecture 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34E6A7E-9EA2-4102-AFB6-D7A7DDE2A23C}"/>
              </a:ext>
            </a:extLst>
          </p:cNvPr>
          <p:cNvSpPr txBox="1">
            <a:spLocks/>
          </p:cNvSpPr>
          <p:nvPr/>
        </p:nvSpPr>
        <p:spPr>
          <a:xfrm>
            <a:off x="2081933" y="436562"/>
            <a:ext cx="4980133" cy="43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Pods in Kubernetes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8DE6C1-3ACF-4151-8807-D40DC22F7172}"/>
              </a:ext>
            </a:extLst>
          </p:cNvPr>
          <p:cNvSpPr txBox="1"/>
          <p:nvPr/>
        </p:nvSpPr>
        <p:spPr>
          <a:xfrm>
            <a:off x="3343701" y="1309285"/>
            <a:ext cx="40158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Smallest unit of k8s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Abstraction over container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Usually one application per pod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Can have multiple application in a single pod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Each pod gets it’s own IP address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Get’s new IP in each re-creation</a:t>
            </a:r>
          </a:p>
        </p:txBody>
      </p:sp>
    </p:spTree>
    <p:extLst>
      <p:ext uri="{BB962C8B-B14F-4D97-AF65-F5344CB8AC3E}">
        <p14:creationId xmlns:p14="http://schemas.microsoft.com/office/powerpoint/2010/main" val="2636602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3A417C-853E-41EB-AEE6-03001C89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436562"/>
          </a:xfrm>
        </p:spPr>
        <p:txBody>
          <a:bodyPr/>
          <a:lstStyle/>
          <a:p>
            <a:r>
              <a:rPr lang="en-US" dirty="0"/>
              <a:t> Lecture 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34E6A7E-9EA2-4102-AFB6-D7A7DDE2A23C}"/>
              </a:ext>
            </a:extLst>
          </p:cNvPr>
          <p:cNvSpPr txBox="1">
            <a:spLocks/>
          </p:cNvSpPr>
          <p:nvPr/>
        </p:nvSpPr>
        <p:spPr>
          <a:xfrm>
            <a:off x="2081933" y="436562"/>
            <a:ext cx="4980133" cy="43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Pod example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yml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8DE6C1-3ACF-4151-8807-D40DC22F7172}"/>
              </a:ext>
            </a:extLst>
          </p:cNvPr>
          <p:cNvSpPr txBox="1"/>
          <p:nvPr/>
        </p:nvSpPr>
        <p:spPr>
          <a:xfrm>
            <a:off x="3343701" y="130928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B128B83-13B4-48C3-B4CC-EF233A433A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48228"/>
              </p:ext>
            </p:extLst>
          </p:nvPr>
        </p:nvGraphicFramePr>
        <p:xfrm>
          <a:off x="3343701" y="1976034"/>
          <a:ext cx="2368610" cy="1333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780480" imgH="439560" progId="Package">
                  <p:embed/>
                </p:oleObj>
              </mc:Choice>
              <mc:Fallback>
                <p:oleObj name="Packager Shell Object" showAsIcon="1" r:id="rId2" imgW="7804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43701" y="1976034"/>
                        <a:ext cx="2368610" cy="1333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983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3A417C-853E-41EB-AEE6-03001C89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436562"/>
          </a:xfrm>
        </p:spPr>
        <p:txBody>
          <a:bodyPr/>
          <a:lstStyle/>
          <a:p>
            <a:r>
              <a:rPr lang="en-US" dirty="0"/>
              <a:t> Lecture 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34E6A7E-9EA2-4102-AFB6-D7A7DDE2A23C}"/>
              </a:ext>
            </a:extLst>
          </p:cNvPr>
          <p:cNvSpPr txBox="1">
            <a:spLocks/>
          </p:cNvSpPr>
          <p:nvPr/>
        </p:nvSpPr>
        <p:spPr>
          <a:xfrm>
            <a:off x="2081933" y="436562"/>
            <a:ext cx="4980133" cy="43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Deployments in Kubernetes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35CDA1-9F12-42FF-9D14-C65BDCB2E9BA}"/>
              </a:ext>
            </a:extLst>
          </p:cNvPr>
          <p:cNvSpPr txBox="1"/>
          <p:nvPr/>
        </p:nvSpPr>
        <p:spPr>
          <a:xfrm>
            <a:off x="3241343" y="1617643"/>
            <a:ext cx="39950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Deployment is actually the blueprint for pods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practice we create deployments not pods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Abstraction of pod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Replica Set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Scaling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Rolling Updates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Rollbacks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Health Checks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34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3A417C-853E-41EB-AEE6-03001C89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436562"/>
          </a:xfrm>
        </p:spPr>
        <p:txBody>
          <a:bodyPr/>
          <a:lstStyle/>
          <a:p>
            <a:r>
              <a:rPr lang="en-US" dirty="0"/>
              <a:t> Lecture 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34E6A7E-9EA2-4102-AFB6-D7A7DDE2A23C}"/>
              </a:ext>
            </a:extLst>
          </p:cNvPr>
          <p:cNvSpPr txBox="1">
            <a:spLocks/>
          </p:cNvSpPr>
          <p:nvPr/>
        </p:nvSpPr>
        <p:spPr>
          <a:xfrm>
            <a:off x="2081933" y="436562"/>
            <a:ext cx="4980133" cy="43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Deployments example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F9A9D77-FEE0-41BC-93C4-9B7305C900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233693"/>
              </p:ext>
            </p:extLst>
          </p:nvPr>
        </p:nvGraphicFramePr>
        <p:xfrm>
          <a:off x="2403711" y="1890265"/>
          <a:ext cx="3706933" cy="1351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206000" imgH="439560" progId="Package">
                  <p:embed/>
                </p:oleObj>
              </mc:Choice>
              <mc:Fallback>
                <p:oleObj name="Packager Shell Object" showAsIcon="1" r:id="rId2" imgW="120600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03711" y="1890265"/>
                        <a:ext cx="3706933" cy="13510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2390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3A417C-853E-41EB-AEE6-03001C89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436562"/>
          </a:xfrm>
        </p:spPr>
        <p:txBody>
          <a:bodyPr/>
          <a:lstStyle/>
          <a:p>
            <a:r>
              <a:rPr lang="en-US" dirty="0"/>
              <a:t> Lecture 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34E6A7E-9EA2-4102-AFB6-D7A7DDE2A23C}"/>
              </a:ext>
            </a:extLst>
          </p:cNvPr>
          <p:cNvSpPr txBox="1">
            <a:spLocks/>
          </p:cNvSpPr>
          <p:nvPr/>
        </p:nvSpPr>
        <p:spPr>
          <a:xfrm>
            <a:off x="2081933" y="436562"/>
            <a:ext cx="4980133" cy="43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Pod vs Deployment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35CDA1-9F12-42FF-9D14-C65BDCB2E9BA}"/>
              </a:ext>
            </a:extLst>
          </p:cNvPr>
          <p:cNvSpPr txBox="1"/>
          <p:nvPr/>
        </p:nvSpPr>
        <p:spPr>
          <a:xfrm>
            <a:off x="914399" y="1549263"/>
            <a:ext cx="32072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Pod is the smallest and most basic unit in Kubernetes.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represents a single instance of a running process within the cluster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Pod can contain one or more tightly coupled containers that share the same resources, such as network namespace and storage volumes.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Pods are usually ephemeral and are not designed for direct management or scaling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Pods are typically used for running a single instance of an application or for running helper containers.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A7A5CF-DF97-4ACC-A547-D6614181B8A6}"/>
              </a:ext>
            </a:extLst>
          </p:cNvPr>
          <p:cNvSpPr txBox="1"/>
          <p:nvPr/>
        </p:nvSpPr>
        <p:spPr>
          <a:xfrm>
            <a:off x="5151379" y="1549263"/>
            <a:ext cx="32072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Deployment is a higher-level resource that manages the lifecycle and scaling of multiple identical Pods.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Deployments ensure the desired number of Pod replicas are running and handle scaling, rolling updates, and rollbacks.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Deployments use 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ReplicaSet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under the hood to maintain the desired state and ensure availability.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Deployments are commonly used to achieve fault tolerance, high availability, and manage application updates seamlessly.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301E81-20F3-475E-9A5F-53DDC3177220}"/>
              </a:ext>
            </a:extLst>
          </p:cNvPr>
          <p:cNvSpPr txBox="1"/>
          <p:nvPr/>
        </p:nvSpPr>
        <p:spPr>
          <a:xfrm>
            <a:off x="2197290" y="1155396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7A60FE-F0B1-4F66-BC4F-A5AA7015810E}"/>
              </a:ext>
            </a:extLst>
          </p:cNvPr>
          <p:cNvSpPr txBox="1"/>
          <p:nvPr/>
        </p:nvSpPr>
        <p:spPr>
          <a:xfrm>
            <a:off x="5349922" y="1214651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6011756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 Report">
      <a:dk1>
        <a:srgbClr val="999999"/>
      </a:dk1>
      <a:lt1>
        <a:srgbClr val="FFFFFF"/>
      </a:lt1>
      <a:dk2>
        <a:srgbClr val="050A19"/>
      </a:dk2>
      <a:lt2>
        <a:srgbClr val="FFFFFF"/>
      </a:lt2>
      <a:accent1>
        <a:srgbClr val="00CCD7"/>
      </a:accent1>
      <a:accent2>
        <a:srgbClr val="00AFD2"/>
      </a:accent2>
      <a:accent3>
        <a:srgbClr val="0092C3"/>
      </a:accent3>
      <a:accent4>
        <a:srgbClr val="006DA4"/>
      </a:accent4>
      <a:accent5>
        <a:srgbClr val="005986"/>
      </a:accent5>
      <a:accent6>
        <a:srgbClr val="00486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53776</TotalTime>
  <Words>565</Words>
  <Application>Microsoft Office PowerPoint</Application>
  <PresentationFormat>On-screen Show (16:9)</PresentationFormat>
  <Paragraphs>108</Paragraphs>
  <Slides>15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Open Sans</vt:lpstr>
      <vt:lpstr>Calibri</vt:lpstr>
      <vt:lpstr>Roboto</vt:lpstr>
      <vt:lpstr>Open Sans Light</vt:lpstr>
      <vt:lpstr>Raleway</vt:lpstr>
      <vt:lpstr>Times New Roman</vt:lpstr>
      <vt:lpstr>Söhne</vt:lpstr>
      <vt:lpstr>Arial</vt:lpstr>
      <vt:lpstr>Wingdings</vt:lpstr>
      <vt:lpstr>Simple Light</vt:lpstr>
      <vt:lpstr>Office Theme</vt:lpstr>
      <vt:lpstr>Packager Shell Object</vt:lpstr>
      <vt:lpstr>PowerPoint Presentation</vt:lpstr>
      <vt:lpstr> Lecture Outline</vt:lpstr>
      <vt:lpstr> Lecture Outline</vt:lpstr>
      <vt:lpstr> Lecture Outline</vt:lpstr>
      <vt:lpstr> Lecture Outline</vt:lpstr>
      <vt:lpstr> Lecture Outline</vt:lpstr>
      <vt:lpstr> Lecture Outline</vt:lpstr>
      <vt:lpstr> Lecture Outline</vt:lpstr>
      <vt:lpstr> Lecture Outline</vt:lpstr>
      <vt:lpstr> Lecture Outline</vt:lpstr>
      <vt:lpstr> Lecture Outline</vt:lpstr>
      <vt:lpstr> Lecture Outline</vt:lpstr>
      <vt:lpstr> Lecture Outline</vt:lpstr>
      <vt:lpstr> Lecture Outline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Hp</dc:creator>
  <cp:lastModifiedBy>Hp</cp:lastModifiedBy>
  <cp:revision>296</cp:revision>
  <dcterms:modified xsi:type="dcterms:W3CDTF">2023-06-13T10:28:37Z</dcterms:modified>
</cp:coreProperties>
</file>