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3" r:id="rId3"/>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
        <p:cNvGrpSpPr/>
        <p:nvPr/>
      </p:nvGrpSpPr>
      <p:grpSpPr>
        <a:xfrm>
          <a:off x="0" y="0"/>
          <a:ext cx="0" cy="0"/>
          <a:chOff x="0" y="0"/>
          <a:chExt cx="0" cy="0"/>
        </a:xfrm>
      </p:grpSpPr>
      <p:sp>
        <p:nvSpPr>
          <p:cNvPr id="74" name="Google Shape;74;g525755f307_2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525755f307_2_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panose="020B0606030504020204"/>
              <a:buNone/>
            </a:pPr>
            <a:endParaRPr dirty="0"/>
          </a:p>
        </p:txBody>
      </p:sp>
      <p:sp>
        <p:nvSpPr>
          <p:cNvPr id="76" name="Google Shape;76;g525755f307_2_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en-US" sz="1200">
                <a:solidFill>
                  <a:schemeClr val="dk1"/>
                </a:solidFill>
                <a:latin typeface="Calibri" panose="020F0502020204030204"/>
                <a:ea typeface="Calibri" panose="020F0502020204030204"/>
                <a:cs typeface="Calibri" panose="020F0502020204030204"/>
                <a:sym typeface="Calibri" panose="020F0502020204030204"/>
              </a:rPr>
            </a:fld>
            <a:endParaRPr sz="12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1"/>
        <p:cNvGrpSpPr/>
        <p:nvPr/>
      </p:nvGrpSpPr>
      <p:grpSpPr>
        <a:xfrm>
          <a:off x="0" y="0"/>
          <a:ext cx="0" cy="0"/>
          <a:chOff x="0" y="0"/>
          <a:chExt cx="0" cy="0"/>
        </a:xfrm>
      </p:grpSpPr>
      <p:pic>
        <p:nvPicPr>
          <p:cNvPr id="2" name="Google Shape;244;p115"/>
          <p:cNvPicPr preferRelativeResize="0"/>
          <p:nvPr userDrawn="1"/>
        </p:nvPicPr>
        <p:blipFill>
          <a:blip r:embed="rId2"/>
          <a:stretch>
            <a:fillRect/>
          </a:stretch>
        </p:blipFill>
        <p:spPr>
          <a:xfrm>
            <a:off x="10709565" y="105903"/>
            <a:ext cx="1328573" cy="103017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p:nvPr/>
        </p:nvSpPr>
        <p:spPr>
          <a:xfrm>
            <a:off x="0" y="0"/>
            <a:ext cx="12192000" cy="68580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45700" tIns="22866" rIns="45700" bIns="22866"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865"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9" name="Google Shape;79;p18"/>
          <p:cNvSpPr txBox="1"/>
          <p:nvPr/>
        </p:nvSpPr>
        <p:spPr>
          <a:xfrm>
            <a:off x="4485949" y="6040279"/>
            <a:ext cx="3220101" cy="24622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600" b="0" i="0" u="none" strike="noStrike" cap="none">
                <a:solidFill>
                  <a:schemeClr val="lt1"/>
                </a:solidFill>
                <a:latin typeface="Calibri" panose="020F0502020204030204" charset="0"/>
                <a:ea typeface="Open Sans" panose="020B0606030504020204"/>
                <a:cs typeface="Calibri" panose="020F0502020204030204" charset="0"/>
                <a:sym typeface="Open Sans" panose="020B0606030504020204"/>
              </a:rPr>
              <a:t>Image Placeholder</a:t>
            </a:r>
            <a:endParaRPr sz="665" b="0" i="0" u="none" strike="noStrike" cap="none" dirty="0">
              <a:solidFill>
                <a:srgbClr val="000000"/>
              </a:solidFill>
              <a:latin typeface="Calibri" panose="020F0502020204030204" charset="0"/>
              <a:cs typeface="Calibri" panose="020F0502020204030204" charset="0"/>
              <a:sym typeface="Arial" panose="020B0604020202020204"/>
            </a:endParaRPr>
          </a:p>
        </p:txBody>
      </p:sp>
      <p:sp>
        <p:nvSpPr>
          <p:cNvPr id="80" name="Google Shape;80;p18"/>
          <p:cNvSpPr/>
          <p:nvPr/>
        </p:nvSpPr>
        <p:spPr>
          <a:xfrm>
            <a:off x="0" y="-3756"/>
            <a:ext cx="12192000" cy="6858000"/>
          </a:xfrm>
          <a:prstGeom prst="rect">
            <a:avLst/>
          </a:prstGeom>
          <a:gradFill>
            <a:gsLst>
              <a:gs pos="0">
                <a:schemeClr val="accent2"/>
              </a:gs>
              <a:gs pos="100000">
                <a:srgbClr val="10316B"/>
              </a:gs>
            </a:gsLst>
            <a:lin ang="5400012" scaled="0"/>
          </a:gradFill>
          <a:ln>
            <a:noFill/>
          </a:ln>
        </p:spPr>
        <p:txBody>
          <a:bodyPr spcFirstLastPara="1" wrap="square" lIns="45700" tIns="22866" rIns="45700" bIns="22866"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1" name="Google Shape;81;p18"/>
          <p:cNvSpPr txBox="1"/>
          <p:nvPr/>
        </p:nvSpPr>
        <p:spPr>
          <a:xfrm>
            <a:off x="2807467" y="2577272"/>
            <a:ext cx="6571987" cy="1508479"/>
          </a:xfrm>
          <a:prstGeom prst="rect">
            <a:avLst/>
          </a:prstGeom>
          <a:noFill/>
          <a:ln>
            <a:noFill/>
          </a:ln>
        </p:spPr>
        <p:txBody>
          <a:bodyPr spcFirstLastPara="1" wrap="square" lIns="0" tIns="0" rIns="0" bIns="0" anchor="ctr" anchorCtr="0">
            <a:no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TRAINING CONTENT</a:t>
            </a:r>
            <a:endParaRPr lang="en-US" sz="3200" b="1" dirty="0">
              <a:solidFill>
                <a:schemeClr val="bg1"/>
              </a:solidFill>
              <a:latin typeface="Times New Roman" panose="02020603050405020304" pitchFamily="18" charset="0"/>
              <a:cs typeface="Times New Roman" panose="02020603050405020304" pitchFamily="18" charset="0"/>
            </a:endParaRPr>
          </a:p>
          <a:p>
            <a:pPr algn="ctr"/>
            <a:r>
              <a:rPr lang="en-US" sz="3200" b="1" dirty="0">
                <a:solidFill>
                  <a:schemeClr val="bg1"/>
                </a:solidFill>
                <a:latin typeface="Times New Roman" panose="02020603050405020304" pitchFamily="18" charset="0"/>
                <a:cs typeface="Times New Roman" panose="02020603050405020304" pitchFamily="18" charset="0"/>
              </a:rPr>
              <a:t>			Ansible</a:t>
            </a: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2" name="Google Shape;82;p18"/>
          <p:cNvGrpSpPr/>
          <p:nvPr/>
        </p:nvGrpSpPr>
        <p:grpSpPr>
          <a:xfrm>
            <a:off x="2807467" y="2562191"/>
            <a:ext cx="6577067" cy="1523400"/>
            <a:chOff x="4713542" y="4227741"/>
            <a:chExt cx="13154132" cy="3046801"/>
          </a:xfrm>
        </p:grpSpPr>
        <p:grpSp>
          <p:nvGrpSpPr>
            <p:cNvPr id="83" name="Google Shape;83;p18"/>
            <p:cNvGrpSpPr/>
            <p:nvPr/>
          </p:nvGrpSpPr>
          <p:grpSpPr>
            <a:xfrm>
              <a:off x="4713542" y="4227741"/>
              <a:ext cx="3338566" cy="1463040"/>
              <a:chOff x="4422140" y="3769678"/>
              <a:chExt cx="3338566" cy="1463040"/>
            </a:xfrm>
          </p:grpSpPr>
          <p:cxnSp>
            <p:nvCxnSpPr>
              <p:cNvPr id="84" name="Google Shape;84;p18"/>
              <p:cNvCxnSpPr/>
              <p:nvPr/>
            </p:nvCxnSpPr>
            <p:spPr>
              <a:xfrm rot="10800000">
                <a:off x="4432301" y="3784600"/>
                <a:ext cx="3328405" cy="0"/>
              </a:xfrm>
              <a:prstGeom prst="straightConnector1">
                <a:avLst/>
              </a:prstGeom>
              <a:noFill/>
              <a:ln w="28575" cap="flat" cmpd="sng">
                <a:solidFill>
                  <a:schemeClr val="lt1"/>
                </a:solidFill>
                <a:prstDash val="solid"/>
                <a:miter lim="800000"/>
                <a:headEnd type="none" w="sm" len="sm"/>
                <a:tailEnd type="none" w="sm" len="sm"/>
              </a:ln>
            </p:spPr>
          </p:cxnSp>
          <p:cxnSp>
            <p:nvCxnSpPr>
              <p:cNvPr id="85" name="Google Shape;85;p18"/>
              <p:cNvCxnSpPr/>
              <p:nvPr/>
            </p:nvCxnSpPr>
            <p:spPr>
              <a:xfrm>
                <a:off x="44221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86" name="Google Shape;86;p18"/>
            <p:cNvGrpSpPr/>
            <p:nvPr/>
          </p:nvGrpSpPr>
          <p:grpSpPr>
            <a:xfrm rot="10800000">
              <a:off x="13809325" y="5811502"/>
              <a:ext cx="4058349" cy="1463040"/>
              <a:chOff x="6009640" y="3769678"/>
              <a:chExt cx="4058349" cy="1463040"/>
            </a:xfrm>
          </p:grpSpPr>
          <p:cxnSp>
            <p:nvCxnSpPr>
              <p:cNvPr id="87" name="Google Shape;87;p18"/>
              <p:cNvCxnSpPr/>
              <p:nvPr/>
            </p:nvCxnSpPr>
            <p:spPr>
              <a:xfrm rot="10800000">
                <a:off x="6019800" y="3784600"/>
                <a:ext cx="4048189" cy="0"/>
              </a:xfrm>
              <a:prstGeom prst="straightConnector1">
                <a:avLst/>
              </a:prstGeom>
              <a:noFill/>
              <a:ln w="28575" cap="flat" cmpd="sng">
                <a:solidFill>
                  <a:schemeClr val="lt1"/>
                </a:solidFill>
                <a:prstDash val="solid"/>
                <a:miter lim="800000"/>
                <a:headEnd type="none" w="sm" len="sm"/>
                <a:tailEnd type="none" w="sm" len="sm"/>
              </a:ln>
            </p:spPr>
          </p:cxnSp>
          <p:cxnSp>
            <p:nvCxnSpPr>
              <p:cNvPr id="88" name="Google Shape;88;p18"/>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90" name="Google Shape;90;p18"/>
          <p:cNvSpPr txBox="1"/>
          <p:nvPr/>
        </p:nvSpPr>
        <p:spPr>
          <a:xfrm>
            <a:off x="4029800" y="4542300"/>
            <a:ext cx="5354800" cy="88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100"/>
              <a:buFont typeface="Arial" panose="020B0604020202020204"/>
              <a:buNone/>
            </a:pPr>
            <a:r>
              <a:rPr lang="en-US" sz="2400" dirty="0">
                <a:solidFill>
                  <a:schemeClr val="lt1"/>
                </a:solidFill>
                <a:latin typeface="Calibri" panose="020F0502020204030204" charset="0"/>
                <a:ea typeface="Raleway"/>
                <a:cs typeface="Calibri" panose="020F0502020204030204" charset="0"/>
                <a:sym typeface="Raleway"/>
              </a:rPr>
              <a:t>YOUR NEXT DESTINATION </a:t>
            </a:r>
            <a:endParaRPr sz="2400" dirty="0">
              <a:solidFill>
                <a:schemeClr val="lt1"/>
              </a:solidFill>
              <a:latin typeface="Calibri" panose="020F0502020204030204" charset="0"/>
              <a:ea typeface="Raleway"/>
              <a:cs typeface="Calibri" panose="020F0502020204030204" charset="0"/>
              <a:sym typeface="Raleway"/>
            </a:endParaRPr>
          </a:p>
          <a:p>
            <a:pPr marL="0" marR="0" lvl="0" indent="0" algn="r" rtl="0">
              <a:lnSpc>
                <a:spcPct val="100000"/>
              </a:lnSpc>
              <a:spcBef>
                <a:spcPts val="0"/>
              </a:spcBef>
              <a:spcAft>
                <a:spcPts val="0"/>
              </a:spcAft>
              <a:buClr>
                <a:srgbClr val="000000"/>
              </a:buClr>
              <a:buSzPts val="1100"/>
              <a:buFont typeface="Arial" panose="020B0604020202020204"/>
              <a:buNone/>
            </a:pPr>
            <a:r>
              <a:rPr lang="en-US" sz="1600" dirty="0">
                <a:solidFill>
                  <a:schemeClr val="lt1"/>
                </a:solidFill>
                <a:latin typeface="Calibri" panose="020F0502020204030204" charset="0"/>
                <a:ea typeface="Raleway"/>
                <a:cs typeface="Calibri" panose="020F0502020204030204" charset="0"/>
                <a:sym typeface="Raleway"/>
              </a:rPr>
              <a:t>OF SOFTWARE OUTSOURCING</a:t>
            </a:r>
            <a:endParaRPr sz="1600" dirty="0">
              <a:solidFill>
                <a:schemeClr val="lt1"/>
              </a:solidFill>
              <a:latin typeface="Calibri" panose="020F0502020204030204" charset="0"/>
              <a:ea typeface="Raleway"/>
              <a:cs typeface="Calibri" panose="020F0502020204030204" charset="0"/>
              <a:sym typeface="Raleway"/>
            </a:endParaRPr>
          </a:p>
          <a:p>
            <a:pPr marL="0" marR="0" lvl="0" indent="0" algn="r" rtl="0">
              <a:lnSpc>
                <a:spcPct val="100000"/>
              </a:lnSpc>
              <a:spcBef>
                <a:spcPts val="0"/>
              </a:spcBef>
              <a:spcAft>
                <a:spcPts val="0"/>
              </a:spcAft>
              <a:buClr>
                <a:srgbClr val="000000"/>
              </a:buClr>
              <a:buSzPts val="1200"/>
              <a:buFont typeface="Arial" panose="020B0604020202020204"/>
              <a:buNone/>
            </a:pPr>
            <a:endParaRPr sz="1600" dirty="0">
              <a:solidFill>
                <a:schemeClr val="lt1"/>
              </a:solidFill>
              <a:latin typeface="Calibri" panose="020F0502020204030204" charset="0"/>
              <a:ea typeface="Raleway"/>
              <a:cs typeface="Calibri" panose="020F0502020204030204" charset="0"/>
              <a:sym typeface="Raleway"/>
            </a:endParaRPr>
          </a:p>
        </p:txBody>
      </p:sp>
      <p:pic>
        <p:nvPicPr>
          <p:cNvPr id="18" name="Google Shape;244;p115"/>
          <p:cNvPicPr preferRelativeResize="0"/>
          <p:nvPr/>
        </p:nvPicPr>
        <p:blipFill>
          <a:blip r:embed="rId1"/>
          <a:stretch>
            <a:fillRect/>
          </a:stretch>
        </p:blipFill>
        <p:spPr>
          <a:xfrm>
            <a:off x="10709565" y="105903"/>
            <a:ext cx="1328573" cy="10301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1525" y="81915"/>
            <a:ext cx="9144000" cy="652780"/>
          </a:xfrm>
        </p:spPr>
        <p:txBody>
          <a:bodyPr>
            <a:noAutofit/>
          </a:bodyPr>
          <a:lstStyle/>
          <a:p>
            <a:pPr algn="l"/>
            <a: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Ansible</a:t>
            </a:r>
            <a:b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br>
            <a:r>
              <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rPr>
              <a:t>Session-05</a:t>
            </a:r>
            <a:endPar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endParaRPr>
          </a:p>
        </p:txBody>
      </p:sp>
      <p:sp>
        <p:nvSpPr>
          <p:cNvPr id="3" name="Subtitle 2"/>
          <p:cNvSpPr>
            <a:spLocks noGrp="1"/>
          </p:cNvSpPr>
          <p:nvPr>
            <p:ph type="subTitle" idx="1"/>
          </p:nvPr>
        </p:nvSpPr>
        <p:spPr>
          <a:xfrm>
            <a:off x="771525" y="734695"/>
            <a:ext cx="10875010" cy="5956300"/>
          </a:xfrm>
        </p:spPr>
        <p:txBody>
          <a:bodyPr>
            <a:normAutofit/>
          </a:bodyPr>
          <a:lstStyle/>
          <a:p>
            <a:pPr algn="l"/>
            <a:endParaRPr lang="en-GB" altLang="en-US" sz="1400" dirty="0"/>
          </a:p>
          <a:p>
            <a:pPr algn="l"/>
            <a:endParaRPr lang="en-GB" altLang="en-US" sz="1400" dirty="0"/>
          </a:p>
          <a:p>
            <a:pPr algn="l"/>
            <a:endParaRPr lang="en-GB" altLang="en-US" sz="1400" dirty="0"/>
          </a:p>
        </p:txBody>
      </p:sp>
      <p:pic>
        <p:nvPicPr>
          <p:cNvPr id="5" name="Picture 4"/>
          <p:cNvPicPr>
            <a:picLocks noChangeAspect="1"/>
          </p:cNvPicPr>
          <p:nvPr/>
        </p:nvPicPr>
        <p:blipFill>
          <a:blip r:embed="rId1"/>
          <a:stretch>
            <a:fillRect/>
          </a:stretch>
        </p:blipFill>
        <p:spPr>
          <a:xfrm>
            <a:off x="4366260" y="2103120"/>
            <a:ext cx="3459480" cy="26517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1525" y="81915"/>
            <a:ext cx="9144000" cy="652780"/>
          </a:xfrm>
        </p:spPr>
        <p:txBody>
          <a:bodyPr>
            <a:noAutofit/>
          </a:bodyPr>
          <a:lstStyle/>
          <a:p>
            <a:pPr algn="l"/>
            <a: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Ansible</a:t>
            </a:r>
            <a:b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br>
            <a:r>
              <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rPr>
              <a:t>Session-05</a:t>
            </a:r>
            <a:endPar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endParaRPr>
          </a:p>
        </p:txBody>
      </p:sp>
      <p:sp>
        <p:nvSpPr>
          <p:cNvPr id="3" name="Subtitle 2"/>
          <p:cNvSpPr>
            <a:spLocks noGrp="1"/>
          </p:cNvSpPr>
          <p:nvPr>
            <p:ph type="subTitle" idx="1"/>
          </p:nvPr>
        </p:nvSpPr>
        <p:spPr>
          <a:xfrm>
            <a:off x="771525" y="734695"/>
            <a:ext cx="10875010" cy="5956300"/>
          </a:xfrm>
        </p:spPr>
        <p:txBody>
          <a:bodyPr>
            <a:normAutofit/>
          </a:bodyPr>
          <a:lstStyle/>
          <a:p>
            <a:pPr algn="l"/>
            <a:r>
              <a:rPr lang="en-GB" altLang="en-US" sz="1800" b="1" dirty="0"/>
              <a:t>What are roles in Ansible?</a:t>
            </a:r>
            <a:endParaRPr lang="en-GB" altLang="en-US" sz="1800" b="1" dirty="0"/>
          </a:p>
          <a:p>
            <a:pPr algn="l"/>
            <a:endParaRPr lang="en-GB" altLang="en-US" sz="1400" dirty="0"/>
          </a:p>
          <a:p>
            <a:pPr algn="l"/>
            <a:r>
              <a:rPr lang="en-GB" altLang="en-US" sz="1400" dirty="0">
                <a:latin typeface="Times New Roman" panose="02020603050405020304" pitchFamily="18" charset="0"/>
                <a:cs typeface="Times New Roman" panose="02020603050405020304" pitchFamily="18" charset="0"/>
              </a:rPr>
              <a:t>In Ansible, roles are a way of organizing your playbook and keeping it modular and reusable. A role is a collection of tasks, files, templates, and variables that are grouped together in a structured way, allowing you to easily reuse and share code across different playbooks.</a:t>
            </a:r>
            <a:endParaRPr lang="en-GB" altLang="en-US" sz="1400" dirty="0">
              <a:latin typeface="Times New Roman" panose="02020603050405020304" pitchFamily="18" charset="0"/>
              <a:cs typeface="Times New Roman" panose="02020603050405020304" pitchFamily="18" charset="0"/>
            </a:endParaRPr>
          </a:p>
          <a:p>
            <a:pPr algn="l"/>
            <a:endParaRPr lang="en-GB" altLang="en-US" sz="1400" dirty="0"/>
          </a:p>
          <a:p>
            <a:pPr algn="l"/>
            <a:endParaRPr lang="en-GB" altLang="en-US" sz="1400" dirty="0"/>
          </a:p>
          <a:p>
            <a:pPr algn="l"/>
            <a:endParaRPr lang="en-GB" altLang="en-US" sz="1400" dirty="0"/>
          </a:p>
        </p:txBody>
      </p:sp>
      <p:pic>
        <p:nvPicPr>
          <p:cNvPr id="4" name="Picture 3"/>
          <p:cNvPicPr>
            <a:picLocks noChangeAspect="1"/>
          </p:cNvPicPr>
          <p:nvPr/>
        </p:nvPicPr>
        <p:blipFill>
          <a:blip r:embed="rId1"/>
          <a:stretch>
            <a:fillRect/>
          </a:stretch>
        </p:blipFill>
        <p:spPr>
          <a:xfrm>
            <a:off x="3705860" y="2021205"/>
            <a:ext cx="5006340" cy="3383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1525" y="81915"/>
            <a:ext cx="9144000" cy="652780"/>
          </a:xfrm>
        </p:spPr>
        <p:txBody>
          <a:bodyPr>
            <a:noAutofit/>
          </a:bodyPr>
          <a:lstStyle/>
          <a:p>
            <a:pPr algn="l"/>
            <a: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Ansible</a:t>
            </a:r>
            <a:b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br>
            <a:r>
              <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rPr>
              <a:t>Session-05</a:t>
            </a:r>
            <a:endPar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endParaRPr>
          </a:p>
        </p:txBody>
      </p:sp>
      <p:sp>
        <p:nvSpPr>
          <p:cNvPr id="3" name="Subtitle 2"/>
          <p:cNvSpPr>
            <a:spLocks noGrp="1"/>
          </p:cNvSpPr>
          <p:nvPr>
            <p:ph type="subTitle" idx="1"/>
          </p:nvPr>
        </p:nvSpPr>
        <p:spPr>
          <a:xfrm>
            <a:off x="771525" y="734695"/>
            <a:ext cx="10875010" cy="5956300"/>
          </a:xfrm>
        </p:spPr>
        <p:txBody>
          <a:bodyPr>
            <a:normAutofit/>
          </a:bodyPr>
          <a:lstStyle/>
          <a:p>
            <a:pPr algn="l"/>
            <a:r>
              <a:rPr lang="en-GB" altLang="en-US" sz="1800" b="1" dirty="0"/>
              <a:t>Creating a basic role</a:t>
            </a:r>
            <a:endParaRPr lang="en-GB" altLang="en-US" sz="1800" b="1" dirty="0"/>
          </a:p>
          <a:p>
            <a:pPr algn="l"/>
            <a:r>
              <a:rPr lang="en-GB" altLang="en-US" sz="1400" dirty="0"/>
              <a:t>Create an Ansible role by running the below command. You can set the location of the role based on your need. I have created the Ansible role with the name ‘roledemo’ located under the ‘etc/ansible/roles/‘ directory.</a:t>
            </a:r>
            <a:endParaRPr lang="en-GB" altLang="en-US" sz="1400" dirty="0"/>
          </a:p>
          <a:p>
            <a:pPr algn="l"/>
            <a:r>
              <a:rPr lang="en-GB" altLang="en-US" sz="1400" dirty="0"/>
              <a:t>$ ansible-galaxy init etc/ansible/roles/roledemo --offline</a:t>
            </a:r>
            <a:endParaRPr lang="en-GB" altLang="en-US" sz="1400" dirty="0"/>
          </a:p>
          <a:p>
            <a:pPr algn="l"/>
            <a:endParaRPr lang="en-GB" altLang="en-US" sz="1400" dirty="0"/>
          </a:p>
          <a:p>
            <a:pPr algn="l"/>
            <a:endParaRPr lang="en-GB" altLang="en-US" sz="1400" dirty="0"/>
          </a:p>
          <a:p>
            <a:pPr algn="l"/>
            <a:endParaRPr lang="en-GB" altLang="en-US" sz="1400" dirty="0"/>
          </a:p>
          <a:p>
            <a:pPr algn="l"/>
            <a:endParaRPr lang="en-GB" altLang="en-US" sz="1400" dirty="0"/>
          </a:p>
        </p:txBody>
      </p:sp>
      <p:pic>
        <p:nvPicPr>
          <p:cNvPr id="5" name="Picture 4"/>
          <p:cNvPicPr>
            <a:picLocks noChangeAspect="1"/>
          </p:cNvPicPr>
          <p:nvPr/>
        </p:nvPicPr>
        <p:blipFill>
          <a:blip r:embed="rId1"/>
          <a:stretch>
            <a:fillRect/>
          </a:stretch>
        </p:blipFill>
        <p:spPr>
          <a:xfrm>
            <a:off x="843280" y="1978025"/>
            <a:ext cx="3259455" cy="3604895"/>
          </a:xfrm>
          <a:prstGeom prst="rect">
            <a:avLst/>
          </a:prstGeom>
        </p:spPr>
      </p:pic>
      <p:pic>
        <p:nvPicPr>
          <p:cNvPr id="6" name="Picture 5"/>
          <p:cNvPicPr>
            <a:picLocks noChangeAspect="1"/>
          </p:cNvPicPr>
          <p:nvPr/>
        </p:nvPicPr>
        <p:blipFill>
          <a:blip r:embed="rId2"/>
          <a:stretch>
            <a:fillRect/>
          </a:stretch>
        </p:blipFill>
        <p:spPr>
          <a:xfrm>
            <a:off x="4881880" y="1978025"/>
            <a:ext cx="6271260" cy="36042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1525" y="81915"/>
            <a:ext cx="9144000" cy="652780"/>
          </a:xfrm>
        </p:spPr>
        <p:txBody>
          <a:bodyPr>
            <a:noAutofit/>
          </a:bodyPr>
          <a:lstStyle/>
          <a:p>
            <a:pPr algn="l"/>
            <a: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Ansible</a:t>
            </a:r>
            <a:b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br>
            <a:r>
              <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rPr>
              <a:t>Session-05</a:t>
            </a:r>
            <a:endPar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endParaRPr>
          </a:p>
        </p:txBody>
      </p:sp>
      <p:sp>
        <p:nvSpPr>
          <p:cNvPr id="3" name="Subtitle 2"/>
          <p:cNvSpPr>
            <a:spLocks noGrp="1"/>
          </p:cNvSpPr>
          <p:nvPr>
            <p:ph type="subTitle" idx="1"/>
          </p:nvPr>
        </p:nvSpPr>
        <p:spPr>
          <a:xfrm>
            <a:off x="771525" y="734695"/>
            <a:ext cx="10875010" cy="5956300"/>
          </a:xfrm>
        </p:spPr>
        <p:txBody>
          <a:bodyPr>
            <a:normAutofit/>
          </a:bodyPr>
          <a:lstStyle/>
          <a:p>
            <a:pPr algn="l"/>
            <a:r>
              <a:rPr lang="en-GB" altLang="en-US" sz="1800" b="1" dirty="0"/>
              <a:t>Using role in Playbook</a:t>
            </a:r>
            <a:endParaRPr lang="en-GB" altLang="en-US" sz="1800" b="1" dirty="0"/>
          </a:p>
          <a:p>
            <a:pPr algn="l"/>
            <a:r>
              <a:rPr lang="en-GB" altLang="en-US" sz="1400" dirty="0"/>
              <a:t>In the following example under my Ansible Project, I currently have an inventory file and a single large playbook to setup my webserver end to end. Now with roles, we are going to reorganize the playbook and variables, we create a new folder called role within which we create another folder with the name of the role, in this case, webservers. The webservers role contains additional folders named files, templates, tasks, handlers, vars, defaults, and meta. Each of these folders contains files associated with those purposes. For example, the tasks folder contains a YAML file containing a list of tasks and the vars folder contains var files defined with the variable declaration.</a:t>
            </a:r>
            <a:endParaRPr lang="en-GB" altLang="en-US" sz="1400" dirty="0"/>
          </a:p>
          <a:p>
            <a:pPr algn="l"/>
            <a:endParaRPr lang="en-GB" altLang="en-US" sz="1400" dirty="0"/>
          </a:p>
          <a:p>
            <a:pPr algn="l"/>
            <a:endParaRPr lang="en-GB" altLang="en-US" sz="1400" dirty="0"/>
          </a:p>
          <a:p>
            <a:pPr algn="l"/>
            <a:endParaRPr lang="en-GB" altLang="en-US" sz="1400" dirty="0"/>
          </a:p>
          <a:p>
            <a:pPr algn="l"/>
            <a:endParaRPr lang="en-GB" altLang="en-US" sz="1400" dirty="0"/>
          </a:p>
        </p:txBody>
      </p:sp>
      <p:pic>
        <p:nvPicPr>
          <p:cNvPr id="100" name="Picture 99"/>
          <p:cNvPicPr/>
          <p:nvPr/>
        </p:nvPicPr>
        <p:blipFill>
          <a:blip r:embed="rId1"/>
          <a:stretch>
            <a:fillRect/>
          </a:stretch>
        </p:blipFill>
        <p:spPr>
          <a:xfrm>
            <a:off x="2722880" y="2213610"/>
            <a:ext cx="6576695" cy="397319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1525" y="81915"/>
            <a:ext cx="9144000" cy="652780"/>
          </a:xfrm>
        </p:spPr>
        <p:txBody>
          <a:bodyPr>
            <a:noAutofit/>
          </a:bodyPr>
          <a:lstStyle/>
          <a:p>
            <a:pPr algn="l"/>
            <a: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Ansible</a:t>
            </a:r>
            <a:b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br>
            <a:r>
              <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rPr>
              <a:t>Session-05</a:t>
            </a:r>
            <a:endPar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endParaRPr>
          </a:p>
        </p:txBody>
      </p:sp>
      <p:sp>
        <p:nvSpPr>
          <p:cNvPr id="3" name="Subtitle 2"/>
          <p:cNvSpPr>
            <a:spLocks noGrp="1"/>
          </p:cNvSpPr>
          <p:nvPr>
            <p:ph type="subTitle" idx="1"/>
          </p:nvPr>
        </p:nvSpPr>
        <p:spPr>
          <a:xfrm>
            <a:off x="771525" y="734695"/>
            <a:ext cx="10875010" cy="5956300"/>
          </a:xfrm>
        </p:spPr>
        <p:txBody>
          <a:bodyPr>
            <a:normAutofit/>
          </a:bodyPr>
          <a:lstStyle/>
          <a:p>
            <a:pPr algn="l"/>
            <a:r>
              <a:rPr lang="en-GB" altLang="en-US" sz="1800" b="1" dirty="0"/>
              <a:t>Using role in Playbook</a:t>
            </a:r>
            <a:endParaRPr lang="en-GB" altLang="en-US" sz="1800" b="1" dirty="0"/>
          </a:p>
          <a:p>
            <a:pPr algn="l"/>
            <a:r>
              <a:rPr lang="en-GB" altLang="en-US" sz="1400" dirty="0"/>
              <a:t>Now, we can move parts of the playbook to the different folders. We moved the variables into a file in the vars folder and we moved tasks into a file in the tasks folder. Now in our master playbook, we could simply say assign the following ansible roles to the server and the role is webserver which we have created under the roles folder.</a:t>
            </a:r>
            <a:endParaRPr lang="en-GB" altLang="en-US" sz="1400" dirty="0"/>
          </a:p>
          <a:p>
            <a:pPr algn="l"/>
            <a:endParaRPr lang="en-GB" altLang="en-US" sz="1400" dirty="0"/>
          </a:p>
          <a:p>
            <a:pPr algn="l"/>
            <a:endParaRPr lang="en-GB" altLang="en-US" sz="1400" dirty="0"/>
          </a:p>
          <a:p>
            <a:pPr algn="l"/>
            <a:endParaRPr lang="en-GB" altLang="en-US" sz="1400" dirty="0"/>
          </a:p>
          <a:p>
            <a:pPr algn="l"/>
            <a:endParaRPr lang="en-GB" altLang="en-US" sz="1400" dirty="0"/>
          </a:p>
          <a:p>
            <a:pPr algn="l"/>
            <a:endParaRPr lang="en-GB" altLang="en-US" sz="1400" dirty="0"/>
          </a:p>
        </p:txBody>
      </p:sp>
      <p:pic>
        <p:nvPicPr>
          <p:cNvPr id="101" name="Picture 100"/>
          <p:cNvPicPr/>
          <p:nvPr/>
        </p:nvPicPr>
        <p:blipFill>
          <a:blip r:embed="rId1"/>
          <a:stretch>
            <a:fillRect/>
          </a:stretch>
        </p:blipFill>
        <p:spPr>
          <a:xfrm>
            <a:off x="3168333" y="2283460"/>
            <a:ext cx="4733925" cy="19050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1525" y="81915"/>
            <a:ext cx="9144000" cy="652780"/>
          </a:xfrm>
        </p:spPr>
        <p:txBody>
          <a:bodyPr>
            <a:noAutofit/>
          </a:bodyPr>
          <a:lstStyle/>
          <a:p>
            <a:pPr algn="l"/>
            <a: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Ansible</a:t>
            </a:r>
            <a:br>
              <a:rPr lang="en-GB" altLang="en-US" sz="2400" dirty="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br>
            <a:r>
              <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rPr>
              <a:t>Session-05</a:t>
            </a:r>
            <a:endParaRPr lang="en-GB" altLang="en-US" sz="1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charset="0"/>
              <a:cs typeface="Bahnschrift Light" panose="020B0502040204020203" charset="0"/>
            </a:endParaRPr>
          </a:p>
        </p:txBody>
      </p:sp>
      <p:sp>
        <p:nvSpPr>
          <p:cNvPr id="3" name="Subtitle 2"/>
          <p:cNvSpPr>
            <a:spLocks noGrp="1"/>
          </p:cNvSpPr>
          <p:nvPr>
            <p:ph type="subTitle" idx="1"/>
          </p:nvPr>
        </p:nvSpPr>
        <p:spPr>
          <a:xfrm>
            <a:off x="771525" y="734695"/>
            <a:ext cx="10875010" cy="5956300"/>
          </a:xfrm>
        </p:spPr>
        <p:txBody>
          <a:bodyPr>
            <a:normAutofit/>
          </a:bodyPr>
          <a:lstStyle/>
          <a:p>
            <a:pPr algn="l"/>
            <a:endParaRPr lang="en-GB" altLang="en-US" sz="1400" dirty="0"/>
          </a:p>
          <a:p>
            <a:pPr algn="l"/>
            <a:endParaRPr lang="en-GB" altLang="en-US" sz="1400" dirty="0"/>
          </a:p>
          <a:p>
            <a:pPr algn="l"/>
            <a:endParaRPr lang="en-GB" altLang="en-US" sz="1400" dirty="0"/>
          </a:p>
          <a:p>
            <a:pPr algn="l"/>
            <a:endParaRPr lang="en-GB" altLang="en-US" sz="1400" dirty="0"/>
          </a:p>
          <a:p>
            <a:pPr algn="l"/>
            <a:endParaRPr lang="en-GB" altLang="en-US" sz="1400" dirty="0"/>
          </a:p>
          <a:p>
            <a:pPr algn="l"/>
            <a:endParaRPr lang="en-GB" altLang="en-US" sz="1400" dirty="0"/>
          </a:p>
        </p:txBody>
      </p:sp>
      <p:pic>
        <p:nvPicPr>
          <p:cNvPr id="4" name="Picture 3"/>
          <p:cNvPicPr>
            <a:picLocks noChangeAspect="1"/>
          </p:cNvPicPr>
          <p:nvPr/>
        </p:nvPicPr>
        <p:blipFill>
          <a:blip r:embed="rId1"/>
          <a:stretch>
            <a:fillRect/>
          </a:stretch>
        </p:blipFill>
        <p:spPr>
          <a:xfrm>
            <a:off x="4003040" y="2602865"/>
            <a:ext cx="3817620" cy="13944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1862</Words>
  <Application>WPS Presentation</Application>
  <PresentationFormat>Widescreen</PresentationFormat>
  <Paragraphs>60</Paragraphs>
  <Slides>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vt:i4>
      </vt:variant>
    </vt:vector>
  </HeadingPairs>
  <TitlesOfParts>
    <vt:vector size="22" baseType="lpstr">
      <vt:lpstr>Arial</vt:lpstr>
      <vt:lpstr>SimSun</vt:lpstr>
      <vt:lpstr>Wingdings</vt:lpstr>
      <vt:lpstr>Calibri Light</vt:lpstr>
      <vt:lpstr>Calibri</vt:lpstr>
      <vt:lpstr>Microsoft YaHei</vt:lpstr>
      <vt:lpstr>Arial Unicode MS</vt:lpstr>
      <vt:lpstr>Bahnschrift Light</vt:lpstr>
      <vt:lpstr>Times New Roman</vt:lpstr>
      <vt:lpstr>Arial</vt:lpstr>
      <vt:lpstr>Calibri</vt:lpstr>
      <vt:lpstr>Open Sans</vt:lpstr>
      <vt:lpstr>Segoe Print</vt:lpstr>
      <vt:lpstr>Raleway</vt:lpstr>
      <vt:lpstr>Office Theme</vt:lpstr>
      <vt:lpstr>PowerPoint 演示文稿</vt:lpstr>
      <vt:lpstr>Ansible Session-05</vt:lpstr>
      <vt:lpstr>Ansible Session-05</vt:lpstr>
      <vt:lpstr>Ansible Session-05</vt:lpstr>
      <vt:lpstr>Ansible Session-05</vt:lpstr>
      <vt:lpstr>Ansible Session-05</vt:lpstr>
      <vt:lpstr>Ansible Session-05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bjit</cp:lastModifiedBy>
  <cp:revision>1</cp:revision>
  <dcterms:created xsi:type="dcterms:W3CDTF">2023-05-11T03:55:29Z</dcterms:created>
  <dcterms:modified xsi:type="dcterms:W3CDTF">2023-05-11T03:55:29Z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374B50767AD84478900EBBF547AEA8A8</vt:lpwstr>
  </property>
  <property fmtid="{D5CDD505-2E9C-101B-9397-08002B2CF9AE}" pid="3" name="KSOProductBuildVer">
    <vt:lpwstr>1033-11.2.0.11219</vt:lpwstr>
  </property>
</Properties>
</file>