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62"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en-US" sz="1200">
                <a:solidFill>
                  <a:schemeClr val="dk1"/>
                </a:solidFill>
                <a:latin typeface="Calibri" panose="020F0502020204030204"/>
                <a:ea typeface="Calibri" panose="020F0502020204030204"/>
                <a:cs typeface="Calibri" panose="020F0502020204030204"/>
                <a:sym typeface="Calibri" panose="020F0502020204030204"/>
              </a:rPr>
            </a:fld>
            <a:endParaRPr sz="12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1"/>
        <p:cNvGrpSpPr/>
        <p:nvPr/>
      </p:nvGrpSpPr>
      <p:grpSpPr>
        <a:xfrm>
          <a:off x="0" y="0"/>
          <a:ext cx="0" cy="0"/>
          <a:chOff x="0" y="0"/>
          <a:chExt cx="0" cy="0"/>
        </a:xfrm>
      </p:grpSpPr>
      <p:pic>
        <p:nvPicPr>
          <p:cNvPr id="2" name="Google Shape;244;p115"/>
          <p:cNvPicPr preferRelativeResize="0"/>
          <p:nvPr userDrawn="1"/>
        </p:nvPicPr>
        <p:blipFill>
          <a:blip r:embed="rId2"/>
          <a:stretch>
            <a:fillRect/>
          </a:stretch>
        </p:blipFill>
        <p:spPr>
          <a:xfrm>
            <a:off x="10709565" y="105903"/>
            <a:ext cx="1328573" cy="10301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12192000" cy="6858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45700" tIns="22866" rIns="45700" bIns="22866"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865"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 name="Google Shape;79;p18"/>
          <p:cNvSpPr txBox="1"/>
          <p:nvPr/>
        </p:nvSpPr>
        <p:spPr>
          <a:xfrm>
            <a:off x="4485949" y="6040279"/>
            <a:ext cx="3220101" cy="24622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600" b="0" i="0" u="none" strike="noStrike" cap="none">
                <a:solidFill>
                  <a:schemeClr val="lt1"/>
                </a:solidFill>
                <a:latin typeface="Calibri" panose="020F0502020204030204" charset="0"/>
                <a:ea typeface="Open Sans" panose="020B0606030504020204"/>
                <a:cs typeface="Calibri" panose="020F0502020204030204" charset="0"/>
                <a:sym typeface="Open Sans" panose="020B0606030504020204"/>
              </a:rPr>
              <a:t>Image Placeholder</a:t>
            </a:r>
            <a:endParaRPr sz="665" b="0" i="0" u="none" strike="noStrike" cap="none" dirty="0">
              <a:solidFill>
                <a:srgbClr val="000000"/>
              </a:solidFill>
              <a:latin typeface="Calibri" panose="020F0502020204030204" charset="0"/>
              <a:cs typeface="Calibri" panose="020F0502020204030204" charset="0"/>
              <a:sym typeface="Arial" panose="020B0604020202020204"/>
            </a:endParaRPr>
          </a:p>
        </p:txBody>
      </p:sp>
      <p:sp>
        <p:nvSpPr>
          <p:cNvPr id="80" name="Google Shape;80;p18"/>
          <p:cNvSpPr/>
          <p:nvPr/>
        </p:nvSpPr>
        <p:spPr>
          <a:xfrm>
            <a:off x="0" y="-3756"/>
            <a:ext cx="12192000" cy="6858000"/>
          </a:xfrm>
          <a:prstGeom prst="rect">
            <a:avLst/>
          </a:prstGeom>
          <a:gradFill>
            <a:gsLst>
              <a:gs pos="0">
                <a:schemeClr val="accent2"/>
              </a:gs>
              <a:gs pos="100000">
                <a:srgbClr val="10316B"/>
              </a:gs>
            </a:gsLst>
            <a:lin ang="5400012" scaled="0"/>
          </a:gradFill>
          <a:ln>
            <a:noFill/>
          </a:ln>
        </p:spPr>
        <p:txBody>
          <a:bodyPr spcFirstLastPara="1" wrap="square" lIns="45700" tIns="22866" rIns="45700" bIns="22866"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1" name="Google Shape;81;p18"/>
          <p:cNvSpPr txBox="1"/>
          <p:nvPr/>
        </p:nvSpPr>
        <p:spPr>
          <a:xfrm>
            <a:off x="2807467" y="2577272"/>
            <a:ext cx="6571987" cy="1508479"/>
          </a:xfrm>
          <a:prstGeom prst="rect">
            <a:avLst/>
          </a:prstGeom>
          <a:noFill/>
          <a:ln>
            <a:noFill/>
          </a:ln>
        </p:spPr>
        <p:txBody>
          <a:bodyPr spcFirstLastPara="1" wrap="square" lIns="0" tIns="0" rIns="0" bIns="0" anchor="ctr" anchorCtr="0">
            <a:no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TRAINING CONTENT</a:t>
            </a:r>
            <a:endParaRPr lang="en-US" sz="3200" b="1" dirty="0">
              <a:solidFill>
                <a:schemeClr val="bg1"/>
              </a:solidFill>
              <a:latin typeface="Times New Roman" panose="02020603050405020304" pitchFamily="18" charset="0"/>
              <a:cs typeface="Times New Roman" panose="02020603050405020304" pitchFamily="18" charset="0"/>
            </a:endParaRPr>
          </a:p>
          <a:p>
            <a:pPr algn="ctr"/>
            <a:r>
              <a:rPr lang="en-US" sz="3200" b="1" dirty="0">
                <a:solidFill>
                  <a:schemeClr val="bg1"/>
                </a:solidFill>
                <a:latin typeface="Times New Roman" panose="02020603050405020304" pitchFamily="18" charset="0"/>
                <a:cs typeface="Times New Roman" panose="02020603050405020304" pitchFamily="18" charset="0"/>
              </a:rPr>
              <a:t>			Ansible</a:t>
            </a: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2" name="Google Shape;82;p18"/>
          <p:cNvGrpSpPr/>
          <p:nvPr/>
        </p:nvGrpSpPr>
        <p:grpSpPr>
          <a:xfrm>
            <a:off x="2807467" y="2562191"/>
            <a:ext cx="6577067" cy="152340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90" name="Google Shape;90;p18"/>
          <p:cNvSpPr txBox="1"/>
          <p:nvPr/>
        </p:nvSpPr>
        <p:spPr>
          <a:xfrm>
            <a:off x="4029800" y="4542300"/>
            <a:ext cx="5354800" cy="88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100"/>
              <a:buFont typeface="Arial" panose="020B0604020202020204"/>
              <a:buNone/>
            </a:pPr>
            <a:r>
              <a:rPr lang="en-US" sz="2400" dirty="0">
                <a:solidFill>
                  <a:schemeClr val="lt1"/>
                </a:solidFill>
                <a:latin typeface="Calibri" panose="020F0502020204030204" charset="0"/>
                <a:ea typeface="Raleway"/>
                <a:cs typeface="Calibri" panose="020F0502020204030204" charset="0"/>
                <a:sym typeface="Raleway"/>
              </a:rPr>
              <a:t>YOUR NEXT DESTINATION </a:t>
            </a:r>
            <a:endParaRPr sz="2400" dirty="0">
              <a:solidFill>
                <a:schemeClr val="lt1"/>
              </a:solidFill>
              <a:latin typeface="Calibri" panose="020F0502020204030204" charset="0"/>
              <a:ea typeface="Raleway"/>
              <a:cs typeface="Calibri" panose="020F0502020204030204" charset="0"/>
              <a:sym typeface="Raleway"/>
            </a:endParaRPr>
          </a:p>
          <a:p>
            <a:pPr marL="0" marR="0" lvl="0" indent="0" algn="r" rtl="0">
              <a:lnSpc>
                <a:spcPct val="100000"/>
              </a:lnSpc>
              <a:spcBef>
                <a:spcPts val="0"/>
              </a:spcBef>
              <a:spcAft>
                <a:spcPts val="0"/>
              </a:spcAft>
              <a:buClr>
                <a:srgbClr val="000000"/>
              </a:buClr>
              <a:buSzPts val="1100"/>
              <a:buFont typeface="Arial" panose="020B0604020202020204"/>
              <a:buNone/>
            </a:pPr>
            <a:r>
              <a:rPr lang="en-US" sz="1600" dirty="0">
                <a:solidFill>
                  <a:schemeClr val="lt1"/>
                </a:solidFill>
                <a:latin typeface="Calibri" panose="020F0502020204030204" charset="0"/>
                <a:ea typeface="Raleway"/>
                <a:cs typeface="Calibri" panose="020F0502020204030204" charset="0"/>
                <a:sym typeface="Raleway"/>
              </a:rPr>
              <a:t>OF SOFTWARE OUTSOURCING</a:t>
            </a:r>
            <a:endParaRPr sz="1600" dirty="0">
              <a:solidFill>
                <a:schemeClr val="lt1"/>
              </a:solidFill>
              <a:latin typeface="Calibri" panose="020F0502020204030204" charset="0"/>
              <a:ea typeface="Raleway"/>
              <a:cs typeface="Calibri" panose="020F0502020204030204" charset="0"/>
              <a:sym typeface="Raleway"/>
            </a:endParaRPr>
          </a:p>
          <a:p>
            <a:pPr marL="0" marR="0" lvl="0" indent="0" algn="r" rtl="0">
              <a:lnSpc>
                <a:spcPct val="100000"/>
              </a:lnSpc>
              <a:spcBef>
                <a:spcPts val="0"/>
              </a:spcBef>
              <a:spcAft>
                <a:spcPts val="0"/>
              </a:spcAft>
              <a:buClr>
                <a:srgbClr val="000000"/>
              </a:buClr>
              <a:buSzPts val="1200"/>
              <a:buFont typeface="Arial" panose="020B0604020202020204"/>
              <a:buNone/>
            </a:pPr>
            <a:endParaRPr sz="1600" dirty="0">
              <a:solidFill>
                <a:schemeClr val="lt1"/>
              </a:solidFill>
              <a:latin typeface="Calibri" panose="020F0502020204030204" charset="0"/>
              <a:ea typeface="Raleway"/>
              <a:cs typeface="Calibri" panose="020F0502020204030204" charset="0"/>
              <a:sym typeface="Raleway"/>
            </a:endParaRPr>
          </a:p>
        </p:txBody>
      </p:sp>
      <p:pic>
        <p:nvPicPr>
          <p:cNvPr id="18" name="Google Shape;244;p115"/>
          <p:cNvPicPr preferRelativeResize="0"/>
          <p:nvPr/>
        </p:nvPicPr>
        <p:blipFill>
          <a:blip r:embed="rId1"/>
          <a:stretch>
            <a:fillRect/>
          </a:stretch>
        </p:blipFill>
        <p:spPr>
          <a:xfrm>
            <a:off x="10709565" y="105903"/>
            <a:ext cx="1328573" cy="10301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107315"/>
            <a:ext cx="9144000" cy="892175"/>
          </a:xfrm>
        </p:spPr>
        <p:txBody>
          <a:bodyPr>
            <a:normAutofit fontScale="90000"/>
          </a:bodyPr>
          <a:lstStyle/>
          <a:p>
            <a:pPr algn="l"/>
            <a:r>
              <a:rPr lang="en-GB" altLang="en-US" sz="36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32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31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Session-06</a:t>
            </a:r>
            <a:endParaRPr lang="en-GB" altLang="en-US" sz="31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1100455"/>
            <a:ext cx="10388600" cy="5095240"/>
          </a:xfrm>
        </p:spPr>
        <p:txBody>
          <a:bodyPr>
            <a:normAutofit lnSpcReduction="10000"/>
          </a:bodyPr>
          <a:lstStyle/>
          <a:p>
            <a:pPr marL="342900" indent="-342900" algn="l">
              <a:buFont typeface="Wingdings" panose="05000000000000000000" charset="0"/>
              <a:buBlip>
                <a:blip r:embed="rId1"/>
              </a:buBlip>
            </a:pPr>
            <a:r>
              <a:rPr lang="en-GB" altLang="en-US">
                <a:latin typeface="Bahnschrift Light" panose="020B0502040204020203" charset="0"/>
                <a:cs typeface="Bahnschrift Light" panose="020B0502040204020203" charset="0"/>
              </a:rPr>
              <a:t>Introduction to Ansible Vaults</a:t>
            </a:r>
            <a:endParaRPr lang="en-GB" altLang="en-US">
              <a:latin typeface="Bahnschrift Light" panose="020B0502040204020203" charset="0"/>
              <a:cs typeface="Bahnschrift Light" panose="020B0502040204020203" charset="0"/>
            </a:endParaRPr>
          </a:p>
          <a:p>
            <a:pPr marL="342900" indent="-342900" algn="l">
              <a:buFont typeface="Wingdings" panose="05000000000000000000" charset="0"/>
              <a:buBlip>
                <a:blip r:embed="rId1"/>
              </a:buBlip>
            </a:pPr>
            <a:r>
              <a:rPr lang="en-GB" altLang="en-US">
                <a:latin typeface="Bahnschrift Light" panose="020B0502040204020203" charset="0"/>
                <a:cs typeface="Bahnschrift Light" panose="020B0502040204020203" charset="0"/>
              </a:rPr>
              <a:t>Used Ansible Vaults in Playbook</a:t>
            </a:r>
            <a:endParaRPr lang="en-GB" altLang="en-US">
              <a:latin typeface="Bahnschrift Light" panose="020B0502040204020203" charset="0"/>
              <a:cs typeface="Bahnschrift Light" panose="020B0502040204020203" charset="0"/>
            </a:endParaRPr>
          </a:p>
          <a:p>
            <a:pPr marL="342900" indent="-342900" algn="l">
              <a:buFont typeface="Wingdings" panose="05000000000000000000" charset="0"/>
              <a:buBlip>
                <a:blip r:embed="rId1"/>
              </a:buBlip>
            </a:pPr>
            <a:r>
              <a:rPr lang="en-GB" altLang="en-US">
                <a:latin typeface="Bahnschrift Light" panose="020B0502040204020203" charset="0"/>
                <a:cs typeface="Bahnschrift Light" panose="020B0502040204020203" charset="0"/>
              </a:rPr>
              <a:t>Demo</a:t>
            </a:r>
            <a:endParaRPr lang="en-GB" altLang="en-US">
              <a:latin typeface="Bahnschrift Light" panose="020B0502040204020203" charset="0"/>
              <a:cs typeface="Bahnschrift Light" panose="020B0502040204020203" charset="0"/>
            </a:endParaRPr>
          </a:p>
          <a:p>
            <a:pPr algn="l">
              <a:buFont typeface="Wingdings" panose="05000000000000000000" charset="0"/>
            </a:pPr>
            <a:endParaRPr lang="en-GB" altLang="en-US"/>
          </a:p>
          <a:p>
            <a:pPr algn="l">
              <a:buFont typeface="Wingdings" panose="05000000000000000000" charset="0"/>
            </a:pPr>
            <a:endParaRPr lang="en-GB" altLang="en-US"/>
          </a:p>
          <a:p>
            <a:pPr marL="342900" indent="-342900" algn="l">
              <a:buFont typeface="Wingdings" panose="05000000000000000000" charset="0"/>
              <a:buBlip>
                <a:blip r:embed="rId1"/>
              </a:buBlip>
            </a:pP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Session-06</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p:txBody>
      </p:sp>
      <p:pic>
        <p:nvPicPr>
          <p:cNvPr id="5" name="Picture 4"/>
          <p:cNvPicPr>
            <a:picLocks noChangeAspect="1"/>
          </p:cNvPicPr>
          <p:nvPr/>
        </p:nvPicPr>
        <p:blipFill>
          <a:blip r:embed="rId1"/>
          <a:stretch>
            <a:fillRect/>
          </a:stretch>
        </p:blipFill>
        <p:spPr>
          <a:xfrm>
            <a:off x="3204210" y="2076450"/>
            <a:ext cx="5783580" cy="2705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Session-06</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r>
              <a:rPr lang="en-GB" altLang="en-US" sz="1800" b="1" dirty="0">
                <a:latin typeface="Times New Roman" panose="02020603050405020304" pitchFamily="18" charset="0"/>
                <a:cs typeface="Times New Roman" panose="02020603050405020304" pitchFamily="18" charset="0"/>
              </a:rPr>
              <a:t>Ansible Vaults</a:t>
            </a:r>
            <a:endParaRPr lang="en-GB" altLang="en-US" sz="1800" b="1" dirty="0">
              <a:latin typeface="Times New Roman" panose="02020603050405020304" pitchFamily="18" charset="0"/>
              <a:cs typeface="Times New Roman" panose="02020603050405020304" pitchFamily="18" charset="0"/>
            </a:endParaRPr>
          </a:p>
          <a:p>
            <a:pPr algn="l"/>
            <a:endParaRPr lang="en-GB" altLang="en-US" sz="1400" dirty="0"/>
          </a:p>
          <a:p>
            <a:pPr algn="l"/>
            <a:r>
              <a:rPr lang="en-GB" altLang="en-US" sz="1400" dirty="0">
                <a:latin typeface="Times New Roman" panose="02020603050405020304" pitchFamily="18" charset="0"/>
                <a:cs typeface="Times New Roman" panose="02020603050405020304" pitchFamily="18" charset="0"/>
              </a:rPr>
              <a:t>Ansible Vault is a feature in Ansible that allows you to encrypt sensitive data such as passwords, private keys, and other confidential information. It uses symmetric encryption, which means that the same password is used to encrypt and decrypt the data.</a:t>
            </a:r>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a:p>
            <a:pPr algn="l"/>
            <a:r>
              <a:rPr lang="en-GB" altLang="en-US" sz="1400" dirty="0">
                <a:latin typeface="Times New Roman" panose="02020603050405020304" pitchFamily="18" charset="0"/>
                <a:cs typeface="Times New Roman" panose="02020603050405020304" pitchFamily="18" charset="0"/>
              </a:rPr>
              <a:t>The purpose of Ansible Vault is to provide a secure way of storing sensitive information in playbooks or inventory files that can be shared or version-controlled. It prevents the sensitive information from being visible in plain text, thereby reducing the risk of security breaches.</a:t>
            </a:r>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Session-06</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lnSpcReduction="20000"/>
          </a:bodyPr>
          <a:lstStyle/>
          <a:p>
            <a:pPr algn="l"/>
            <a:r>
              <a:rPr lang="en-GB" altLang="en-US" sz="1800" b="1" dirty="0">
                <a:latin typeface="Times New Roman" panose="02020603050405020304" pitchFamily="18" charset="0"/>
                <a:cs typeface="Times New Roman" panose="02020603050405020304" pitchFamily="18" charset="0"/>
              </a:rPr>
              <a:t>Encrypting sensitive data using Ansible Vault</a:t>
            </a:r>
            <a:endParaRPr lang="en-GB" altLang="en-US" sz="1800" b="1" dirty="0">
              <a:latin typeface="Times New Roman" panose="02020603050405020304" pitchFamily="18" charset="0"/>
              <a:cs typeface="Times New Roman" panose="02020603050405020304" pitchFamily="18" charset="0"/>
            </a:endParaRPr>
          </a:p>
          <a:p>
            <a:pPr algn="l"/>
            <a:endParaRPr lang="en-GB" altLang="en-US" sz="1800" b="1" dirty="0">
              <a:latin typeface="Times New Roman" panose="02020603050405020304" pitchFamily="18" charset="0"/>
              <a:cs typeface="Times New Roman" panose="02020603050405020304" pitchFamily="18" charset="0"/>
            </a:endParaRPr>
          </a:p>
          <a:p>
            <a:pPr algn="l"/>
            <a:r>
              <a:rPr lang="en-GB" altLang="en-US" sz="1400" dirty="0">
                <a:latin typeface="Times New Roman" panose="02020603050405020304" pitchFamily="18" charset="0"/>
                <a:cs typeface="Times New Roman" panose="02020603050405020304" pitchFamily="18" charset="0"/>
              </a:rPr>
              <a:t>To encrypt sensitive data, you can use the ansible-vault command with the create option to create a new encrypted file or the encrypt option to encrypt an existing file:</a:t>
            </a:r>
            <a:endParaRPr lang="en-GB" altLang="en-US" sz="1400" dirty="0">
              <a:latin typeface="Times New Roman" panose="02020603050405020304" pitchFamily="18" charset="0"/>
              <a:cs typeface="Times New Roman" panose="02020603050405020304" pitchFamily="18" charset="0"/>
            </a:endParaRPr>
          </a:p>
          <a:p>
            <a:pPr algn="l"/>
            <a:endParaRPr lang="en-GB" altLang="en-US" sz="1800" b="1" dirty="0">
              <a:latin typeface="Times New Roman" panose="02020603050405020304" pitchFamily="18" charset="0"/>
              <a:cs typeface="Times New Roman" panose="02020603050405020304" pitchFamily="18" charset="0"/>
            </a:endParaRPr>
          </a:p>
          <a:p>
            <a:pPr algn="l"/>
            <a:endParaRPr lang="en-GB" altLang="en-US" sz="1400" dirty="0"/>
          </a:p>
          <a:p>
            <a:pPr algn="l"/>
            <a:r>
              <a:rPr lang="en-GB" altLang="en-US" sz="1400" dirty="0">
                <a:latin typeface="Times New Roman" panose="02020603050405020304" pitchFamily="18" charset="0"/>
                <a:cs typeface="Times New Roman" panose="02020603050405020304" pitchFamily="18" charset="0"/>
              </a:rPr>
              <a:t>To view the contents of an encrypted file, you can use the view option:</a:t>
            </a:r>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a:p>
            <a:pPr algn="l"/>
            <a:r>
              <a:rPr lang="en-GB" altLang="en-US" sz="1400" dirty="0">
                <a:latin typeface="Times New Roman" panose="02020603050405020304" pitchFamily="18" charset="0"/>
                <a:cs typeface="Times New Roman" panose="02020603050405020304" pitchFamily="18" charset="0"/>
              </a:rPr>
              <a:t>This will prompt you for the password to decrypt the file and display the contents in the terminal.</a:t>
            </a:r>
            <a:endParaRPr lang="en-GB" altLang="en-US" sz="1400" dirty="0">
              <a:latin typeface="Times New Roman" panose="02020603050405020304" pitchFamily="18" charset="0"/>
              <a:cs typeface="Times New Roman" panose="02020603050405020304" pitchFamily="18" charset="0"/>
            </a:endParaRPr>
          </a:p>
          <a:p>
            <a:pPr algn="l"/>
            <a:r>
              <a:rPr lang="en-GB" altLang="en-US" sz="1400" dirty="0">
                <a:latin typeface="Times New Roman" panose="02020603050405020304" pitchFamily="18" charset="0"/>
                <a:cs typeface="Times New Roman" panose="02020603050405020304" pitchFamily="18" charset="0"/>
              </a:rPr>
              <a:t>You can also use the edit option to modify an encrypted file or the decrypt option to remove the encryption:</a:t>
            </a:r>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a:p>
            <a:pPr algn="l"/>
            <a:r>
              <a:rPr lang="en-GB" altLang="en-US" sz="1400" dirty="0">
                <a:latin typeface="Times New Roman" panose="02020603050405020304" pitchFamily="18" charset="0"/>
                <a:cs typeface="Times New Roman" panose="02020603050405020304" pitchFamily="18" charset="0"/>
              </a:rPr>
              <a:t>When running an Ansible playbook that uses encrypted files, you can specify the password to decrypt them using the --ask-vault-pass option:</a:t>
            </a:r>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a:p>
            <a:pPr algn="l"/>
            <a:r>
              <a:rPr lang="en-GB" altLang="en-US" sz="1400" dirty="0">
                <a:latin typeface="Times New Roman" panose="02020603050405020304" pitchFamily="18" charset="0"/>
                <a:cs typeface="Times New Roman" panose="02020603050405020304" pitchFamily="18" charset="0"/>
              </a:rPr>
              <a:t>Alternatively, you can use a password file or environment variable to store the password using the --vault-password-file or --vault-password-env options, respectively.</a:t>
            </a:r>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771525" y="1764665"/>
            <a:ext cx="6225540" cy="533400"/>
          </a:xfrm>
          <a:prstGeom prst="rect">
            <a:avLst/>
          </a:prstGeom>
        </p:spPr>
      </p:pic>
      <p:pic>
        <p:nvPicPr>
          <p:cNvPr id="5" name="Picture 4"/>
          <p:cNvPicPr>
            <a:picLocks noChangeAspect="1"/>
          </p:cNvPicPr>
          <p:nvPr/>
        </p:nvPicPr>
        <p:blipFill>
          <a:blip r:embed="rId2"/>
          <a:stretch>
            <a:fillRect/>
          </a:stretch>
        </p:blipFill>
        <p:spPr>
          <a:xfrm>
            <a:off x="771525" y="2693670"/>
            <a:ext cx="3665220" cy="441960"/>
          </a:xfrm>
          <a:prstGeom prst="rect">
            <a:avLst/>
          </a:prstGeom>
        </p:spPr>
      </p:pic>
      <p:pic>
        <p:nvPicPr>
          <p:cNvPr id="6" name="Picture 5"/>
          <p:cNvPicPr>
            <a:picLocks noChangeAspect="1"/>
          </p:cNvPicPr>
          <p:nvPr/>
        </p:nvPicPr>
        <p:blipFill>
          <a:blip r:embed="rId3"/>
          <a:stretch>
            <a:fillRect/>
          </a:stretch>
        </p:blipFill>
        <p:spPr>
          <a:xfrm>
            <a:off x="771525" y="3707765"/>
            <a:ext cx="5387340" cy="601980"/>
          </a:xfrm>
          <a:prstGeom prst="rect">
            <a:avLst/>
          </a:prstGeom>
        </p:spPr>
      </p:pic>
      <p:pic>
        <p:nvPicPr>
          <p:cNvPr id="7" name="Picture 6"/>
          <p:cNvPicPr>
            <a:picLocks noChangeAspect="1"/>
          </p:cNvPicPr>
          <p:nvPr/>
        </p:nvPicPr>
        <p:blipFill>
          <a:blip r:embed="rId4"/>
          <a:stretch>
            <a:fillRect/>
          </a:stretch>
        </p:blipFill>
        <p:spPr>
          <a:xfrm>
            <a:off x="771525" y="4650105"/>
            <a:ext cx="4770120" cy="4648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Session-06</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p:txBody>
      </p:sp>
      <p:pic>
        <p:nvPicPr>
          <p:cNvPr id="5" name="Picture 4"/>
          <p:cNvPicPr>
            <a:picLocks noChangeAspect="1"/>
          </p:cNvPicPr>
          <p:nvPr/>
        </p:nvPicPr>
        <p:blipFill>
          <a:blip r:embed="rId1"/>
          <a:stretch>
            <a:fillRect/>
          </a:stretch>
        </p:blipFill>
        <p:spPr>
          <a:xfrm>
            <a:off x="4149090" y="2712720"/>
            <a:ext cx="3893820" cy="14325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1593</Words>
  <Application>WPS Presentation</Application>
  <PresentationFormat>Widescreen</PresentationFormat>
  <Paragraphs>69</Paragraphs>
  <Slides>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vt:i4>
      </vt:variant>
    </vt:vector>
  </HeadingPairs>
  <TitlesOfParts>
    <vt:vector size="22" baseType="lpstr">
      <vt:lpstr>Arial</vt:lpstr>
      <vt:lpstr>SimSun</vt:lpstr>
      <vt:lpstr>Wingdings</vt:lpstr>
      <vt:lpstr>Calibri Light</vt:lpstr>
      <vt:lpstr>Calibri</vt:lpstr>
      <vt:lpstr>Microsoft YaHei</vt:lpstr>
      <vt:lpstr>Arial Unicode MS</vt:lpstr>
      <vt:lpstr>Bahnschrift Light</vt:lpstr>
      <vt:lpstr>Times New Roman</vt:lpstr>
      <vt:lpstr>Arial</vt:lpstr>
      <vt:lpstr>Calibri</vt:lpstr>
      <vt:lpstr>Open Sans</vt:lpstr>
      <vt:lpstr>Segoe Print</vt:lpstr>
      <vt:lpstr>Raleway</vt:lpstr>
      <vt:lpstr>Wingdings</vt:lpstr>
      <vt:lpstr>Office Theme</vt:lpstr>
      <vt:lpstr>PowerPoint 演示文稿</vt:lpstr>
      <vt:lpstr>Ansible Session-02</vt:lpstr>
      <vt:lpstr>Ansible Session-05</vt:lpstr>
      <vt:lpstr>Ansible Session-05</vt:lpstr>
      <vt:lpstr>Ansible Session-05</vt:lpstr>
      <vt:lpstr>Ansible Session-04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bjit</cp:lastModifiedBy>
  <cp:revision>2</cp:revision>
  <dcterms:created xsi:type="dcterms:W3CDTF">2023-05-11T03:56:57Z</dcterms:created>
  <dcterms:modified xsi:type="dcterms:W3CDTF">2023-05-11T03:57:35Z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63F1EF6B82614884AC350DBE329BB213</vt:lpwstr>
  </property>
  <property fmtid="{D5CDD505-2E9C-101B-9397-08002B2CF9AE}" pid="3" name="KSOProductBuildVer">
    <vt:lpwstr>1033-11.2.0.11219</vt:lpwstr>
  </property>
</Properties>
</file>