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1410" r:id="rId3"/>
    <p:sldId id="1467" r:id="rId4"/>
    <p:sldId id="1468" r:id="rId5"/>
    <p:sldId id="1470" r:id="rId6"/>
    <p:sldId id="1472" r:id="rId7"/>
    <p:sldId id="1441" r:id="rId8"/>
    <p:sldId id="32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Light" panose="020B0306030504020204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  <a:srgbClr val="003651"/>
    <a:srgbClr val="F2F2F2"/>
    <a:srgbClr val="F1CBCB"/>
    <a:srgbClr val="FFFF99"/>
    <a:srgbClr val="FFFFCC"/>
    <a:srgbClr val="CC99FF"/>
    <a:srgbClr val="99FF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8CBC5-E241-4649-AC95-9E8D1DC32C18}" v="7" dt="2021-11-12T03:28:03.470"/>
  </p1510:revLst>
</p1510:revInfo>
</file>

<file path=ppt/tableStyles.xml><?xml version="1.0" encoding="utf-8"?>
<a:tblStyleLst xmlns:a="http://schemas.openxmlformats.org/drawingml/2006/main" def="{943D4F38-D976-449A-A0E3-46E5F473CAF5}">
  <a:tblStyle styleId="{943D4F38-D976-449A-A0E3-46E5F473CA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F8"/>
          </a:solidFill>
        </a:fill>
      </a:tcStyle>
    </a:wholeTbl>
    <a:band1H>
      <a:tcTxStyle b="off" i="off"/>
      <a:tcStyle>
        <a:tcBdr/>
        <a:fill>
          <a:solidFill>
            <a:srgbClr val="CAECF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F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3784" autoAdjust="0"/>
  </p:normalViewPr>
  <p:slideViewPr>
    <p:cSldViewPr snapToGrid="0">
      <p:cViewPr varScale="1">
        <p:scale>
          <a:sx n="95" d="100"/>
          <a:sy n="95" d="100"/>
        </p:scale>
        <p:origin x="45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525755f307_2_2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4" name="Google Shape;2534;g525755f307_2_24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g525755f307_2_24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>
            <a:extLst>
              <a:ext uri="{FF2B5EF4-FFF2-40B4-BE49-F238E27FC236}">
                <a16:creationId xmlns:a16="http://schemas.microsoft.com/office/drawing/2014/main" id="{39DC9FF8-E93B-D746-BBFD-A06195E1BAB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 userDrawn="1">
  <p:cSld name="Default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ja" sz="800" b="1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7" name="Google Shape;57;p15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BJIT </a:t>
            </a:r>
            <a:r>
              <a:rPr lang="en-US" alt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Group</a:t>
            </a: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 </a:t>
            </a:r>
            <a:endParaRPr sz="800" i="0" u="none" strike="noStrike" cap="none" dirty="0">
              <a:solidFill>
                <a:schemeClr val="accent5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pic>
        <p:nvPicPr>
          <p:cNvPr id="8" name="Google Shape;234;p114" descr="BJIT">
            <a:extLst>
              <a:ext uri="{FF2B5EF4-FFF2-40B4-BE49-F238E27FC236}">
                <a16:creationId xmlns:a16="http://schemas.microsoft.com/office/drawing/2014/main" id="{0F99266B-76BC-E348-9361-ADD56D891E4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5218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F0EA15-BFD4-F24B-AB85-51C9A2C5C089}"/>
              </a:ext>
            </a:extLst>
          </p:cNvPr>
          <p:cNvSpPr/>
          <p:nvPr userDrawn="1"/>
        </p:nvSpPr>
        <p:spPr>
          <a:xfrm>
            <a:off x="4037946" y="4869517"/>
            <a:ext cx="2018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Copyright @</a:t>
            </a:r>
            <a:r>
              <a:rPr lang="en-US" altLang="ja-JP" sz="800" baseline="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BJIT Group. All Rights Reserved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7153275" y="4884382"/>
            <a:ext cx="963542" cy="93787"/>
          </a:xfrm>
          <a:prstGeom prst="round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  <a:sym typeface="Arial"/>
              </a:rPr>
              <a:t>CONFIDENIAL</a:t>
            </a:r>
            <a:endParaRPr kumimoji="1" lang="ja-JP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635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how-to-install-python-3-ubuntu" TargetMode="External"/><Relationship Id="rId2" Type="http://schemas.openxmlformats.org/officeDocument/2006/relationships/hyperlink" Target="https://phoenixnap.com/kb/install-docker-on-ubuntu-20-0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AmazonECR/latest/userguide/docker-push-ecr-image.html" TargetMode="External"/><Relationship Id="rId4" Type="http://schemas.openxmlformats.org/officeDocument/2006/relationships/hyperlink" Target="https://docs.docker.com/language/python/run-container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>
          <a:xfrm>
            <a:off x="3022350" y="3406725"/>
            <a:ext cx="4016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 dirty="0">
                <a:solidFill>
                  <a:schemeClr val="lt1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YOUR NEXT DESTINATION </a:t>
            </a:r>
            <a:endParaRPr sz="1800" dirty="0">
              <a:solidFill>
                <a:schemeClr val="lt1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200" dirty="0">
                <a:solidFill>
                  <a:schemeClr val="lt1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OF SOFTWARE OUTSOURCING</a:t>
            </a:r>
            <a:endParaRPr sz="1200" dirty="0">
              <a:solidFill>
                <a:schemeClr val="lt1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solidFill>
                <a:schemeClr val="lt1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Lecture Outline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471458-6D62-4758-8D9A-64BD356F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870600"/>
            <a:ext cx="7886700" cy="3759957"/>
          </a:xfrm>
        </p:spPr>
        <p:txBody>
          <a:bodyPr/>
          <a:lstStyle/>
          <a:p>
            <a:pPr marL="5143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Open Sans Light'"/>
              <a:ea typeface="DejaVu Sans"/>
              <a:cs typeface="DejaVu Sans"/>
            </a:endParaRPr>
          </a:p>
          <a:p>
            <a:pPr marL="5143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Open Sans Light'"/>
              <a:ea typeface="DejaVu Sans"/>
              <a:cs typeface="DejaVu Sans"/>
            </a:endParaRPr>
          </a:p>
          <a:p>
            <a:pPr marL="514350" indent="-285750" algn="l">
              <a:buFont typeface="Arial" panose="020B0604020202020204" pitchFamily="34" charset="0"/>
              <a:buChar char="•"/>
            </a:pPr>
            <a:endParaRPr lang="en-US" sz="1800" b="0" kern="0" dirty="0">
              <a:effectLst/>
              <a:latin typeface="Open Sans Light'"/>
              <a:ea typeface="DejaVu Sans"/>
              <a:cs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55400-EF7D-43A5-92F9-F126B065AE8A}"/>
              </a:ext>
            </a:extLst>
          </p:cNvPr>
          <p:cNvSpPr txBox="1"/>
          <p:nvPr/>
        </p:nvSpPr>
        <p:spPr>
          <a:xfrm>
            <a:off x="501650" y="671224"/>
            <a:ext cx="8013700" cy="432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vs Virtual Machines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Architecture Diagram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Installation 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Image into Registry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Networking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Example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Overview</a:t>
            </a:r>
          </a:p>
          <a:p>
            <a:pPr marL="228600" lvl="0" indent="-2880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AE8-4AFE-F722-59B9-DF159AE7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4029C-A323-0066-78D3-E7092DF5B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1E66E-02A0-663D-2417-2A0A243B920B}"/>
              </a:ext>
            </a:extLst>
          </p:cNvPr>
          <p:cNvSpPr txBox="1"/>
          <p:nvPr/>
        </p:nvSpPr>
        <p:spPr>
          <a:xfrm>
            <a:off x="628649" y="873235"/>
            <a:ext cx="7929563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networking is primarily used to establish communication between Docker containers and the outside world via the host machine where the Docker daemon is running.</a:t>
            </a:r>
          </a:p>
          <a:p>
            <a:endParaRPr lang="en-GB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supports different types of networks.</a:t>
            </a:r>
          </a:p>
          <a:p>
            <a:endParaRPr lang="en-GB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Networks: </a:t>
            </a:r>
            <a:r>
              <a:rPr lang="en-GB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mapping needs to be configured</a:t>
            </a:r>
            <a:endParaRPr 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create -d bridge my-bridge-net</a:t>
            </a:r>
          </a:p>
          <a:p>
            <a:endParaRPr lang="en-GB" sz="12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Networks: 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multi-host network communication</a:t>
            </a:r>
          </a:p>
          <a:p>
            <a:r>
              <a:rPr lang="en-GB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create -d overlay --subnet=192.168.10.0/24 my-overlay-net</a:t>
            </a:r>
          </a:p>
          <a:p>
            <a:endParaRPr lang="en-GB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Macvlan</a:t>
            </a:r>
            <a:r>
              <a:rPr lang="en-US" sz="12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Networks</a:t>
            </a:r>
            <a:r>
              <a:rPr lang="en-GB" sz="12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2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use of port mapping</a:t>
            </a:r>
          </a:p>
          <a:p>
            <a:r>
              <a:rPr lang="en-GB" sz="12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create -d </a:t>
            </a:r>
            <a:r>
              <a:rPr lang="en-GB" sz="12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macvlan</a:t>
            </a:r>
            <a:r>
              <a:rPr lang="en-GB" sz="12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--subnet=192.168.40.0/24 --gateway=192.168.40.1 -o parent=eth0 my-</a:t>
            </a:r>
            <a:r>
              <a:rPr lang="en-GB" sz="1200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macvlan</a:t>
            </a:r>
            <a:r>
              <a:rPr lang="en-GB" sz="12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-net</a:t>
            </a:r>
          </a:p>
          <a:p>
            <a:endParaRPr lang="en-GB" sz="12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 Networks: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network isolation between the container and the Docker host, and use the host’s networking directly.</a:t>
            </a:r>
          </a:p>
          <a:p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None: </a:t>
            </a:r>
            <a:r>
              <a:rPr lang="en-GB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network in docker means when you don't want any network interface for your container.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0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EB8A-F2DB-380D-FE0E-49226CD9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Operations Docker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E3793-8AC9-ADAE-2582-F46DA8348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47A74-88B4-B2C4-C942-C040288BF27E}"/>
              </a:ext>
            </a:extLst>
          </p:cNvPr>
          <p:cNvSpPr txBox="1"/>
          <p:nvPr/>
        </p:nvSpPr>
        <p:spPr>
          <a:xfrm>
            <a:off x="628650" y="1205345"/>
            <a:ext cx="8286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operations with Docker networking:</a:t>
            </a:r>
          </a:p>
          <a:p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 a network: 	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inspect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networks: 	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ls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network: 	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create command and specify if it’s of type bridge (default), overlay or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macvlan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or connect a container to a specific network: 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connect my-network my-container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 a container from a network: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disconnect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an existing network: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rm  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4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34AF-942A-3392-8483-78A17617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connect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D71FF-9556-A180-FA3C-6958FE8F3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193AA-3EC5-812A-0181-62A413C535D0}"/>
              </a:ext>
            </a:extLst>
          </p:cNvPr>
          <p:cNvSpPr txBox="1"/>
          <p:nvPr/>
        </p:nvSpPr>
        <p:spPr>
          <a:xfrm>
            <a:off x="628649" y="873235"/>
            <a:ext cx="79724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create </a:t>
            </a:r>
            <a:r>
              <a:rPr lang="en-US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mynetwork</a:t>
            </a:r>
            <a:endParaRPr lang="en-US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ls</a:t>
            </a:r>
          </a:p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connect 0f8d7a833f42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--network=</a:t>
            </a:r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mynetwork</a:t>
            </a:r>
            <a:endParaRPr lang="en-US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inspect </a:t>
            </a:r>
            <a:r>
              <a:rPr lang="en-US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mynetwork</a:t>
            </a:r>
            <a:endParaRPr lang="en-US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disconnect 0f8d7a833f42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--network=</a:t>
            </a:r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mynetwork</a:t>
            </a:r>
            <a:endParaRPr lang="en-US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inspect </a:t>
            </a:r>
            <a:r>
              <a:rPr lang="en-US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mynetwork</a:t>
            </a:r>
            <a:endParaRPr lang="en-US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rm </a:t>
            </a:r>
            <a:r>
              <a:rPr lang="en-US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mynetwork</a:t>
            </a:r>
            <a:endParaRPr lang="en-US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prune [</a:t>
            </a:r>
            <a:r>
              <a:rPr lang="en-GB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will remove all custom networks not used by at least one container</a:t>
            </a:r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111827"/>
                </a:solidFill>
                <a:effectLst/>
                <a:latin typeface="ui-monospace"/>
              </a:rPr>
              <a:t>Another Example:</a:t>
            </a:r>
          </a:p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create net1 # creates bridge network name net1</a:t>
            </a:r>
          </a:p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create net2 # creates bridge network name net2</a:t>
            </a:r>
          </a:p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create -it --net net1 --name cont1 </a:t>
            </a:r>
            <a:r>
              <a:rPr lang="en-US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busybox</a:t>
            </a:r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# creates container named cont1 attached to network net1</a:t>
            </a:r>
          </a:p>
          <a:p>
            <a:r>
              <a:rPr lang="en-US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network connect net2 cont1 # further attaches container cont1 to network net2</a:t>
            </a:r>
          </a:p>
          <a:p>
            <a:endParaRPr lang="en-US" b="1" i="0" dirty="0">
              <a:solidFill>
                <a:srgbClr val="111827"/>
              </a:solidFill>
              <a:effectLst/>
              <a:latin typeface="ui-monospac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2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3AB2-B9FD-77B5-642D-19AF35EB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across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1F959-BAEE-2A22-F533-AF7F6897F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3C891-26E4-561C-F293-F6F378C9AF28}"/>
              </a:ext>
            </a:extLst>
          </p:cNvPr>
          <p:cNvSpPr txBox="1"/>
          <p:nvPr/>
        </p:nvSpPr>
        <p:spPr>
          <a:xfrm>
            <a:off x="628649" y="964643"/>
            <a:ext cx="78866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as ordering: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-d --name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-d -P --name web --link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training/webapp python app.py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checking: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 inspect -f "{{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HostConfig.Links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}}" web</a:t>
            </a:r>
          </a:p>
        </p:txBody>
      </p:sp>
    </p:spTree>
    <p:extLst>
      <p:ext uri="{BB962C8B-B14F-4D97-AF65-F5344CB8AC3E}">
        <p14:creationId xmlns:p14="http://schemas.microsoft.com/office/powerpoint/2010/main" val="37733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3D1F-BD79-4096-BDB0-C64513CC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EFCA2-D4BE-45E7-8723-42520FAF81E3}"/>
              </a:ext>
            </a:extLst>
          </p:cNvPr>
          <p:cNvSpPr txBox="1"/>
          <p:nvPr/>
        </p:nvSpPr>
        <p:spPr>
          <a:xfrm>
            <a:off x="763676" y="844061"/>
            <a:ext cx="7751674" cy="176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880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hlinkClick r:id="rId2"/>
              </a:rPr>
              <a:t>https://phoenixnap.com/kb/install-docker-on-ubuntu-20-04</a:t>
            </a:r>
            <a:endParaRPr lang="en-US" dirty="0"/>
          </a:p>
          <a:p>
            <a:pPr marL="685800" lvl="1" indent="-2880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hlinkClick r:id="rId3"/>
              </a:rPr>
              <a:t>https://phoenixnap.com/kb/how-to-install-python-3-ubuntu</a:t>
            </a:r>
            <a:endParaRPr lang="en-US" dirty="0"/>
          </a:p>
          <a:p>
            <a:pPr marL="685800" lvl="1" indent="-2880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hlinkClick r:id="rId4"/>
              </a:rPr>
              <a:t>https://docs.docker.com/language/python/run-containers/</a:t>
            </a:r>
            <a:endParaRPr lang="en-US" dirty="0"/>
          </a:p>
          <a:p>
            <a:pPr marL="685800" lvl="1" indent="-2880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dirty="0">
                <a:hlinkClick r:id="rId5"/>
              </a:rPr>
              <a:t>https://docs.aws.amazon.com/AmazonECR/latest/userguide/docker-push-ecr-image.html</a:t>
            </a:r>
            <a:endParaRPr lang="en-US" dirty="0"/>
          </a:p>
          <a:p>
            <a:pPr marL="685800" lvl="1" indent="-2880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87"/>
          <p:cNvSpPr/>
          <p:nvPr/>
        </p:nvSpPr>
        <p:spPr>
          <a:xfrm>
            <a:off x="1239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lvl="0" algn="ctr">
              <a:buSzPts val="1400"/>
            </a:pP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8" name="Google Shape;2548;p87"/>
          <p:cNvGrpSpPr/>
          <p:nvPr/>
        </p:nvGrpSpPr>
        <p:grpSpPr>
          <a:xfrm>
            <a:off x="2514417" y="1146297"/>
            <a:ext cx="4115167" cy="1487016"/>
            <a:chOff x="6893895" y="4227741"/>
            <a:chExt cx="10973779" cy="3965376"/>
          </a:xfrm>
        </p:grpSpPr>
        <p:grpSp>
          <p:nvGrpSpPr>
            <p:cNvPr id="2549" name="Google Shape;2549;p87"/>
            <p:cNvGrpSpPr/>
            <p:nvPr/>
          </p:nvGrpSpPr>
          <p:grpSpPr>
            <a:xfrm>
              <a:off x="6893895" y="4227741"/>
              <a:ext cx="1473200" cy="1463040"/>
              <a:chOff x="6602493" y="3769678"/>
              <a:chExt cx="1473200" cy="1463040"/>
            </a:xfrm>
          </p:grpSpPr>
          <p:cxnSp>
            <p:nvCxnSpPr>
              <p:cNvPr id="2550" name="Google Shape;2550;p87"/>
              <p:cNvCxnSpPr/>
              <p:nvPr/>
            </p:nvCxnSpPr>
            <p:spPr>
              <a:xfrm rot="10800000">
                <a:off x="6612653" y="3784600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1" name="Google Shape;2551;p87"/>
              <p:cNvCxnSpPr/>
              <p:nvPr/>
            </p:nvCxnSpPr>
            <p:spPr>
              <a:xfrm>
                <a:off x="6602493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552" name="Google Shape;2552;p87"/>
            <p:cNvGrpSpPr/>
            <p:nvPr/>
          </p:nvGrpSpPr>
          <p:grpSpPr>
            <a:xfrm rot="10800000">
              <a:off x="16394474" y="6730077"/>
              <a:ext cx="1473200" cy="1463040"/>
              <a:chOff x="6009640" y="2851103"/>
              <a:chExt cx="1473200" cy="1463040"/>
            </a:xfrm>
          </p:grpSpPr>
          <p:cxnSp>
            <p:nvCxnSpPr>
              <p:cNvPr id="2553" name="Google Shape;2553;p87"/>
              <p:cNvCxnSpPr/>
              <p:nvPr/>
            </p:nvCxnSpPr>
            <p:spPr>
              <a:xfrm rot="10800000">
                <a:off x="6019800" y="2866025"/>
                <a:ext cx="146304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4" name="Google Shape;2554;p87"/>
              <p:cNvCxnSpPr/>
              <p:nvPr/>
            </p:nvCxnSpPr>
            <p:spPr>
              <a:xfrm>
                <a:off x="6009640" y="2851103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0" name="Google Shape;2498;p75">
            <a:extLst>
              <a:ext uri="{FF2B5EF4-FFF2-40B4-BE49-F238E27FC236}">
                <a16:creationId xmlns:a16="http://schemas.microsoft.com/office/drawing/2014/main" id="{6D8DD9B3-A523-9843-A715-9C2C9CE2A4B7}"/>
              </a:ext>
            </a:extLst>
          </p:cNvPr>
          <p:cNvSpPr txBox="1"/>
          <p:nvPr/>
        </p:nvSpPr>
        <p:spPr>
          <a:xfrm>
            <a:off x="3818157" y="3300922"/>
            <a:ext cx="1531368" cy="27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Get in touch with us: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2499;p75">
            <a:extLst>
              <a:ext uri="{FF2B5EF4-FFF2-40B4-BE49-F238E27FC236}">
                <a16:creationId xmlns:a16="http://schemas.microsoft.com/office/drawing/2014/main" id="{C868F998-C405-F543-B141-86757B8F44DA}"/>
              </a:ext>
            </a:extLst>
          </p:cNvPr>
          <p:cNvSpPr txBox="1"/>
          <p:nvPr/>
        </p:nvSpPr>
        <p:spPr>
          <a:xfrm>
            <a:off x="0" y="3675103"/>
            <a:ext cx="9142761" cy="37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ja-JP" sz="1000" dirty="0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www.bjitgroup.com</a:t>
            </a:r>
            <a:endParaRPr sz="1000" dirty="0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pic>
        <p:nvPicPr>
          <p:cNvPr id="26" name="Google Shape;244;p115">
            <a:extLst>
              <a:ext uri="{FF2B5EF4-FFF2-40B4-BE49-F238E27FC236}">
                <a16:creationId xmlns:a16="http://schemas.microsoft.com/office/drawing/2014/main" id="{B339AEE2-E8EC-B541-BBEB-11DF486F32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A678C1-98C0-C54D-9D1F-2B0B1617156F}"/>
              </a:ext>
            </a:extLst>
          </p:cNvPr>
          <p:cNvSpPr txBox="1"/>
          <p:nvPr/>
        </p:nvSpPr>
        <p:spPr>
          <a:xfrm>
            <a:off x="2326460" y="1507591"/>
            <a:ext cx="411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16508</TotalTime>
  <Words>543</Words>
  <Application>Microsoft Office PowerPoint</Application>
  <PresentationFormat>On-screen Show (16:9)</PresentationFormat>
  <Paragraphs>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Times New Roman</vt:lpstr>
      <vt:lpstr>Calibri</vt:lpstr>
      <vt:lpstr>Arial</vt:lpstr>
      <vt:lpstr>Roboto</vt:lpstr>
      <vt:lpstr>Open Sans Light</vt:lpstr>
      <vt:lpstr>Raleway</vt:lpstr>
      <vt:lpstr>Open Sans Light'</vt:lpstr>
      <vt:lpstr>Wingdings</vt:lpstr>
      <vt:lpstr>ui-monospace</vt:lpstr>
      <vt:lpstr>Open Sans</vt:lpstr>
      <vt:lpstr>Office Theme</vt:lpstr>
      <vt:lpstr>PowerPoint Presentation</vt:lpstr>
      <vt:lpstr> Lecture Outline</vt:lpstr>
      <vt:lpstr>Docker Networking</vt:lpstr>
      <vt:lpstr>Common Operations Docker Network</vt:lpstr>
      <vt:lpstr>Create and connect Network</vt:lpstr>
      <vt:lpstr>Communication across links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Homayun Kabir-301</dc:creator>
  <cp:keywords/>
  <dc:description/>
  <cp:lastModifiedBy>BJIT LTD</cp:lastModifiedBy>
  <cp:revision>964</cp:revision>
  <dcterms:modified xsi:type="dcterms:W3CDTF">2023-02-02T06:55:09Z</dcterms:modified>
  <cp:category/>
</cp:coreProperties>
</file>