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48"/>
  </p:notesMasterIdLst>
  <p:sldIdLst>
    <p:sldId id="256" r:id="rId3"/>
    <p:sldId id="1410" r:id="rId4"/>
    <p:sldId id="1411" r:id="rId5"/>
    <p:sldId id="1412" r:id="rId6"/>
    <p:sldId id="1413" r:id="rId7"/>
    <p:sldId id="1414" r:id="rId8"/>
    <p:sldId id="1415" r:id="rId9"/>
    <p:sldId id="1416" r:id="rId10"/>
    <p:sldId id="1417" r:id="rId11"/>
    <p:sldId id="1418" r:id="rId12"/>
    <p:sldId id="1419" r:id="rId13"/>
    <p:sldId id="1420" r:id="rId14"/>
    <p:sldId id="1421" r:id="rId15"/>
    <p:sldId id="1422" r:id="rId16"/>
    <p:sldId id="1423" r:id="rId17"/>
    <p:sldId id="1424" r:id="rId18"/>
    <p:sldId id="1425" r:id="rId19"/>
    <p:sldId id="1426" r:id="rId20"/>
    <p:sldId id="1427" r:id="rId21"/>
    <p:sldId id="1428" r:id="rId22"/>
    <p:sldId id="1429" r:id="rId23"/>
    <p:sldId id="1430" r:id="rId24"/>
    <p:sldId id="1431" r:id="rId25"/>
    <p:sldId id="1432" r:id="rId26"/>
    <p:sldId id="1433" r:id="rId27"/>
    <p:sldId id="1434" r:id="rId28"/>
    <p:sldId id="1435" r:id="rId29"/>
    <p:sldId id="1436" r:id="rId30"/>
    <p:sldId id="1437" r:id="rId31"/>
    <p:sldId id="1452" r:id="rId32"/>
    <p:sldId id="1438" r:id="rId33"/>
    <p:sldId id="1439" r:id="rId34"/>
    <p:sldId id="1440" r:id="rId35"/>
    <p:sldId id="1441" r:id="rId36"/>
    <p:sldId id="1442" r:id="rId37"/>
    <p:sldId id="1443" r:id="rId38"/>
    <p:sldId id="1444" r:id="rId39"/>
    <p:sldId id="1445" r:id="rId40"/>
    <p:sldId id="1446" r:id="rId41"/>
    <p:sldId id="1447" r:id="rId42"/>
    <p:sldId id="1448" r:id="rId43"/>
    <p:sldId id="1449" r:id="rId44"/>
    <p:sldId id="1450" r:id="rId45"/>
    <p:sldId id="1451" r:id="rId46"/>
    <p:sldId id="301" r:id="rId47"/>
  </p:sldIdLst>
  <p:sldSz cx="9144000" cy="5143500" type="screen16x9"/>
  <p:notesSz cx="6858000" cy="9144000"/>
  <p:embeddedFontLst>
    <p:embeddedFont>
      <p:font typeface="Calibri" panose="020F0502020204030204" pitchFamily="34" charset="0"/>
      <p:regular r:id="rId49"/>
      <p:bold r:id="rId50"/>
      <p:italic r:id="rId51"/>
      <p:boldItalic r:id="rId52"/>
    </p:embeddedFont>
    <p:embeddedFont>
      <p:font typeface="Open Sans" panose="020B0606030504020204" pitchFamily="34" charset="0"/>
      <p:regular r:id="rId53"/>
      <p:bold r:id="rId54"/>
      <p:italic r:id="rId55"/>
      <p:boldItalic r:id="rId56"/>
    </p:embeddedFont>
    <p:embeddedFont>
      <p:font typeface="Open Sans Light" panose="020B0306030504020204" pitchFamily="34" charset="0"/>
      <p:regular r:id="rId57"/>
      <p:bold r:id="rId58"/>
      <p:italic r:id="rId59"/>
      <p:boldItalic r:id="rId60"/>
    </p:embeddedFont>
    <p:embeddedFont>
      <p:font typeface="Raleway" pitchFamily="2" charset="0"/>
      <p:regular r:id="rId61"/>
      <p:bold r:id="rId62"/>
      <p:italic r:id="rId63"/>
      <p:boldItalic r:id="rId64"/>
    </p:embeddedFont>
    <p:embeddedFont>
      <p:font typeface="Roboto" panose="02000000000000000000" pitchFamily="2"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4C2CF8-5AFE-4EF4-8367-DB1E6C2C9DE9}">
          <p14:sldIdLst>
            <p14:sldId id="256"/>
            <p14:sldId id="1410"/>
            <p14:sldId id="1411"/>
            <p14:sldId id="1412"/>
            <p14:sldId id="1413"/>
            <p14:sldId id="1414"/>
            <p14:sldId id="1415"/>
            <p14:sldId id="1416"/>
            <p14:sldId id="1417"/>
            <p14:sldId id="1418"/>
            <p14:sldId id="1419"/>
            <p14:sldId id="1420"/>
            <p14:sldId id="1421"/>
            <p14:sldId id="1422"/>
            <p14:sldId id="1423"/>
            <p14:sldId id="1424"/>
            <p14:sldId id="1425"/>
            <p14:sldId id="1426"/>
            <p14:sldId id="1427"/>
            <p14:sldId id="1428"/>
            <p14:sldId id="1429"/>
            <p14:sldId id="1430"/>
            <p14:sldId id="1431"/>
            <p14:sldId id="1432"/>
            <p14:sldId id="1433"/>
            <p14:sldId id="1434"/>
            <p14:sldId id="1435"/>
            <p14:sldId id="1436"/>
            <p14:sldId id="1437"/>
            <p14:sldId id="1452"/>
            <p14:sldId id="1438"/>
            <p14:sldId id="1439"/>
            <p14:sldId id="1440"/>
            <p14:sldId id="1441"/>
            <p14:sldId id="1442"/>
            <p14:sldId id="1443"/>
            <p14:sldId id="1444"/>
            <p14:sldId id="1445"/>
            <p14:sldId id="1446"/>
            <p14:sldId id="1447"/>
            <p14:sldId id="1448"/>
            <p14:sldId id="1449"/>
            <p14:sldId id="1450"/>
            <p14:sldId id="1451"/>
            <p14:sldId id="30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167"/>
    <a:srgbClr val="5E91CC"/>
    <a:srgbClr val="FF0000"/>
    <a:srgbClr val="3490CB"/>
    <a:srgbClr val="23A7AE"/>
    <a:srgbClr val="54EEA8"/>
    <a:srgbClr val="FF0033"/>
    <a:srgbClr val="36C0DC"/>
    <a:srgbClr val="FFD04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D4F38-D976-449A-A0E3-46E5F473CAF5}">
  <a:tblStyle styleId="{943D4F38-D976-449A-A0E3-46E5F473CAF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F8"/>
          </a:solidFill>
        </a:fill>
      </a:tcStyle>
    </a:wholeTbl>
    <a:band1H>
      <a:tcTxStyle b="off" i="off"/>
      <a:tcStyle>
        <a:tcBdr/>
        <a:fill>
          <a:solidFill>
            <a:srgbClr val="CAECF0"/>
          </a:solidFill>
        </a:fill>
      </a:tcStyle>
    </a:band1H>
    <a:band2H>
      <a:tcTxStyle b="off" i="off"/>
      <a:tcStyle>
        <a:tcBdr/>
      </a:tcStyle>
    </a:band2H>
    <a:band1V>
      <a:tcTxStyle b="off" i="off"/>
      <a:tcStyle>
        <a:tcBdr/>
        <a:fill>
          <a:solidFill>
            <a:srgbClr val="CAECF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33"/>
  </p:normalViewPr>
  <p:slideViewPr>
    <p:cSldViewPr snapToGrid="0">
      <p:cViewPr varScale="1">
        <p:scale>
          <a:sx n="105" d="100"/>
          <a:sy n="105" d="100"/>
        </p:scale>
        <p:origin x="754" y="6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font" Target="fonts/font20.fntdata"/><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3.fntdata"/><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FBD54-F36F-46BC-90DE-986124E47CE6}"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4CDDC520-1360-4C82-99B5-6AEEBC9C1251}">
      <dgm:prSet/>
      <dgm:spPr/>
      <dgm:t>
        <a:bodyPr/>
        <a:lstStyle/>
        <a:p>
          <a:r>
            <a:rPr lang="en-US" b="1" i="0"/>
            <a:t>Rules:</a:t>
          </a:r>
          <a:endParaRPr lang="en-US"/>
        </a:p>
      </dgm:t>
    </dgm:pt>
    <dgm:pt modelId="{01E8C1C6-CE63-4AFB-97B7-10013EDC2ADC}" type="parTrans" cxnId="{F12A4B13-9EDD-44D1-A8FF-087164BCAF66}">
      <dgm:prSet/>
      <dgm:spPr/>
      <dgm:t>
        <a:bodyPr/>
        <a:lstStyle/>
        <a:p>
          <a:endParaRPr lang="en-US"/>
        </a:p>
      </dgm:t>
    </dgm:pt>
    <dgm:pt modelId="{F2F6ECEE-6692-41FA-B6B4-1C99DD8832B6}" type="sibTrans" cxnId="{F12A4B13-9EDD-44D1-A8FF-087164BCAF66}">
      <dgm:prSet/>
      <dgm:spPr/>
      <dgm:t>
        <a:bodyPr/>
        <a:lstStyle/>
        <a:p>
          <a:endParaRPr lang="en-US"/>
        </a:p>
      </dgm:t>
    </dgm:pt>
    <dgm:pt modelId="{F9D53669-4AD8-4598-AC6E-A67F23127EB0}">
      <dgm:prSet custT="1"/>
      <dgm:spPr/>
      <dgm:t>
        <a:bodyPr/>
        <a:lstStyle/>
        <a:p>
          <a:pPr algn="just"/>
          <a:r>
            <a:rPr lang="en-US" sz="1400" b="0" i="0">
              <a:solidFill>
                <a:schemeClr val="bg2"/>
              </a:solidFill>
              <a:latin typeface="Times New Roman" panose="02020603050405020304" pitchFamily="18" charset="0"/>
              <a:cs typeface="Times New Roman" panose="02020603050405020304" pitchFamily="18" charset="0"/>
            </a:rPr>
            <a:t>A lambda expression can have zero, one or more parameters.</a:t>
          </a:r>
          <a:endParaRPr lang="en-US" sz="1400">
            <a:solidFill>
              <a:schemeClr val="bg2"/>
            </a:solidFill>
            <a:latin typeface="Times New Roman" panose="02020603050405020304" pitchFamily="18" charset="0"/>
            <a:cs typeface="Times New Roman" panose="02020603050405020304" pitchFamily="18" charset="0"/>
          </a:endParaRPr>
        </a:p>
      </dgm:t>
    </dgm:pt>
    <dgm:pt modelId="{1BBBDDD0-B41B-4154-B9A7-22EB8B06C1EB}" type="parTrans" cxnId="{2CA1CCB9-B281-4689-8F03-09521BFAFB1F}">
      <dgm:prSet/>
      <dgm:spPr/>
      <dgm:t>
        <a:bodyPr/>
        <a:lstStyle/>
        <a:p>
          <a:endParaRPr lang="en-US"/>
        </a:p>
      </dgm:t>
    </dgm:pt>
    <dgm:pt modelId="{81DC7722-5345-4113-90F4-534FC5BDC79A}" type="sibTrans" cxnId="{2CA1CCB9-B281-4689-8F03-09521BFAFB1F}">
      <dgm:prSet/>
      <dgm:spPr/>
      <dgm:t>
        <a:bodyPr/>
        <a:lstStyle/>
        <a:p>
          <a:endParaRPr lang="en-US"/>
        </a:p>
      </dgm:t>
    </dgm:pt>
    <dgm:pt modelId="{233D61B9-012E-41E5-8F8A-9719C88303DE}">
      <dgm:prSet custT="1"/>
      <dgm:spPr/>
      <dgm:t>
        <a:bodyPr/>
        <a:lstStyle/>
        <a:p>
          <a:pPr algn="just"/>
          <a:r>
            <a:rPr lang="en-US" sz="1400" b="0" i="0">
              <a:solidFill>
                <a:schemeClr val="bg2"/>
              </a:solidFill>
              <a:latin typeface="Times New Roman" panose="02020603050405020304" pitchFamily="18" charset="0"/>
              <a:cs typeface="Times New Roman" panose="02020603050405020304" pitchFamily="18" charset="0"/>
            </a:rPr>
            <a:t>The type of the parameters can be explicitly declared, or it can be inferred from the context.</a:t>
          </a:r>
          <a:endParaRPr lang="en-US" sz="1400" dirty="0">
            <a:solidFill>
              <a:schemeClr val="bg2"/>
            </a:solidFill>
            <a:latin typeface="Times New Roman" panose="02020603050405020304" pitchFamily="18" charset="0"/>
            <a:cs typeface="Times New Roman" panose="02020603050405020304" pitchFamily="18" charset="0"/>
          </a:endParaRPr>
        </a:p>
      </dgm:t>
    </dgm:pt>
    <dgm:pt modelId="{80824DB2-205E-4CC1-BCED-AB6B0C09701B}" type="parTrans" cxnId="{CB446766-89A4-4842-9CE9-984833881C28}">
      <dgm:prSet/>
      <dgm:spPr/>
      <dgm:t>
        <a:bodyPr/>
        <a:lstStyle/>
        <a:p>
          <a:endParaRPr lang="en-US"/>
        </a:p>
      </dgm:t>
    </dgm:pt>
    <dgm:pt modelId="{72AD9DA8-245C-409D-87C2-E2959D6E6EFF}" type="sibTrans" cxnId="{CB446766-89A4-4842-9CE9-984833881C28}">
      <dgm:prSet/>
      <dgm:spPr/>
      <dgm:t>
        <a:bodyPr/>
        <a:lstStyle/>
        <a:p>
          <a:endParaRPr lang="en-US"/>
        </a:p>
      </dgm:t>
    </dgm:pt>
    <dgm:pt modelId="{F2D9DDC7-1985-4F9E-BE0D-AB118E096626}">
      <dgm:prSet custT="1"/>
      <dgm:spPr/>
      <dgm:t>
        <a:bodyPr/>
        <a:lstStyle/>
        <a:p>
          <a:pPr algn="just"/>
          <a:r>
            <a:rPr lang="en-US" sz="1400" b="0" i="0" dirty="0">
              <a:solidFill>
                <a:schemeClr val="bg2"/>
              </a:solidFill>
              <a:latin typeface="Times New Roman" panose="02020603050405020304" pitchFamily="18" charset="0"/>
              <a:cs typeface="Times New Roman" panose="02020603050405020304" pitchFamily="18" charset="0"/>
            </a:rPr>
            <a:t>Multiple parameters are enclosed in mandatory parentheses and separated by commas. Empty parentheses are used to represent an empty set of parameters.</a:t>
          </a:r>
          <a:endParaRPr lang="en-US" sz="1400" dirty="0">
            <a:solidFill>
              <a:schemeClr val="bg2"/>
            </a:solidFill>
            <a:latin typeface="Times New Roman" panose="02020603050405020304" pitchFamily="18" charset="0"/>
            <a:cs typeface="Times New Roman" panose="02020603050405020304" pitchFamily="18" charset="0"/>
          </a:endParaRPr>
        </a:p>
      </dgm:t>
    </dgm:pt>
    <dgm:pt modelId="{D29E19B9-5A2B-4748-8A9A-B9F6B971605B}" type="parTrans" cxnId="{68228779-AC5A-494E-8054-84F333D4EC0D}">
      <dgm:prSet/>
      <dgm:spPr/>
      <dgm:t>
        <a:bodyPr/>
        <a:lstStyle/>
        <a:p>
          <a:endParaRPr lang="en-US"/>
        </a:p>
      </dgm:t>
    </dgm:pt>
    <dgm:pt modelId="{3A04BA6A-6C1F-4458-AFE9-D411CC3546E8}" type="sibTrans" cxnId="{68228779-AC5A-494E-8054-84F333D4EC0D}">
      <dgm:prSet/>
      <dgm:spPr/>
      <dgm:t>
        <a:bodyPr/>
        <a:lstStyle/>
        <a:p>
          <a:endParaRPr lang="en-US"/>
        </a:p>
      </dgm:t>
    </dgm:pt>
    <dgm:pt modelId="{BDC57C4A-72E7-44A9-A0B2-55D128944587}">
      <dgm:prSet custT="1"/>
      <dgm:spPr/>
      <dgm:t>
        <a:bodyPr/>
        <a:lstStyle/>
        <a:p>
          <a:pPr algn="just"/>
          <a:r>
            <a:rPr lang="en-US" sz="1400" b="0" i="0" dirty="0">
              <a:solidFill>
                <a:schemeClr val="bg2"/>
              </a:solidFill>
              <a:latin typeface="Times New Roman" panose="02020603050405020304" pitchFamily="18" charset="0"/>
              <a:cs typeface="Times New Roman" panose="02020603050405020304" pitchFamily="18" charset="0"/>
            </a:rPr>
            <a:t>When there is a single parameter, if its type is inferred, it is not mandatory to use parentheses. e.g., a -&gt; return a*a.</a:t>
          </a:r>
          <a:endParaRPr lang="en-US" sz="1400" dirty="0">
            <a:solidFill>
              <a:schemeClr val="bg2"/>
            </a:solidFill>
            <a:latin typeface="Times New Roman" panose="02020603050405020304" pitchFamily="18" charset="0"/>
            <a:cs typeface="Times New Roman" panose="02020603050405020304" pitchFamily="18" charset="0"/>
          </a:endParaRPr>
        </a:p>
      </dgm:t>
    </dgm:pt>
    <dgm:pt modelId="{8E3C269F-2658-46C1-B191-3C214FB4C31D}" type="parTrans" cxnId="{1ADD5FAB-F37F-4AA8-BF02-358C459602D1}">
      <dgm:prSet/>
      <dgm:spPr/>
      <dgm:t>
        <a:bodyPr/>
        <a:lstStyle/>
        <a:p>
          <a:endParaRPr lang="en-US"/>
        </a:p>
      </dgm:t>
    </dgm:pt>
    <dgm:pt modelId="{9F49C442-B76B-4AFC-9F62-D37B807CFA57}" type="sibTrans" cxnId="{1ADD5FAB-F37F-4AA8-BF02-358C459602D1}">
      <dgm:prSet/>
      <dgm:spPr/>
      <dgm:t>
        <a:bodyPr/>
        <a:lstStyle/>
        <a:p>
          <a:endParaRPr lang="en-US"/>
        </a:p>
      </dgm:t>
    </dgm:pt>
    <dgm:pt modelId="{383F1694-FA5D-4639-B57B-DA4AA3BC6986}">
      <dgm:prSet custT="1"/>
      <dgm:spPr/>
      <dgm:t>
        <a:bodyPr/>
        <a:lstStyle/>
        <a:p>
          <a:pPr algn="just"/>
          <a:r>
            <a:rPr lang="en-US" sz="1400" b="0" i="0">
              <a:solidFill>
                <a:schemeClr val="bg2"/>
              </a:solidFill>
              <a:latin typeface="Times New Roman" panose="02020603050405020304" pitchFamily="18" charset="0"/>
              <a:cs typeface="Times New Roman" panose="02020603050405020304" pitchFamily="18" charset="0"/>
            </a:rPr>
            <a:t>The body of the lambda expressions can contain zero, one or more statements.</a:t>
          </a:r>
          <a:endParaRPr lang="en-US" sz="1400">
            <a:solidFill>
              <a:schemeClr val="bg2"/>
            </a:solidFill>
            <a:latin typeface="Times New Roman" panose="02020603050405020304" pitchFamily="18" charset="0"/>
            <a:cs typeface="Times New Roman" panose="02020603050405020304" pitchFamily="18" charset="0"/>
          </a:endParaRPr>
        </a:p>
      </dgm:t>
    </dgm:pt>
    <dgm:pt modelId="{29D610FA-A630-4521-B795-C6DF4A4D637D}" type="parTrans" cxnId="{2C6A9413-EA86-420C-9981-8EE8D29C6538}">
      <dgm:prSet/>
      <dgm:spPr/>
      <dgm:t>
        <a:bodyPr/>
        <a:lstStyle/>
        <a:p>
          <a:endParaRPr lang="en-US"/>
        </a:p>
      </dgm:t>
    </dgm:pt>
    <dgm:pt modelId="{3BAB5740-E67F-49F6-9ADC-F2314146A643}" type="sibTrans" cxnId="{2C6A9413-EA86-420C-9981-8EE8D29C6538}">
      <dgm:prSet/>
      <dgm:spPr/>
      <dgm:t>
        <a:bodyPr/>
        <a:lstStyle/>
        <a:p>
          <a:endParaRPr lang="en-US"/>
        </a:p>
      </dgm:t>
    </dgm:pt>
    <dgm:pt modelId="{83B3A688-4C89-4656-A50A-5BEE06F00429}">
      <dgm:prSet custT="1"/>
      <dgm:spPr/>
      <dgm:t>
        <a:bodyPr/>
        <a:lstStyle/>
        <a:p>
          <a:pPr algn="just"/>
          <a:r>
            <a:rPr lang="en-US" sz="1400" b="0" i="0" dirty="0">
              <a:solidFill>
                <a:schemeClr val="bg2"/>
              </a:solidFill>
              <a:latin typeface="Times New Roman" panose="02020603050405020304" pitchFamily="18" charset="0"/>
              <a:cs typeface="Times New Roman" panose="02020603050405020304" pitchFamily="18" charset="0"/>
            </a:rPr>
            <a:t>If body of lambda expression has single statement curly brackets are not mandatory and the return type of the anonymous function is the same as that of the body expression. When there is more than one statement in body than these must be enclosed in curly brackets.</a:t>
          </a:r>
          <a:endParaRPr lang="en-US" sz="1400" dirty="0">
            <a:solidFill>
              <a:schemeClr val="bg2"/>
            </a:solidFill>
            <a:latin typeface="Times New Roman" panose="02020603050405020304" pitchFamily="18" charset="0"/>
            <a:cs typeface="Times New Roman" panose="02020603050405020304" pitchFamily="18" charset="0"/>
          </a:endParaRPr>
        </a:p>
      </dgm:t>
    </dgm:pt>
    <dgm:pt modelId="{0005D733-20C8-49D8-8E22-F3AA776EC504}" type="parTrans" cxnId="{0A25B126-358C-4D48-8E1D-21962502B12F}">
      <dgm:prSet/>
      <dgm:spPr/>
      <dgm:t>
        <a:bodyPr/>
        <a:lstStyle/>
        <a:p>
          <a:endParaRPr lang="en-US"/>
        </a:p>
      </dgm:t>
    </dgm:pt>
    <dgm:pt modelId="{71AF0EAE-6F24-4637-A5B5-3CFBD806F398}" type="sibTrans" cxnId="{0A25B126-358C-4D48-8E1D-21962502B12F}">
      <dgm:prSet/>
      <dgm:spPr/>
      <dgm:t>
        <a:bodyPr/>
        <a:lstStyle/>
        <a:p>
          <a:endParaRPr lang="en-US"/>
        </a:p>
      </dgm:t>
    </dgm:pt>
    <dgm:pt modelId="{C2953B58-0031-4898-9379-88C1A9DE3B9E}" type="pres">
      <dgm:prSet presAssocID="{F6EFBD54-F36F-46BC-90DE-986124E47CE6}" presName="linear" presStyleCnt="0">
        <dgm:presLayoutVars>
          <dgm:animLvl val="lvl"/>
          <dgm:resizeHandles val="exact"/>
        </dgm:presLayoutVars>
      </dgm:prSet>
      <dgm:spPr/>
    </dgm:pt>
    <dgm:pt modelId="{33838260-AFAF-4206-9793-CABD135127F9}" type="pres">
      <dgm:prSet presAssocID="{4CDDC520-1360-4C82-99B5-6AEEBC9C1251}" presName="parentText" presStyleLbl="node1" presStyleIdx="0" presStyleCnt="1">
        <dgm:presLayoutVars>
          <dgm:chMax val="0"/>
          <dgm:bulletEnabled val="1"/>
        </dgm:presLayoutVars>
      </dgm:prSet>
      <dgm:spPr/>
    </dgm:pt>
    <dgm:pt modelId="{CA650133-A4DA-4C01-AB94-549576B72165}" type="pres">
      <dgm:prSet presAssocID="{4CDDC520-1360-4C82-99B5-6AEEBC9C1251}" presName="childText" presStyleLbl="revTx" presStyleIdx="0" presStyleCnt="1" custScaleY="104478" custLinFactNeighborY="18382">
        <dgm:presLayoutVars>
          <dgm:bulletEnabled val="1"/>
        </dgm:presLayoutVars>
      </dgm:prSet>
      <dgm:spPr/>
    </dgm:pt>
  </dgm:ptLst>
  <dgm:cxnLst>
    <dgm:cxn modelId="{F12A4B13-9EDD-44D1-A8FF-087164BCAF66}" srcId="{F6EFBD54-F36F-46BC-90DE-986124E47CE6}" destId="{4CDDC520-1360-4C82-99B5-6AEEBC9C1251}" srcOrd="0" destOrd="0" parTransId="{01E8C1C6-CE63-4AFB-97B7-10013EDC2ADC}" sibTransId="{F2F6ECEE-6692-41FA-B6B4-1C99DD8832B6}"/>
    <dgm:cxn modelId="{2C6A9413-EA86-420C-9981-8EE8D29C6538}" srcId="{4CDDC520-1360-4C82-99B5-6AEEBC9C1251}" destId="{383F1694-FA5D-4639-B57B-DA4AA3BC6986}" srcOrd="4" destOrd="0" parTransId="{29D610FA-A630-4521-B795-C6DF4A4D637D}" sibTransId="{3BAB5740-E67F-49F6-9ADC-F2314146A643}"/>
    <dgm:cxn modelId="{0A25B126-358C-4D48-8E1D-21962502B12F}" srcId="{4CDDC520-1360-4C82-99B5-6AEEBC9C1251}" destId="{83B3A688-4C89-4656-A50A-5BEE06F00429}" srcOrd="5" destOrd="0" parTransId="{0005D733-20C8-49D8-8E22-F3AA776EC504}" sibTransId="{71AF0EAE-6F24-4637-A5B5-3CFBD806F398}"/>
    <dgm:cxn modelId="{CB446766-89A4-4842-9CE9-984833881C28}" srcId="{4CDDC520-1360-4C82-99B5-6AEEBC9C1251}" destId="{233D61B9-012E-41E5-8F8A-9719C88303DE}" srcOrd="1" destOrd="0" parTransId="{80824DB2-205E-4CC1-BCED-AB6B0C09701B}" sibTransId="{72AD9DA8-245C-409D-87C2-E2959D6E6EFF}"/>
    <dgm:cxn modelId="{22B69948-4998-4884-B011-583B427ABE6C}" type="presOf" srcId="{233D61B9-012E-41E5-8F8A-9719C88303DE}" destId="{CA650133-A4DA-4C01-AB94-549576B72165}" srcOrd="0" destOrd="1" presId="urn:microsoft.com/office/officeart/2005/8/layout/vList2"/>
    <dgm:cxn modelId="{60AB504E-5F77-474A-B4B8-20BA8A552807}" type="presOf" srcId="{F2D9DDC7-1985-4F9E-BE0D-AB118E096626}" destId="{CA650133-A4DA-4C01-AB94-549576B72165}" srcOrd="0" destOrd="2" presId="urn:microsoft.com/office/officeart/2005/8/layout/vList2"/>
    <dgm:cxn modelId="{23F26954-162C-447C-9A6F-15F7FE20BF1E}" type="presOf" srcId="{83B3A688-4C89-4656-A50A-5BEE06F00429}" destId="{CA650133-A4DA-4C01-AB94-549576B72165}" srcOrd="0" destOrd="5" presId="urn:microsoft.com/office/officeart/2005/8/layout/vList2"/>
    <dgm:cxn modelId="{68228779-AC5A-494E-8054-84F333D4EC0D}" srcId="{4CDDC520-1360-4C82-99B5-6AEEBC9C1251}" destId="{F2D9DDC7-1985-4F9E-BE0D-AB118E096626}" srcOrd="2" destOrd="0" parTransId="{D29E19B9-5A2B-4748-8A9A-B9F6B971605B}" sibTransId="{3A04BA6A-6C1F-4458-AFE9-D411CC3546E8}"/>
    <dgm:cxn modelId="{5F5629A1-9BD7-483D-B681-483F94C5D726}" type="presOf" srcId="{4CDDC520-1360-4C82-99B5-6AEEBC9C1251}" destId="{33838260-AFAF-4206-9793-CABD135127F9}" srcOrd="0" destOrd="0" presId="urn:microsoft.com/office/officeart/2005/8/layout/vList2"/>
    <dgm:cxn modelId="{1ADD5FAB-F37F-4AA8-BF02-358C459602D1}" srcId="{4CDDC520-1360-4C82-99B5-6AEEBC9C1251}" destId="{BDC57C4A-72E7-44A9-A0B2-55D128944587}" srcOrd="3" destOrd="0" parTransId="{8E3C269F-2658-46C1-B191-3C214FB4C31D}" sibTransId="{9F49C442-B76B-4AFC-9F62-D37B807CFA57}"/>
    <dgm:cxn modelId="{2CA1CCB9-B281-4689-8F03-09521BFAFB1F}" srcId="{4CDDC520-1360-4C82-99B5-6AEEBC9C1251}" destId="{F9D53669-4AD8-4598-AC6E-A67F23127EB0}" srcOrd="0" destOrd="0" parTransId="{1BBBDDD0-B41B-4154-B9A7-22EB8B06C1EB}" sibTransId="{81DC7722-5345-4113-90F4-534FC5BDC79A}"/>
    <dgm:cxn modelId="{357B21C8-6224-4966-AAF5-0D3CDEC93C60}" type="presOf" srcId="{BDC57C4A-72E7-44A9-A0B2-55D128944587}" destId="{CA650133-A4DA-4C01-AB94-549576B72165}" srcOrd="0" destOrd="3" presId="urn:microsoft.com/office/officeart/2005/8/layout/vList2"/>
    <dgm:cxn modelId="{BA49E6CB-80E7-451F-9A30-9CA95BF2DF90}" type="presOf" srcId="{F9D53669-4AD8-4598-AC6E-A67F23127EB0}" destId="{CA650133-A4DA-4C01-AB94-549576B72165}" srcOrd="0" destOrd="0" presId="urn:microsoft.com/office/officeart/2005/8/layout/vList2"/>
    <dgm:cxn modelId="{7A7230E4-7334-4AC8-A232-82ABEB9BBCC5}" type="presOf" srcId="{383F1694-FA5D-4639-B57B-DA4AA3BC6986}" destId="{CA650133-A4DA-4C01-AB94-549576B72165}" srcOrd="0" destOrd="4" presId="urn:microsoft.com/office/officeart/2005/8/layout/vList2"/>
    <dgm:cxn modelId="{C9C2B1E5-AE35-4B96-A5D0-24CE973359F6}" type="presOf" srcId="{F6EFBD54-F36F-46BC-90DE-986124E47CE6}" destId="{C2953B58-0031-4898-9379-88C1A9DE3B9E}" srcOrd="0" destOrd="0" presId="urn:microsoft.com/office/officeart/2005/8/layout/vList2"/>
    <dgm:cxn modelId="{58DC103C-9E10-43CD-B680-C0CC561962F3}" type="presParOf" srcId="{C2953B58-0031-4898-9379-88C1A9DE3B9E}" destId="{33838260-AFAF-4206-9793-CABD135127F9}" srcOrd="0" destOrd="0" presId="urn:microsoft.com/office/officeart/2005/8/layout/vList2"/>
    <dgm:cxn modelId="{50D71362-DF4C-48D3-855D-27519A65D9A2}" type="presParOf" srcId="{C2953B58-0031-4898-9379-88C1A9DE3B9E}" destId="{CA650133-A4DA-4C01-AB94-549576B7216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37EDF-F711-4731-8B33-53A0977856CD}"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A32BF929-3A69-48A8-BD90-74A58A63E782}">
      <dgm:prSet/>
      <dgm:spPr/>
      <dgm:t>
        <a:bodyPr/>
        <a:lstStyle/>
        <a:p>
          <a:r>
            <a:rPr lang="en-GB" b="0" i="0"/>
            <a:t>Characteristics of Stream:</a:t>
          </a:r>
          <a:endParaRPr lang="en-US"/>
        </a:p>
      </dgm:t>
    </dgm:pt>
    <dgm:pt modelId="{1A741006-A64C-45BE-83AC-47D419215A37}" type="parTrans" cxnId="{9F3ECD3E-A5C0-4076-8488-156BD23EF67F}">
      <dgm:prSet/>
      <dgm:spPr/>
      <dgm:t>
        <a:bodyPr/>
        <a:lstStyle/>
        <a:p>
          <a:endParaRPr lang="en-US"/>
        </a:p>
      </dgm:t>
    </dgm:pt>
    <dgm:pt modelId="{0A271CDB-D1BE-4DF3-9AB9-E514D6D3013E}" type="sibTrans" cxnId="{9F3ECD3E-A5C0-4076-8488-156BD23EF67F}">
      <dgm:prSet/>
      <dgm:spPr/>
      <dgm:t>
        <a:bodyPr/>
        <a:lstStyle/>
        <a:p>
          <a:endParaRPr lang="en-US"/>
        </a:p>
      </dgm:t>
    </dgm:pt>
    <dgm:pt modelId="{95978202-388C-4AEA-AB2E-88B674F612AD}">
      <dgm:prSet/>
      <dgm:spPr/>
      <dgm:t>
        <a:bodyPr/>
        <a:lstStyle/>
        <a:p>
          <a:r>
            <a:rPr lang="en-GB" b="0" i="0">
              <a:solidFill>
                <a:schemeClr val="bg2"/>
              </a:solidFill>
            </a:rPr>
            <a:t>Not a data structure</a:t>
          </a:r>
          <a:endParaRPr lang="en-US">
            <a:solidFill>
              <a:schemeClr val="bg2"/>
            </a:solidFill>
          </a:endParaRPr>
        </a:p>
      </dgm:t>
    </dgm:pt>
    <dgm:pt modelId="{03B04D07-73E8-4BD1-BD22-8AA77D5ED196}" type="parTrans" cxnId="{96994CDA-071B-4B64-9908-508EA5270240}">
      <dgm:prSet/>
      <dgm:spPr/>
      <dgm:t>
        <a:bodyPr/>
        <a:lstStyle/>
        <a:p>
          <a:endParaRPr lang="en-US"/>
        </a:p>
      </dgm:t>
    </dgm:pt>
    <dgm:pt modelId="{84B5B10B-AC41-491A-8A42-0F3F1E15D749}" type="sibTrans" cxnId="{96994CDA-071B-4B64-9908-508EA5270240}">
      <dgm:prSet/>
      <dgm:spPr/>
      <dgm:t>
        <a:bodyPr/>
        <a:lstStyle/>
        <a:p>
          <a:endParaRPr lang="en-US"/>
        </a:p>
      </dgm:t>
    </dgm:pt>
    <dgm:pt modelId="{F638AC91-00F9-4EB2-89E1-90C762C3E3B7}">
      <dgm:prSet/>
      <dgm:spPr/>
      <dgm:t>
        <a:bodyPr/>
        <a:lstStyle/>
        <a:p>
          <a:r>
            <a:rPr lang="en-GB" b="0" i="0">
              <a:solidFill>
                <a:schemeClr val="bg2"/>
              </a:solidFill>
            </a:rPr>
            <a:t>Designed for lambdas</a:t>
          </a:r>
          <a:endParaRPr lang="en-US">
            <a:solidFill>
              <a:schemeClr val="bg2"/>
            </a:solidFill>
          </a:endParaRPr>
        </a:p>
      </dgm:t>
    </dgm:pt>
    <dgm:pt modelId="{5D5ACB38-4402-4AA8-AF83-23C9B7B7682D}" type="parTrans" cxnId="{C3D9D518-51EF-4CF2-922C-105A3E3C158C}">
      <dgm:prSet/>
      <dgm:spPr/>
      <dgm:t>
        <a:bodyPr/>
        <a:lstStyle/>
        <a:p>
          <a:endParaRPr lang="en-US"/>
        </a:p>
      </dgm:t>
    </dgm:pt>
    <dgm:pt modelId="{D9CDE136-A1AE-43CF-8AF1-5A5404363B9A}" type="sibTrans" cxnId="{C3D9D518-51EF-4CF2-922C-105A3E3C158C}">
      <dgm:prSet/>
      <dgm:spPr/>
      <dgm:t>
        <a:bodyPr/>
        <a:lstStyle/>
        <a:p>
          <a:endParaRPr lang="en-US"/>
        </a:p>
      </dgm:t>
    </dgm:pt>
    <dgm:pt modelId="{5FBFED02-693A-4828-9368-6D73A3C28ACB}">
      <dgm:prSet/>
      <dgm:spPr/>
      <dgm:t>
        <a:bodyPr/>
        <a:lstStyle/>
        <a:p>
          <a:r>
            <a:rPr lang="en-GB" b="0" i="0">
              <a:solidFill>
                <a:schemeClr val="bg2"/>
              </a:solidFill>
            </a:rPr>
            <a:t>Do not support indexed access</a:t>
          </a:r>
          <a:endParaRPr lang="en-US">
            <a:solidFill>
              <a:schemeClr val="bg2"/>
            </a:solidFill>
          </a:endParaRPr>
        </a:p>
      </dgm:t>
    </dgm:pt>
    <dgm:pt modelId="{92BD2CAB-AB92-4F6B-853B-208F7C10A58D}" type="parTrans" cxnId="{FF9E47EC-2934-4A22-9B8F-E0A4E117786C}">
      <dgm:prSet/>
      <dgm:spPr/>
      <dgm:t>
        <a:bodyPr/>
        <a:lstStyle/>
        <a:p>
          <a:endParaRPr lang="en-US"/>
        </a:p>
      </dgm:t>
    </dgm:pt>
    <dgm:pt modelId="{E63E47C0-58C7-48B8-8077-9BA521D906A5}" type="sibTrans" cxnId="{FF9E47EC-2934-4A22-9B8F-E0A4E117786C}">
      <dgm:prSet/>
      <dgm:spPr/>
      <dgm:t>
        <a:bodyPr/>
        <a:lstStyle/>
        <a:p>
          <a:endParaRPr lang="en-US"/>
        </a:p>
      </dgm:t>
    </dgm:pt>
    <dgm:pt modelId="{52C5F2DC-F9A1-4767-90DE-5B35EBB05B02}">
      <dgm:prSet/>
      <dgm:spPr/>
      <dgm:t>
        <a:bodyPr/>
        <a:lstStyle/>
        <a:p>
          <a:r>
            <a:rPr lang="en-GB" b="0" i="0">
              <a:solidFill>
                <a:schemeClr val="bg2"/>
              </a:solidFill>
            </a:rPr>
            <a:t>Can easily be outputted as arrays or lists</a:t>
          </a:r>
          <a:endParaRPr lang="en-US">
            <a:solidFill>
              <a:schemeClr val="bg2"/>
            </a:solidFill>
          </a:endParaRPr>
        </a:p>
      </dgm:t>
    </dgm:pt>
    <dgm:pt modelId="{7245593A-2452-4547-9291-F24B10EF200F}" type="parTrans" cxnId="{C014DAE6-795A-4CEA-981F-56DB8C86042E}">
      <dgm:prSet/>
      <dgm:spPr/>
      <dgm:t>
        <a:bodyPr/>
        <a:lstStyle/>
        <a:p>
          <a:endParaRPr lang="en-US"/>
        </a:p>
      </dgm:t>
    </dgm:pt>
    <dgm:pt modelId="{36CC70D1-DB36-4B65-9441-CCBE28A0CEFD}" type="sibTrans" cxnId="{C014DAE6-795A-4CEA-981F-56DB8C86042E}">
      <dgm:prSet/>
      <dgm:spPr/>
      <dgm:t>
        <a:bodyPr/>
        <a:lstStyle/>
        <a:p>
          <a:endParaRPr lang="en-US"/>
        </a:p>
      </dgm:t>
    </dgm:pt>
    <dgm:pt modelId="{4781F9D6-5D2D-42FB-A4B5-85C9FAA3A267}">
      <dgm:prSet/>
      <dgm:spPr/>
      <dgm:t>
        <a:bodyPr/>
        <a:lstStyle/>
        <a:p>
          <a:r>
            <a:rPr lang="en-GB" b="0" i="0" dirty="0">
              <a:solidFill>
                <a:schemeClr val="bg2"/>
              </a:solidFill>
            </a:rPr>
            <a:t>Lazy access supported</a:t>
          </a:r>
          <a:endParaRPr lang="en-US" dirty="0">
            <a:solidFill>
              <a:schemeClr val="bg2"/>
            </a:solidFill>
          </a:endParaRPr>
        </a:p>
      </dgm:t>
    </dgm:pt>
    <dgm:pt modelId="{18BA7BC4-467F-45D6-90EA-FA2383B18187}" type="parTrans" cxnId="{CDEE2C83-4FA1-44FC-8084-09AE4903664C}">
      <dgm:prSet/>
      <dgm:spPr/>
      <dgm:t>
        <a:bodyPr/>
        <a:lstStyle/>
        <a:p>
          <a:endParaRPr lang="en-US"/>
        </a:p>
      </dgm:t>
    </dgm:pt>
    <dgm:pt modelId="{27B5FA76-83C7-492B-B1A9-E3881DE84454}" type="sibTrans" cxnId="{CDEE2C83-4FA1-44FC-8084-09AE4903664C}">
      <dgm:prSet/>
      <dgm:spPr/>
      <dgm:t>
        <a:bodyPr/>
        <a:lstStyle/>
        <a:p>
          <a:endParaRPr lang="en-US"/>
        </a:p>
      </dgm:t>
    </dgm:pt>
    <dgm:pt modelId="{DBC72A96-327E-4399-ABE8-BBCD51A6ABA1}">
      <dgm:prSet/>
      <dgm:spPr/>
      <dgm:t>
        <a:bodyPr/>
        <a:lstStyle/>
        <a:p>
          <a:r>
            <a:rPr lang="en-GB" b="0" i="0" dirty="0">
              <a:solidFill>
                <a:schemeClr val="bg2"/>
              </a:solidFill>
            </a:rPr>
            <a:t>Parallelizable</a:t>
          </a:r>
          <a:endParaRPr lang="en-US" dirty="0">
            <a:solidFill>
              <a:schemeClr val="bg2"/>
            </a:solidFill>
          </a:endParaRPr>
        </a:p>
      </dgm:t>
    </dgm:pt>
    <dgm:pt modelId="{68091F8C-A700-4884-ACE4-D61CC0939A0D}" type="parTrans" cxnId="{08472F10-E5A8-48EC-9F90-98BD6FCC829F}">
      <dgm:prSet/>
      <dgm:spPr/>
      <dgm:t>
        <a:bodyPr/>
        <a:lstStyle/>
        <a:p>
          <a:endParaRPr lang="en-US"/>
        </a:p>
      </dgm:t>
    </dgm:pt>
    <dgm:pt modelId="{5DD43820-30C7-4F77-81BC-DB2AC8B05E7D}" type="sibTrans" cxnId="{08472F10-E5A8-48EC-9F90-98BD6FCC829F}">
      <dgm:prSet/>
      <dgm:spPr/>
      <dgm:t>
        <a:bodyPr/>
        <a:lstStyle/>
        <a:p>
          <a:endParaRPr lang="en-US"/>
        </a:p>
      </dgm:t>
    </dgm:pt>
    <dgm:pt modelId="{0327A1A1-8D15-48E1-9123-870297564678}" type="pres">
      <dgm:prSet presAssocID="{4F037EDF-F711-4731-8B33-53A0977856CD}" presName="linear" presStyleCnt="0">
        <dgm:presLayoutVars>
          <dgm:animLvl val="lvl"/>
          <dgm:resizeHandles val="exact"/>
        </dgm:presLayoutVars>
      </dgm:prSet>
      <dgm:spPr/>
    </dgm:pt>
    <dgm:pt modelId="{57B6F4CB-01CB-422B-BDF2-F8F985EB5C4E}" type="pres">
      <dgm:prSet presAssocID="{A32BF929-3A69-48A8-BD90-74A58A63E782}" presName="parentText" presStyleLbl="node1" presStyleIdx="0" presStyleCnt="1">
        <dgm:presLayoutVars>
          <dgm:chMax val="0"/>
          <dgm:bulletEnabled val="1"/>
        </dgm:presLayoutVars>
      </dgm:prSet>
      <dgm:spPr/>
    </dgm:pt>
    <dgm:pt modelId="{79EBDAD1-0C4D-4294-BD8F-6769E3E9D0C6}" type="pres">
      <dgm:prSet presAssocID="{A32BF929-3A69-48A8-BD90-74A58A63E782}" presName="childText" presStyleLbl="revTx" presStyleIdx="0" presStyleCnt="1">
        <dgm:presLayoutVars>
          <dgm:bulletEnabled val="1"/>
        </dgm:presLayoutVars>
      </dgm:prSet>
      <dgm:spPr/>
    </dgm:pt>
  </dgm:ptLst>
  <dgm:cxnLst>
    <dgm:cxn modelId="{2266EB06-3CB2-467E-824A-429B75EFEE90}" type="presOf" srcId="{DBC72A96-327E-4399-ABE8-BBCD51A6ABA1}" destId="{79EBDAD1-0C4D-4294-BD8F-6769E3E9D0C6}" srcOrd="0" destOrd="5" presId="urn:microsoft.com/office/officeart/2005/8/layout/vList2"/>
    <dgm:cxn modelId="{08472F10-E5A8-48EC-9F90-98BD6FCC829F}" srcId="{A32BF929-3A69-48A8-BD90-74A58A63E782}" destId="{DBC72A96-327E-4399-ABE8-BBCD51A6ABA1}" srcOrd="5" destOrd="0" parTransId="{68091F8C-A700-4884-ACE4-D61CC0939A0D}" sibTransId="{5DD43820-30C7-4F77-81BC-DB2AC8B05E7D}"/>
    <dgm:cxn modelId="{C3D9D518-51EF-4CF2-922C-105A3E3C158C}" srcId="{A32BF929-3A69-48A8-BD90-74A58A63E782}" destId="{F638AC91-00F9-4EB2-89E1-90C762C3E3B7}" srcOrd="1" destOrd="0" parTransId="{5D5ACB38-4402-4AA8-AF83-23C9B7B7682D}" sibTransId="{D9CDE136-A1AE-43CF-8AF1-5A5404363B9A}"/>
    <dgm:cxn modelId="{9F3ECD3E-A5C0-4076-8488-156BD23EF67F}" srcId="{4F037EDF-F711-4731-8B33-53A0977856CD}" destId="{A32BF929-3A69-48A8-BD90-74A58A63E782}" srcOrd="0" destOrd="0" parTransId="{1A741006-A64C-45BE-83AC-47D419215A37}" sibTransId="{0A271CDB-D1BE-4DF3-9AB9-E514D6D3013E}"/>
    <dgm:cxn modelId="{56A77963-7EFE-4ED7-99E5-B0698A1B0677}" type="presOf" srcId="{4F037EDF-F711-4731-8B33-53A0977856CD}" destId="{0327A1A1-8D15-48E1-9123-870297564678}" srcOrd="0" destOrd="0" presId="urn:microsoft.com/office/officeart/2005/8/layout/vList2"/>
    <dgm:cxn modelId="{F9590C6A-C0CF-4F39-9565-5344118C4D73}" type="presOf" srcId="{95978202-388C-4AEA-AB2E-88B674F612AD}" destId="{79EBDAD1-0C4D-4294-BD8F-6769E3E9D0C6}" srcOrd="0" destOrd="0" presId="urn:microsoft.com/office/officeart/2005/8/layout/vList2"/>
    <dgm:cxn modelId="{AA0ECF75-2DE5-4ACD-8B72-1391FA635172}" type="presOf" srcId="{4781F9D6-5D2D-42FB-A4B5-85C9FAA3A267}" destId="{79EBDAD1-0C4D-4294-BD8F-6769E3E9D0C6}" srcOrd="0" destOrd="4" presId="urn:microsoft.com/office/officeart/2005/8/layout/vList2"/>
    <dgm:cxn modelId="{3E569E59-AE25-4BBB-93C3-A13EFA541139}" type="presOf" srcId="{5FBFED02-693A-4828-9368-6D73A3C28ACB}" destId="{79EBDAD1-0C4D-4294-BD8F-6769E3E9D0C6}" srcOrd="0" destOrd="2" presId="urn:microsoft.com/office/officeart/2005/8/layout/vList2"/>
    <dgm:cxn modelId="{4A6CDE80-BDE6-4D89-94AD-E3477D7299BC}" type="presOf" srcId="{F638AC91-00F9-4EB2-89E1-90C762C3E3B7}" destId="{79EBDAD1-0C4D-4294-BD8F-6769E3E9D0C6}" srcOrd="0" destOrd="1" presId="urn:microsoft.com/office/officeart/2005/8/layout/vList2"/>
    <dgm:cxn modelId="{CDEE2C83-4FA1-44FC-8084-09AE4903664C}" srcId="{A32BF929-3A69-48A8-BD90-74A58A63E782}" destId="{4781F9D6-5D2D-42FB-A4B5-85C9FAA3A267}" srcOrd="4" destOrd="0" parTransId="{18BA7BC4-467F-45D6-90EA-FA2383B18187}" sibTransId="{27B5FA76-83C7-492B-B1A9-E3881DE84454}"/>
    <dgm:cxn modelId="{FC5DBCBA-F9FD-44BB-A3D8-829B13D52BB0}" type="presOf" srcId="{52C5F2DC-F9A1-4767-90DE-5B35EBB05B02}" destId="{79EBDAD1-0C4D-4294-BD8F-6769E3E9D0C6}" srcOrd="0" destOrd="3" presId="urn:microsoft.com/office/officeart/2005/8/layout/vList2"/>
    <dgm:cxn modelId="{DD4D8ED5-DBAD-4B9A-B059-B58FFDAE8C1F}" type="presOf" srcId="{A32BF929-3A69-48A8-BD90-74A58A63E782}" destId="{57B6F4CB-01CB-422B-BDF2-F8F985EB5C4E}" srcOrd="0" destOrd="0" presId="urn:microsoft.com/office/officeart/2005/8/layout/vList2"/>
    <dgm:cxn modelId="{96994CDA-071B-4B64-9908-508EA5270240}" srcId="{A32BF929-3A69-48A8-BD90-74A58A63E782}" destId="{95978202-388C-4AEA-AB2E-88B674F612AD}" srcOrd="0" destOrd="0" parTransId="{03B04D07-73E8-4BD1-BD22-8AA77D5ED196}" sibTransId="{84B5B10B-AC41-491A-8A42-0F3F1E15D749}"/>
    <dgm:cxn modelId="{C014DAE6-795A-4CEA-981F-56DB8C86042E}" srcId="{A32BF929-3A69-48A8-BD90-74A58A63E782}" destId="{52C5F2DC-F9A1-4767-90DE-5B35EBB05B02}" srcOrd="3" destOrd="0" parTransId="{7245593A-2452-4547-9291-F24B10EF200F}" sibTransId="{36CC70D1-DB36-4B65-9441-CCBE28A0CEFD}"/>
    <dgm:cxn modelId="{FF9E47EC-2934-4A22-9B8F-E0A4E117786C}" srcId="{A32BF929-3A69-48A8-BD90-74A58A63E782}" destId="{5FBFED02-693A-4828-9368-6D73A3C28ACB}" srcOrd="2" destOrd="0" parTransId="{92BD2CAB-AB92-4F6B-853B-208F7C10A58D}" sibTransId="{E63E47C0-58C7-48B8-8077-9BA521D906A5}"/>
    <dgm:cxn modelId="{8C8BBB76-98B4-4D29-A636-F579276A4551}" type="presParOf" srcId="{0327A1A1-8D15-48E1-9123-870297564678}" destId="{57B6F4CB-01CB-422B-BDF2-F8F985EB5C4E}" srcOrd="0" destOrd="0" presId="urn:microsoft.com/office/officeart/2005/8/layout/vList2"/>
    <dgm:cxn modelId="{3FCBBDD5-0944-41FA-AA5A-EE6E3F05358D}" type="presParOf" srcId="{0327A1A1-8D15-48E1-9123-870297564678}" destId="{79EBDAD1-0C4D-4294-BD8F-6769E3E9D0C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18E61F-11FC-4648-AB5B-9DA7EE5633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95EC919-1890-43C0-9BE8-0F11C2BB0E0D}">
      <dgm:prSet/>
      <dgm:spPr/>
      <dgm:t>
        <a:bodyPr/>
        <a:lstStyle/>
        <a:p>
          <a:r>
            <a:rPr lang="en-GB" b="0" i="0"/>
            <a:t>For the primitive data types: </a:t>
          </a:r>
          <a:endParaRPr lang="en-US"/>
        </a:p>
      </dgm:t>
    </dgm:pt>
    <dgm:pt modelId="{5F45DDF3-DB6B-4702-869A-497D6CFB51C0}" type="parTrans" cxnId="{8D6A6A3F-2E3D-4CF2-8EF9-2D4F478C5EF2}">
      <dgm:prSet/>
      <dgm:spPr/>
      <dgm:t>
        <a:bodyPr/>
        <a:lstStyle/>
        <a:p>
          <a:endParaRPr lang="en-US"/>
        </a:p>
      </dgm:t>
    </dgm:pt>
    <dgm:pt modelId="{6B25BA26-5F94-493E-B7A3-340D22CC4AA5}" type="sibTrans" cxnId="{8D6A6A3F-2E3D-4CF2-8EF9-2D4F478C5EF2}">
      <dgm:prSet/>
      <dgm:spPr/>
      <dgm:t>
        <a:bodyPr/>
        <a:lstStyle/>
        <a:p>
          <a:endParaRPr lang="en-US"/>
        </a:p>
      </dgm:t>
    </dgm:pt>
    <dgm:pt modelId="{0B55E324-6351-41C6-91D6-14D6DFBE5298}">
      <dgm:prSet/>
      <dgm:spPr/>
      <dgm:t>
        <a:bodyPr/>
        <a:lstStyle/>
        <a:p>
          <a:r>
            <a:rPr lang="en-GB" b="0" i="0">
              <a:solidFill>
                <a:schemeClr val="bg2"/>
              </a:solidFill>
              <a:latin typeface="Times New Roman" panose="02020603050405020304" pitchFamily="18" charset="0"/>
              <a:cs typeface="Times New Roman" panose="02020603050405020304" pitchFamily="18" charset="0"/>
            </a:rPr>
            <a:t>IntStream</a:t>
          </a:r>
          <a:endParaRPr lang="en-US">
            <a:solidFill>
              <a:schemeClr val="bg2"/>
            </a:solidFill>
            <a:latin typeface="Times New Roman" panose="02020603050405020304" pitchFamily="18" charset="0"/>
            <a:cs typeface="Times New Roman" panose="02020603050405020304" pitchFamily="18" charset="0"/>
          </a:endParaRPr>
        </a:p>
      </dgm:t>
    </dgm:pt>
    <dgm:pt modelId="{B53F1965-561E-4061-B02C-38C982EF5592}" type="parTrans" cxnId="{E165B112-DB5B-4D9E-8D98-3B7BB25DD4EC}">
      <dgm:prSet/>
      <dgm:spPr/>
      <dgm:t>
        <a:bodyPr/>
        <a:lstStyle/>
        <a:p>
          <a:endParaRPr lang="en-US"/>
        </a:p>
      </dgm:t>
    </dgm:pt>
    <dgm:pt modelId="{A75CC74D-0FE9-4F6C-B7E4-111A6D3E25DA}" type="sibTrans" cxnId="{E165B112-DB5B-4D9E-8D98-3B7BB25DD4EC}">
      <dgm:prSet/>
      <dgm:spPr/>
      <dgm:t>
        <a:bodyPr/>
        <a:lstStyle/>
        <a:p>
          <a:endParaRPr lang="en-US"/>
        </a:p>
      </dgm:t>
    </dgm:pt>
    <dgm:pt modelId="{18DEDD50-0290-40FF-B96F-A6313A0BB226}">
      <dgm:prSet/>
      <dgm:spPr/>
      <dgm:t>
        <a:bodyPr/>
        <a:lstStyle/>
        <a:p>
          <a:r>
            <a:rPr lang="en-GB" b="0" i="0">
              <a:solidFill>
                <a:schemeClr val="bg2"/>
              </a:solidFill>
              <a:latin typeface="Times New Roman" panose="02020603050405020304" pitchFamily="18" charset="0"/>
              <a:cs typeface="Times New Roman" panose="02020603050405020304" pitchFamily="18" charset="0"/>
            </a:rPr>
            <a:t>LongStream</a:t>
          </a:r>
          <a:endParaRPr lang="en-US">
            <a:solidFill>
              <a:schemeClr val="bg2"/>
            </a:solidFill>
            <a:latin typeface="Times New Roman" panose="02020603050405020304" pitchFamily="18" charset="0"/>
            <a:cs typeface="Times New Roman" panose="02020603050405020304" pitchFamily="18" charset="0"/>
          </a:endParaRPr>
        </a:p>
      </dgm:t>
    </dgm:pt>
    <dgm:pt modelId="{E8B10176-8683-4179-8420-11B5BCA9EFB8}" type="parTrans" cxnId="{BF6B957A-1A60-4CFC-9A5F-BF3405BE7C22}">
      <dgm:prSet/>
      <dgm:spPr/>
      <dgm:t>
        <a:bodyPr/>
        <a:lstStyle/>
        <a:p>
          <a:endParaRPr lang="en-US"/>
        </a:p>
      </dgm:t>
    </dgm:pt>
    <dgm:pt modelId="{F1238981-7B2C-40DA-9C19-D0B628DC203C}" type="sibTrans" cxnId="{BF6B957A-1A60-4CFC-9A5F-BF3405BE7C22}">
      <dgm:prSet/>
      <dgm:spPr/>
      <dgm:t>
        <a:bodyPr/>
        <a:lstStyle/>
        <a:p>
          <a:endParaRPr lang="en-US"/>
        </a:p>
      </dgm:t>
    </dgm:pt>
    <dgm:pt modelId="{1FD7DFF9-EF1C-4BAD-BB12-59FF58B73C07}">
      <dgm:prSet/>
      <dgm:spPr/>
      <dgm:t>
        <a:bodyPr/>
        <a:lstStyle/>
        <a:p>
          <a:r>
            <a:rPr lang="en-GB" b="0" i="0" dirty="0" err="1">
              <a:solidFill>
                <a:schemeClr val="bg2"/>
              </a:solidFill>
              <a:latin typeface="Times New Roman" panose="02020603050405020304" pitchFamily="18" charset="0"/>
              <a:cs typeface="Times New Roman" panose="02020603050405020304" pitchFamily="18" charset="0"/>
            </a:rPr>
            <a:t>DoubleStream</a:t>
          </a:r>
          <a:endParaRPr lang="en-US" dirty="0">
            <a:solidFill>
              <a:schemeClr val="bg2"/>
            </a:solidFill>
            <a:latin typeface="Times New Roman" panose="02020603050405020304" pitchFamily="18" charset="0"/>
            <a:cs typeface="Times New Roman" panose="02020603050405020304" pitchFamily="18" charset="0"/>
          </a:endParaRPr>
        </a:p>
      </dgm:t>
    </dgm:pt>
    <dgm:pt modelId="{BCDA774A-4FDB-4409-AC06-2ED0EDA2364A}" type="parTrans" cxnId="{669CB474-947A-44A6-A1B3-3A259D1DF510}">
      <dgm:prSet/>
      <dgm:spPr/>
      <dgm:t>
        <a:bodyPr/>
        <a:lstStyle/>
        <a:p>
          <a:endParaRPr lang="en-US"/>
        </a:p>
      </dgm:t>
    </dgm:pt>
    <dgm:pt modelId="{7C4B0B67-84F7-40AA-BA24-021B0AEDCF65}" type="sibTrans" cxnId="{669CB474-947A-44A6-A1B3-3A259D1DF510}">
      <dgm:prSet/>
      <dgm:spPr/>
      <dgm:t>
        <a:bodyPr/>
        <a:lstStyle/>
        <a:p>
          <a:endParaRPr lang="en-US"/>
        </a:p>
      </dgm:t>
    </dgm:pt>
    <dgm:pt modelId="{04171994-EC1D-41DE-9CBA-0F7AB882EA53}" type="pres">
      <dgm:prSet presAssocID="{6C18E61F-11FC-4648-AB5B-9DA7EE563308}" presName="linear" presStyleCnt="0">
        <dgm:presLayoutVars>
          <dgm:animLvl val="lvl"/>
          <dgm:resizeHandles val="exact"/>
        </dgm:presLayoutVars>
      </dgm:prSet>
      <dgm:spPr/>
    </dgm:pt>
    <dgm:pt modelId="{D5E9993D-79F1-4F25-89C4-DE51AE18732E}" type="pres">
      <dgm:prSet presAssocID="{595EC919-1890-43C0-9BE8-0F11C2BB0E0D}" presName="parentText" presStyleLbl="node1" presStyleIdx="0" presStyleCnt="1">
        <dgm:presLayoutVars>
          <dgm:chMax val="0"/>
          <dgm:bulletEnabled val="1"/>
        </dgm:presLayoutVars>
      </dgm:prSet>
      <dgm:spPr/>
    </dgm:pt>
    <dgm:pt modelId="{8FD97395-CDFB-49D0-A9DF-750528860752}" type="pres">
      <dgm:prSet presAssocID="{595EC919-1890-43C0-9BE8-0F11C2BB0E0D}" presName="childText" presStyleLbl="revTx" presStyleIdx="0" presStyleCnt="1">
        <dgm:presLayoutVars>
          <dgm:bulletEnabled val="1"/>
        </dgm:presLayoutVars>
      </dgm:prSet>
      <dgm:spPr/>
    </dgm:pt>
  </dgm:ptLst>
  <dgm:cxnLst>
    <dgm:cxn modelId="{E165B112-DB5B-4D9E-8D98-3B7BB25DD4EC}" srcId="{595EC919-1890-43C0-9BE8-0F11C2BB0E0D}" destId="{0B55E324-6351-41C6-91D6-14D6DFBE5298}" srcOrd="0" destOrd="0" parTransId="{B53F1965-561E-4061-B02C-38C982EF5592}" sibTransId="{A75CC74D-0FE9-4F6C-B7E4-111A6D3E25DA}"/>
    <dgm:cxn modelId="{67A8CA19-DEEC-46FD-8E39-1DDAAFC6E0DD}" type="presOf" srcId="{18DEDD50-0290-40FF-B96F-A6313A0BB226}" destId="{8FD97395-CDFB-49D0-A9DF-750528860752}" srcOrd="0" destOrd="1" presId="urn:microsoft.com/office/officeart/2005/8/layout/vList2"/>
    <dgm:cxn modelId="{8D6A6A3F-2E3D-4CF2-8EF9-2D4F478C5EF2}" srcId="{6C18E61F-11FC-4648-AB5B-9DA7EE563308}" destId="{595EC919-1890-43C0-9BE8-0F11C2BB0E0D}" srcOrd="0" destOrd="0" parTransId="{5F45DDF3-DB6B-4702-869A-497D6CFB51C0}" sibTransId="{6B25BA26-5F94-493E-B7A3-340D22CC4AA5}"/>
    <dgm:cxn modelId="{393C5047-FC98-4BB2-BA67-DE2B88E1C336}" type="presOf" srcId="{595EC919-1890-43C0-9BE8-0F11C2BB0E0D}" destId="{D5E9993D-79F1-4F25-89C4-DE51AE18732E}" srcOrd="0" destOrd="0" presId="urn:microsoft.com/office/officeart/2005/8/layout/vList2"/>
    <dgm:cxn modelId="{669CB474-947A-44A6-A1B3-3A259D1DF510}" srcId="{595EC919-1890-43C0-9BE8-0F11C2BB0E0D}" destId="{1FD7DFF9-EF1C-4BAD-BB12-59FF58B73C07}" srcOrd="2" destOrd="0" parTransId="{BCDA774A-4FDB-4409-AC06-2ED0EDA2364A}" sibTransId="{7C4B0B67-84F7-40AA-BA24-021B0AEDCF65}"/>
    <dgm:cxn modelId="{BF6B957A-1A60-4CFC-9A5F-BF3405BE7C22}" srcId="{595EC919-1890-43C0-9BE8-0F11C2BB0E0D}" destId="{18DEDD50-0290-40FF-B96F-A6313A0BB226}" srcOrd="1" destOrd="0" parTransId="{E8B10176-8683-4179-8420-11B5BCA9EFB8}" sibTransId="{F1238981-7B2C-40DA-9C19-D0B628DC203C}"/>
    <dgm:cxn modelId="{33B8AE7B-2E80-4D4F-BCB4-74C1DF624939}" type="presOf" srcId="{1FD7DFF9-EF1C-4BAD-BB12-59FF58B73C07}" destId="{8FD97395-CDFB-49D0-A9DF-750528860752}" srcOrd="0" destOrd="2" presId="urn:microsoft.com/office/officeart/2005/8/layout/vList2"/>
    <dgm:cxn modelId="{A79DAF97-BD2C-4220-B9A7-D5A1BA6500E7}" type="presOf" srcId="{0B55E324-6351-41C6-91D6-14D6DFBE5298}" destId="{8FD97395-CDFB-49D0-A9DF-750528860752}" srcOrd="0" destOrd="0" presId="urn:microsoft.com/office/officeart/2005/8/layout/vList2"/>
    <dgm:cxn modelId="{27622CB1-F873-45EF-81C4-D94D264B25FE}" type="presOf" srcId="{6C18E61F-11FC-4648-AB5B-9DA7EE563308}" destId="{04171994-EC1D-41DE-9CBA-0F7AB882EA53}" srcOrd="0" destOrd="0" presId="urn:microsoft.com/office/officeart/2005/8/layout/vList2"/>
    <dgm:cxn modelId="{C88A85AE-BF43-4B29-895E-7CCF1DBF1D09}" type="presParOf" srcId="{04171994-EC1D-41DE-9CBA-0F7AB882EA53}" destId="{D5E9993D-79F1-4F25-89C4-DE51AE18732E}" srcOrd="0" destOrd="0" presId="urn:microsoft.com/office/officeart/2005/8/layout/vList2"/>
    <dgm:cxn modelId="{08F18F73-4A05-4B21-8AE3-CFEDF8D22374}" type="presParOf" srcId="{04171994-EC1D-41DE-9CBA-0F7AB882EA53}" destId="{8FD97395-CDFB-49D0-A9DF-75052886075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8BF4F3-97A9-4D88-ABD7-3BB9CFFB0A3F}"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FB1FD200-A7ED-4872-98EF-A594A8394061}">
      <dgm:prSet/>
      <dgm:spPr/>
      <dgm:t>
        <a:bodyPr/>
        <a:lstStyle/>
        <a:p>
          <a:r>
            <a:rPr lang="en-US" b="0" i="0"/>
            <a:t>Try to implement all of the below task in one line:</a:t>
          </a:r>
          <a:endParaRPr lang="en-US"/>
        </a:p>
      </dgm:t>
    </dgm:pt>
    <dgm:pt modelId="{38D72E49-956F-4F52-8612-4E1CA11A0454}" type="parTrans" cxnId="{E992FB10-3DDF-41C7-BE62-0F804D681655}">
      <dgm:prSet/>
      <dgm:spPr/>
      <dgm:t>
        <a:bodyPr/>
        <a:lstStyle/>
        <a:p>
          <a:endParaRPr lang="en-US"/>
        </a:p>
      </dgm:t>
    </dgm:pt>
    <dgm:pt modelId="{013205F0-C822-48B0-9C28-BF3ECA12299C}" type="sibTrans" cxnId="{E992FB10-3DDF-41C7-BE62-0F804D681655}">
      <dgm:prSet/>
      <dgm:spPr/>
      <dgm:t>
        <a:bodyPr/>
        <a:lstStyle/>
        <a:p>
          <a:endParaRPr lang="en-US"/>
        </a:p>
      </dgm:t>
    </dgm:pt>
    <dgm:pt modelId="{3C170FE9-DD4B-4C96-8438-22EAF89E9BB7}">
      <dgm:prSet/>
      <dgm:spPr/>
      <dgm:t>
        <a:bodyPr/>
        <a:lstStyle/>
        <a:p>
          <a:r>
            <a:rPr lang="en-US" b="0" i="0">
              <a:solidFill>
                <a:schemeClr val="bg2"/>
              </a:solidFill>
              <a:latin typeface="Times New Roman" panose="02020603050405020304" pitchFamily="18" charset="0"/>
              <a:cs typeface="Times New Roman" panose="02020603050405020304" pitchFamily="18" charset="0"/>
            </a:rPr>
            <a:t>Generate and print 100 integer.</a:t>
          </a:r>
          <a:endParaRPr lang="en-US">
            <a:solidFill>
              <a:schemeClr val="bg2"/>
            </a:solidFill>
            <a:latin typeface="Times New Roman" panose="02020603050405020304" pitchFamily="18" charset="0"/>
            <a:cs typeface="Times New Roman" panose="02020603050405020304" pitchFamily="18" charset="0"/>
          </a:endParaRPr>
        </a:p>
      </dgm:t>
    </dgm:pt>
    <dgm:pt modelId="{383C63EF-B841-4582-BDD9-F59CDFEFF978}" type="parTrans" cxnId="{2E761B69-BA85-47A9-A55D-1AE397580CB1}">
      <dgm:prSet/>
      <dgm:spPr/>
      <dgm:t>
        <a:bodyPr/>
        <a:lstStyle/>
        <a:p>
          <a:endParaRPr lang="en-US"/>
        </a:p>
      </dgm:t>
    </dgm:pt>
    <dgm:pt modelId="{AB26D99F-FDB0-42DB-9F9B-F5506AD612EC}" type="sibTrans" cxnId="{2E761B69-BA85-47A9-A55D-1AE397580CB1}">
      <dgm:prSet/>
      <dgm:spPr/>
      <dgm:t>
        <a:bodyPr/>
        <a:lstStyle/>
        <a:p>
          <a:endParaRPr lang="en-US"/>
        </a:p>
      </dgm:t>
    </dgm:pt>
    <dgm:pt modelId="{D32388BA-5134-44A2-ABCB-457436671886}">
      <dgm:prSet/>
      <dgm:spPr/>
      <dgm:t>
        <a:bodyPr/>
        <a:lstStyle/>
        <a:p>
          <a:r>
            <a:rPr lang="en-US" b="0" i="0">
              <a:solidFill>
                <a:schemeClr val="bg2"/>
              </a:solidFill>
              <a:latin typeface="Times New Roman" panose="02020603050405020304" pitchFamily="18" charset="0"/>
              <a:cs typeface="Times New Roman" panose="02020603050405020304" pitchFamily="18" charset="0"/>
            </a:rPr>
            <a:t>Generate 100 integer and then collect only even numbers.</a:t>
          </a:r>
          <a:endParaRPr lang="en-US">
            <a:solidFill>
              <a:schemeClr val="bg2"/>
            </a:solidFill>
            <a:latin typeface="Times New Roman" panose="02020603050405020304" pitchFamily="18" charset="0"/>
            <a:cs typeface="Times New Roman" panose="02020603050405020304" pitchFamily="18" charset="0"/>
          </a:endParaRPr>
        </a:p>
      </dgm:t>
    </dgm:pt>
    <dgm:pt modelId="{36E2E0E8-EEC8-4B76-8BDA-ED2DE8DBF1BD}" type="parTrans" cxnId="{E74DC041-4891-4F33-B4DB-EE433AB3CE69}">
      <dgm:prSet/>
      <dgm:spPr/>
      <dgm:t>
        <a:bodyPr/>
        <a:lstStyle/>
        <a:p>
          <a:endParaRPr lang="en-US"/>
        </a:p>
      </dgm:t>
    </dgm:pt>
    <dgm:pt modelId="{6E753B93-B41A-4674-BEC9-5F8702F89FA8}" type="sibTrans" cxnId="{E74DC041-4891-4F33-B4DB-EE433AB3CE69}">
      <dgm:prSet/>
      <dgm:spPr/>
      <dgm:t>
        <a:bodyPr/>
        <a:lstStyle/>
        <a:p>
          <a:endParaRPr lang="en-US"/>
        </a:p>
      </dgm:t>
    </dgm:pt>
    <dgm:pt modelId="{E5EC6B2C-0633-463E-851B-5B7892048D09}">
      <dgm:prSet/>
      <dgm:spPr/>
      <dgm:t>
        <a:bodyPr/>
        <a:lstStyle/>
        <a:p>
          <a:r>
            <a:rPr lang="en-US" b="0" i="0">
              <a:solidFill>
                <a:schemeClr val="bg2"/>
              </a:solidFill>
              <a:latin typeface="Times New Roman" panose="02020603050405020304" pitchFamily="18" charset="0"/>
              <a:cs typeface="Times New Roman" panose="02020603050405020304" pitchFamily="18" charset="0"/>
            </a:rPr>
            <a:t>Generate 100 integer then keep only odd numbers and then print out  square first 20 integer.</a:t>
          </a:r>
          <a:endParaRPr lang="en-US">
            <a:solidFill>
              <a:schemeClr val="bg2"/>
            </a:solidFill>
            <a:latin typeface="Times New Roman" panose="02020603050405020304" pitchFamily="18" charset="0"/>
            <a:cs typeface="Times New Roman" panose="02020603050405020304" pitchFamily="18" charset="0"/>
          </a:endParaRPr>
        </a:p>
      </dgm:t>
    </dgm:pt>
    <dgm:pt modelId="{7755D593-AA38-48E8-884D-B3DD44A0AB18}" type="parTrans" cxnId="{A3376B25-9EA8-49E2-ABBD-3ED93686D435}">
      <dgm:prSet/>
      <dgm:spPr/>
      <dgm:t>
        <a:bodyPr/>
        <a:lstStyle/>
        <a:p>
          <a:endParaRPr lang="en-US"/>
        </a:p>
      </dgm:t>
    </dgm:pt>
    <dgm:pt modelId="{54544752-3A35-49C2-BADA-E68AA5726C77}" type="sibTrans" cxnId="{A3376B25-9EA8-49E2-ABBD-3ED93686D435}">
      <dgm:prSet/>
      <dgm:spPr/>
      <dgm:t>
        <a:bodyPr/>
        <a:lstStyle/>
        <a:p>
          <a:endParaRPr lang="en-US"/>
        </a:p>
      </dgm:t>
    </dgm:pt>
    <dgm:pt modelId="{52AEFBBC-2D98-49D6-8F4D-41BFFAA1CC84}">
      <dgm:prSet/>
      <dgm:spPr/>
      <dgm:t>
        <a:bodyPr/>
        <a:lstStyle/>
        <a:p>
          <a:r>
            <a:rPr lang="en-US" b="0" i="0">
              <a:solidFill>
                <a:schemeClr val="bg2"/>
              </a:solidFill>
              <a:latin typeface="Times New Roman" panose="02020603050405020304" pitchFamily="18" charset="0"/>
              <a:cs typeface="Times New Roman" panose="02020603050405020304" pitchFamily="18" charset="0"/>
            </a:rPr>
            <a:t>From a Stream of strings, filter only palindrome strings and then print in uppercase.</a:t>
          </a:r>
          <a:endParaRPr lang="en-US">
            <a:solidFill>
              <a:schemeClr val="bg2"/>
            </a:solidFill>
            <a:latin typeface="Times New Roman" panose="02020603050405020304" pitchFamily="18" charset="0"/>
            <a:cs typeface="Times New Roman" panose="02020603050405020304" pitchFamily="18" charset="0"/>
          </a:endParaRPr>
        </a:p>
      </dgm:t>
    </dgm:pt>
    <dgm:pt modelId="{76D7CE5B-1419-4F0E-80B2-4E0B3A085A4B}" type="parTrans" cxnId="{00E8DCE5-5A7A-4253-A76C-607DE36B6D99}">
      <dgm:prSet/>
      <dgm:spPr/>
      <dgm:t>
        <a:bodyPr/>
        <a:lstStyle/>
        <a:p>
          <a:endParaRPr lang="en-US"/>
        </a:p>
      </dgm:t>
    </dgm:pt>
    <dgm:pt modelId="{6EDA6A33-EEEC-4357-B860-1F00C8ED33A8}" type="sibTrans" cxnId="{00E8DCE5-5A7A-4253-A76C-607DE36B6D99}">
      <dgm:prSet/>
      <dgm:spPr/>
      <dgm:t>
        <a:bodyPr/>
        <a:lstStyle/>
        <a:p>
          <a:endParaRPr lang="en-US"/>
        </a:p>
      </dgm:t>
    </dgm:pt>
    <dgm:pt modelId="{2DD2CD1C-6FE7-4310-99C9-3310191EC2BC}">
      <dgm:prSet/>
      <dgm:spPr/>
      <dgm:t>
        <a:bodyPr/>
        <a:lstStyle/>
        <a:p>
          <a:r>
            <a:rPr lang="en-US" b="0" i="0" dirty="0">
              <a:solidFill>
                <a:schemeClr val="bg2"/>
              </a:solidFill>
              <a:latin typeface="Times New Roman" panose="02020603050405020304" pitchFamily="18" charset="0"/>
              <a:cs typeface="Times New Roman" panose="02020603050405020304" pitchFamily="18" charset="0"/>
            </a:rPr>
            <a:t>From s Stream of Integers find out </a:t>
          </a:r>
          <a:r>
            <a:rPr lang="en-US" b="0" i="0" dirty="0" err="1">
              <a:solidFill>
                <a:schemeClr val="bg2"/>
              </a:solidFill>
              <a:latin typeface="Times New Roman" panose="02020603050405020304" pitchFamily="18" charset="0"/>
              <a:cs typeface="Times New Roman" panose="02020603050405020304" pitchFamily="18" charset="0"/>
            </a:rPr>
            <a:t>Sum,average</a:t>
          </a:r>
          <a:r>
            <a:rPr lang="en-US" b="0" i="0" dirty="0">
              <a:solidFill>
                <a:schemeClr val="bg2"/>
              </a:solidFill>
              <a:latin typeface="Times New Roman" panose="02020603050405020304" pitchFamily="18" charset="0"/>
              <a:cs typeface="Times New Roman" panose="02020603050405020304" pitchFamily="18" charset="0"/>
            </a:rPr>
            <a:t> using reduce.</a:t>
          </a:r>
          <a:endParaRPr lang="en-US" dirty="0">
            <a:solidFill>
              <a:schemeClr val="bg2"/>
            </a:solidFill>
            <a:latin typeface="Times New Roman" panose="02020603050405020304" pitchFamily="18" charset="0"/>
            <a:cs typeface="Times New Roman" panose="02020603050405020304" pitchFamily="18" charset="0"/>
          </a:endParaRPr>
        </a:p>
      </dgm:t>
    </dgm:pt>
    <dgm:pt modelId="{ED7AAD9E-FC58-4C9E-8A56-D18035933E40}" type="parTrans" cxnId="{4D55B477-DCAC-4D0B-8592-DC6816587381}">
      <dgm:prSet/>
      <dgm:spPr/>
      <dgm:t>
        <a:bodyPr/>
        <a:lstStyle/>
        <a:p>
          <a:endParaRPr lang="en-US"/>
        </a:p>
      </dgm:t>
    </dgm:pt>
    <dgm:pt modelId="{2D063118-BB17-4D07-83CB-9DF645945CE3}" type="sibTrans" cxnId="{4D55B477-DCAC-4D0B-8592-DC6816587381}">
      <dgm:prSet/>
      <dgm:spPr/>
      <dgm:t>
        <a:bodyPr/>
        <a:lstStyle/>
        <a:p>
          <a:endParaRPr lang="en-US"/>
        </a:p>
      </dgm:t>
    </dgm:pt>
    <dgm:pt modelId="{18397138-5FE0-435C-B038-0BCB03864702}">
      <dgm:prSet/>
      <dgm:spPr/>
      <dgm:t>
        <a:bodyPr/>
        <a:lstStyle/>
        <a:p>
          <a:r>
            <a:rPr lang="en-US" b="0" i="0" dirty="0">
              <a:solidFill>
                <a:schemeClr val="bg2"/>
              </a:solidFill>
              <a:latin typeface="Times New Roman" panose="02020603050405020304" pitchFamily="18" charset="0"/>
              <a:cs typeface="Times New Roman" panose="02020603050405020304" pitchFamily="18" charset="0"/>
            </a:rPr>
            <a:t>TBD.</a:t>
          </a:r>
          <a:endParaRPr lang="en-US" dirty="0">
            <a:solidFill>
              <a:schemeClr val="bg2"/>
            </a:solidFill>
            <a:latin typeface="Times New Roman" panose="02020603050405020304" pitchFamily="18" charset="0"/>
            <a:cs typeface="Times New Roman" panose="02020603050405020304" pitchFamily="18" charset="0"/>
          </a:endParaRPr>
        </a:p>
      </dgm:t>
    </dgm:pt>
    <dgm:pt modelId="{68420C60-7B5C-412A-A655-139CE099DB1A}" type="parTrans" cxnId="{497813D7-FD20-4F89-8471-D8BC89A5CE7D}">
      <dgm:prSet/>
      <dgm:spPr/>
      <dgm:t>
        <a:bodyPr/>
        <a:lstStyle/>
        <a:p>
          <a:endParaRPr lang="en-US"/>
        </a:p>
      </dgm:t>
    </dgm:pt>
    <dgm:pt modelId="{D7E6BADD-AEB2-46BE-8540-87354E473193}" type="sibTrans" cxnId="{497813D7-FD20-4F89-8471-D8BC89A5CE7D}">
      <dgm:prSet/>
      <dgm:spPr/>
      <dgm:t>
        <a:bodyPr/>
        <a:lstStyle/>
        <a:p>
          <a:endParaRPr lang="en-US"/>
        </a:p>
      </dgm:t>
    </dgm:pt>
    <dgm:pt modelId="{EACBF6F7-B1E2-4A28-B467-D95BD941C033}" type="pres">
      <dgm:prSet presAssocID="{C38BF4F3-97A9-4D88-ABD7-3BB9CFFB0A3F}" presName="linear" presStyleCnt="0">
        <dgm:presLayoutVars>
          <dgm:animLvl val="lvl"/>
          <dgm:resizeHandles val="exact"/>
        </dgm:presLayoutVars>
      </dgm:prSet>
      <dgm:spPr/>
    </dgm:pt>
    <dgm:pt modelId="{D38206CC-42AD-4254-9D80-6EFD47ACCF68}" type="pres">
      <dgm:prSet presAssocID="{FB1FD200-A7ED-4872-98EF-A594A8394061}" presName="parentText" presStyleLbl="node1" presStyleIdx="0" presStyleCnt="1">
        <dgm:presLayoutVars>
          <dgm:chMax val="0"/>
          <dgm:bulletEnabled val="1"/>
        </dgm:presLayoutVars>
      </dgm:prSet>
      <dgm:spPr/>
    </dgm:pt>
    <dgm:pt modelId="{4090B967-442A-4C1C-964D-10F0EE36BB6A}" type="pres">
      <dgm:prSet presAssocID="{FB1FD200-A7ED-4872-98EF-A594A8394061}" presName="childText" presStyleLbl="revTx" presStyleIdx="0" presStyleCnt="1">
        <dgm:presLayoutVars>
          <dgm:bulletEnabled val="1"/>
        </dgm:presLayoutVars>
      </dgm:prSet>
      <dgm:spPr/>
    </dgm:pt>
  </dgm:ptLst>
  <dgm:cxnLst>
    <dgm:cxn modelId="{E992FB10-3DDF-41C7-BE62-0F804D681655}" srcId="{C38BF4F3-97A9-4D88-ABD7-3BB9CFFB0A3F}" destId="{FB1FD200-A7ED-4872-98EF-A594A8394061}" srcOrd="0" destOrd="0" parTransId="{38D72E49-956F-4F52-8612-4E1CA11A0454}" sibTransId="{013205F0-C822-48B0-9C28-BF3ECA12299C}"/>
    <dgm:cxn modelId="{3B99B413-0093-45A0-B409-4FF4E2F10246}" type="presOf" srcId="{52AEFBBC-2D98-49D6-8F4D-41BFFAA1CC84}" destId="{4090B967-442A-4C1C-964D-10F0EE36BB6A}" srcOrd="0" destOrd="3" presId="urn:microsoft.com/office/officeart/2005/8/layout/vList2"/>
    <dgm:cxn modelId="{A3376B25-9EA8-49E2-ABBD-3ED93686D435}" srcId="{FB1FD200-A7ED-4872-98EF-A594A8394061}" destId="{E5EC6B2C-0633-463E-851B-5B7892048D09}" srcOrd="2" destOrd="0" parTransId="{7755D593-AA38-48E8-884D-B3DD44A0AB18}" sibTransId="{54544752-3A35-49C2-BADA-E68AA5726C77}"/>
    <dgm:cxn modelId="{7DF25C2B-7716-4CA3-8B75-AE7F14C5D7D7}" type="presOf" srcId="{2DD2CD1C-6FE7-4310-99C9-3310191EC2BC}" destId="{4090B967-442A-4C1C-964D-10F0EE36BB6A}" srcOrd="0" destOrd="4" presId="urn:microsoft.com/office/officeart/2005/8/layout/vList2"/>
    <dgm:cxn modelId="{B03A415C-2FD9-4DA4-AD6D-703622540ACF}" type="presOf" srcId="{18397138-5FE0-435C-B038-0BCB03864702}" destId="{4090B967-442A-4C1C-964D-10F0EE36BB6A}" srcOrd="0" destOrd="5" presId="urn:microsoft.com/office/officeart/2005/8/layout/vList2"/>
    <dgm:cxn modelId="{E74DC041-4891-4F33-B4DB-EE433AB3CE69}" srcId="{FB1FD200-A7ED-4872-98EF-A594A8394061}" destId="{D32388BA-5134-44A2-ABCB-457436671886}" srcOrd="1" destOrd="0" parTransId="{36E2E0E8-EEC8-4B76-8BDA-ED2DE8DBF1BD}" sibTransId="{6E753B93-B41A-4674-BEC9-5F8702F89FA8}"/>
    <dgm:cxn modelId="{2E761B69-BA85-47A9-A55D-1AE397580CB1}" srcId="{FB1FD200-A7ED-4872-98EF-A594A8394061}" destId="{3C170FE9-DD4B-4C96-8438-22EAF89E9BB7}" srcOrd="0" destOrd="0" parTransId="{383C63EF-B841-4582-BDD9-F59CDFEFF978}" sibTransId="{AB26D99F-FDB0-42DB-9F9B-F5506AD612EC}"/>
    <dgm:cxn modelId="{4D55B477-DCAC-4D0B-8592-DC6816587381}" srcId="{FB1FD200-A7ED-4872-98EF-A594A8394061}" destId="{2DD2CD1C-6FE7-4310-99C9-3310191EC2BC}" srcOrd="4" destOrd="0" parTransId="{ED7AAD9E-FC58-4C9E-8A56-D18035933E40}" sibTransId="{2D063118-BB17-4D07-83CB-9DF645945CE3}"/>
    <dgm:cxn modelId="{026BEB9B-6001-49DD-9835-459975D67191}" type="presOf" srcId="{C38BF4F3-97A9-4D88-ABD7-3BB9CFFB0A3F}" destId="{EACBF6F7-B1E2-4A28-B467-D95BD941C033}" srcOrd="0" destOrd="0" presId="urn:microsoft.com/office/officeart/2005/8/layout/vList2"/>
    <dgm:cxn modelId="{D119BDB9-9D31-49E2-96E9-1881FC8AF4BF}" type="presOf" srcId="{D32388BA-5134-44A2-ABCB-457436671886}" destId="{4090B967-442A-4C1C-964D-10F0EE36BB6A}" srcOrd="0" destOrd="1" presId="urn:microsoft.com/office/officeart/2005/8/layout/vList2"/>
    <dgm:cxn modelId="{CA595BBB-05FE-4130-A203-89E087909F52}" type="presOf" srcId="{FB1FD200-A7ED-4872-98EF-A594A8394061}" destId="{D38206CC-42AD-4254-9D80-6EFD47ACCF68}" srcOrd="0" destOrd="0" presId="urn:microsoft.com/office/officeart/2005/8/layout/vList2"/>
    <dgm:cxn modelId="{8F9814C4-5050-4F84-9DED-8D104602EDE4}" type="presOf" srcId="{E5EC6B2C-0633-463E-851B-5B7892048D09}" destId="{4090B967-442A-4C1C-964D-10F0EE36BB6A}" srcOrd="0" destOrd="2" presId="urn:microsoft.com/office/officeart/2005/8/layout/vList2"/>
    <dgm:cxn modelId="{497813D7-FD20-4F89-8471-D8BC89A5CE7D}" srcId="{FB1FD200-A7ED-4872-98EF-A594A8394061}" destId="{18397138-5FE0-435C-B038-0BCB03864702}" srcOrd="5" destOrd="0" parTransId="{68420C60-7B5C-412A-A655-139CE099DB1A}" sibTransId="{D7E6BADD-AEB2-46BE-8540-87354E473193}"/>
    <dgm:cxn modelId="{00E8DCE5-5A7A-4253-A76C-607DE36B6D99}" srcId="{FB1FD200-A7ED-4872-98EF-A594A8394061}" destId="{52AEFBBC-2D98-49D6-8F4D-41BFFAA1CC84}" srcOrd="3" destOrd="0" parTransId="{76D7CE5B-1419-4F0E-80B2-4E0B3A085A4B}" sibTransId="{6EDA6A33-EEEC-4357-B860-1F00C8ED33A8}"/>
    <dgm:cxn modelId="{8722A4F0-4710-45CC-8994-794934AD4340}" type="presOf" srcId="{3C170FE9-DD4B-4C96-8438-22EAF89E9BB7}" destId="{4090B967-442A-4C1C-964D-10F0EE36BB6A}" srcOrd="0" destOrd="0" presId="urn:microsoft.com/office/officeart/2005/8/layout/vList2"/>
    <dgm:cxn modelId="{7B950524-B68F-4D97-90D3-BC99F27A3E82}" type="presParOf" srcId="{EACBF6F7-B1E2-4A28-B467-D95BD941C033}" destId="{D38206CC-42AD-4254-9D80-6EFD47ACCF68}" srcOrd="0" destOrd="0" presId="urn:microsoft.com/office/officeart/2005/8/layout/vList2"/>
    <dgm:cxn modelId="{0E1D252A-D138-48DF-8CBA-64E3956B361A}" type="presParOf" srcId="{EACBF6F7-B1E2-4A28-B467-D95BD941C033}" destId="{4090B967-442A-4C1C-964D-10F0EE36BB6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ACD326-1D69-4396-94CE-0A3B770762EC}"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ED4844CA-E44E-44F9-89F5-9EF8EC548C6F}">
      <dgm:prSet/>
      <dgm:spPr/>
      <dgm:t>
        <a:bodyPr/>
        <a:lstStyle/>
        <a:p>
          <a:r>
            <a:rPr lang="en-US" b="1" i="0"/>
            <a:t>Features:</a:t>
          </a:r>
          <a:endParaRPr lang="en-US"/>
        </a:p>
      </dgm:t>
    </dgm:pt>
    <dgm:pt modelId="{A5E114B2-9E9B-418A-8672-E1593552122D}" type="parTrans" cxnId="{F47C550F-E8BA-4F05-A949-F9EF8D6E1D45}">
      <dgm:prSet/>
      <dgm:spPr/>
      <dgm:t>
        <a:bodyPr/>
        <a:lstStyle/>
        <a:p>
          <a:endParaRPr lang="en-US"/>
        </a:p>
      </dgm:t>
    </dgm:pt>
    <dgm:pt modelId="{AB5EBB8C-2821-48B6-AE0F-EEFF1ADB6398}" type="sibTrans" cxnId="{F47C550F-E8BA-4F05-A949-F9EF8D6E1D45}">
      <dgm:prSet/>
      <dgm:spPr/>
      <dgm:t>
        <a:bodyPr/>
        <a:lstStyle/>
        <a:p>
          <a:endParaRPr lang="en-US"/>
        </a:p>
      </dgm:t>
    </dgm:pt>
    <dgm:pt modelId="{491158E2-A6A2-4EDC-A347-1D02963D2FB4}">
      <dgm:prSet/>
      <dgm:spPr/>
      <dgm:t>
        <a:bodyPr/>
        <a:lstStyle/>
        <a:p>
          <a:r>
            <a:rPr lang="en-US" b="1" i="0">
              <a:solidFill>
                <a:schemeClr val="bg2"/>
              </a:solidFill>
              <a:latin typeface="Times New Roman" panose="02020603050405020304" pitchFamily="18" charset="0"/>
              <a:cs typeface="Times New Roman" panose="02020603050405020304" pitchFamily="18" charset="0"/>
            </a:rPr>
            <a:t>Interface Private Methods</a:t>
          </a:r>
          <a:endParaRPr lang="en-US" dirty="0">
            <a:solidFill>
              <a:schemeClr val="bg2"/>
            </a:solidFill>
            <a:latin typeface="Times New Roman" panose="02020603050405020304" pitchFamily="18" charset="0"/>
            <a:cs typeface="Times New Roman" panose="02020603050405020304" pitchFamily="18" charset="0"/>
          </a:endParaRPr>
        </a:p>
      </dgm:t>
    </dgm:pt>
    <dgm:pt modelId="{ED18572C-0345-4579-B061-B183976569A3}" type="parTrans" cxnId="{731EC598-FB37-473C-892E-3DB649941CC5}">
      <dgm:prSet/>
      <dgm:spPr/>
      <dgm:t>
        <a:bodyPr/>
        <a:lstStyle/>
        <a:p>
          <a:endParaRPr lang="en-US"/>
        </a:p>
      </dgm:t>
    </dgm:pt>
    <dgm:pt modelId="{6B825ED4-AE1A-4201-9007-B93F70F6BE9C}" type="sibTrans" cxnId="{731EC598-FB37-473C-892E-3DB649941CC5}">
      <dgm:prSet/>
      <dgm:spPr/>
      <dgm:t>
        <a:bodyPr/>
        <a:lstStyle/>
        <a:p>
          <a:endParaRPr lang="en-US"/>
        </a:p>
      </dgm:t>
    </dgm:pt>
    <dgm:pt modelId="{28CF90D8-B750-4B53-AA1B-B3C7E891F6EB}">
      <dgm:prSet/>
      <dgm:spPr/>
      <dgm:t>
        <a:bodyPr/>
        <a:lstStyle/>
        <a:p>
          <a:r>
            <a:rPr lang="en-US" b="1" i="0" dirty="0">
              <a:solidFill>
                <a:schemeClr val="bg2"/>
              </a:solidFill>
              <a:latin typeface="Times New Roman" panose="02020603050405020304" pitchFamily="18" charset="0"/>
              <a:cs typeface="Times New Roman" panose="02020603050405020304" pitchFamily="18" charset="0"/>
            </a:rPr>
            <a:t>HTTP/2 Client</a:t>
          </a:r>
          <a:endParaRPr lang="en-US" dirty="0">
            <a:solidFill>
              <a:schemeClr val="bg2"/>
            </a:solidFill>
            <a:latin typeface="Times New Roman" panose="02020603050405020304" pitchFamily="18" charset="0"/>
            <a:cs typeface="Times New Roman" panose="02020603050405020304" pitchFamily="18" charset="0"/>
          </a:endParaRPr>
        </a:p>
      </dgm:t>
    </dgm:pt>
    <dgm:pt modelId="{B531C1F0-5E83-48FA-9A03-325C4B38AE4C}" type="parTrans" cxnId="{F06A4BFE-31CB-4B1E-886B-5927989AB0DC}">
      <dgm:prSet/>
      <dgm:spPr/>
      <dgm:t>
        <a:bodyPr/>
        <a:lstStyle/>
        <a:p>
          <a:endParaRPr lang="en-US"/>
        </a:p>
      </dgm:t>
    </dgm:pt>
    <dgm:pt modelId="{4689FF73-1D94-436C-BFE0-3375AA39A143}" type="sibTrans" cxnId="{F06A4BFE-31CB-4B1E-886B-5927989AB0DC}">
      <dgm:prSet/>
      <dgm:spPr/>
      <dgm:t>
        <a:bodyPr/>
        <a:lstStyle/>
        <a:p>
          <a:endParaRPr lang="en-US"/>
        </a:p>
      </dgm:t>
    </dgm:pt>
    <dgm:pt modelId="{B83C75DF-3451-418D-89FB-1915072F9276}">
      <dgm:prSet/>
      <dgm:spPr/>
      <dgm:t>
        <a:bodyPr/>
        <a:lstStyle/>
        <a:p>
          <a:r>
            <a:rPr lang="en-US" b="1" i="0" dirty="0">
              <a:solidFill>
                <a:schemeClr val="bg2"/>
              </a:solidFill>
              <a:latin typeface="Times New Roman" panose="02020603050405020304" pitchFamily="18" charset="0"/>
              <a:cs typeface="Times New Roman" panose="02020603050405020304" pitchFamily="18" charset="0"/>
            </a:rPr>
            <a:t>Collection API Updates (we’ll cover only this one)</a:t>
          </a:r>
          <a:endParaRPr lang="en-US" dirty="0">
            <a:solidFill>
              <a:schemeClr val="bg2"/>
            </a:solidFill>
            <a:latin typeface="Times New Roman" panose="02020603050405020304" pitchFamily="18" charset="0"/>
            <a:cs typeface="Times New Roman" panose="02020603050405020304" pitchFamily="18" charset="0"/>
          </a:endParaRPr>
        </a:p>
      </dgm:t>
    </dgm:pt>
    <dgm:pt modelId="{C9EE3921-C9F1-4289-8A21-39CFDAB6A723}" type="parTrans" cxnId="{E9D935C9-38CA-45DD-B557-B2770A9E5341}">
      <dgm:prSet/>
      <dgm:spPr/>
      <dgm:t>
        <a:bodyPr/>
        <a:lstStyle/>
        <a:p>
          <a:endParaRPr lang="en-US"/>
        </a:p>
      </dgm:t>
    </dgm:pt>
    <dgm:pt modelId="{620F37B7-AFF7-41AB-BD8B-E34AFAB8E00C}" type="sibTrans" cxnId="{E9D935C9-38CA-45DD-B557-B2770A9E5341}">
      <dgm:prSet/>
      <dgm:spPr/>
      <dgm:t>
        <a:bodyPr/>
        <a:lstStyle/>
        <a:p>
          <a:endParaRPr lang="en-US"/>
        </a:p>
      </dgm:t>
    </dgm:pt>
    <dgm:pt modelId="{A6EC9C89-8DF7-4088-973B-F04825A49E95}" type="pres">
      <dgm:prSet presAssocID="{79ACD326-1D69-4396-94CE-0A3B770762EC}" presName="linear" presStyleCnt="0">
        <dgm:presLayoutVars>
          <dgm:animLvl val="lvl"/>
          <dgm:resizeHandles val="exact"/>
        </dgm:presLayoutVars>
      </dgm:prSet>
      <dgm:spPr/>
    </dgm:pt>
    <dgm:pt modelId="{A488C36F-1BF6-4DDA-956B-D3733C6CD73F}" type="pres">
      <dgm:prSet presAssocID="{ED4844CA-E44E-44F9-89F5-9EF8EC548C6F}" presName="parentText" presStyleLbl="node1" presStyleIdx="0" presStyleCnt="1">
        <dgm:presLayoutVars>
          <dgm:chMax val="0"/>
          <dgm:bulletEnabled val="1"/>
        </dgm:presLayoutVars>
      </dgm:prSet>
      <dgm:spPr/>
    </dgm:pt>
    <dgm:pt modelId="{FF3DF653-EFA0-4BF5-99AC-85F788EF464A}" type="pres">
      <dgm:prSet presAssocID="{ED4844CA-E44E-44F9-89F5-9EF8EC548C6F}" presName="childText" presStyleLbl="revTx" presStyleIdx="0" presStyleCnt="1">
        <dgm:presLayoutVars>
          <dgm:bulletEnabled val="1"/>
        </dgm:presLayoutVars>
      </dgm:prSet>
      <dgm:spPr/>
    </dgm:pt>
  </dgm:ptLst>
  <dgm:cxnLst>
    <dgm:cxn modelId="{91D53506-781F-48C9-8BCB-CCE8FF05B318}" type="presOf" srcId="{491158E2-A6A2-4EDC-A347-1D02963D2FB4}" destId="{FF3DF653-EFA0-4BF5-99AC-85F788EF464A}" srcOrd="0" destOrd="0" presId="urn:microsoft.com/office/officeart/2005/8/layout/vList2"/>
    <dgm:cxn modelId="{F47C550F-E8BA-4F05-A949-F9EF8D6E1D45}" srcId="{79ACD326-1D69-4396-94CE-0A3B770762EC}" destId="{ED4844CA-E44E-44F9-89F5-9EF8EC548C6F}" srcOrd="0" destOrd="0" parTransId="{A5E114B2-9E9B-418A-8672-E1593552122D}" sibTransId="{AB5EBB8C-2821-48B6-AE0F-EEFF1ADB6398}"/>
    <dgm:cxn modelId="{4857011C-BE2E-41CB-B48F-F17CB9F7ED94}" type="presOf" srcId="{79ACD326-1D69-4396-94CE-0A3B770762EC}" destId="{A6EC9C89-8DF7-4088-973B-F04825A49E95}" srcOrd="0" destOrd="0" presId="urn:microsoft.com/office/officeart/2005/8/layout/vList2"/>
    <dgm:cxn modelId="{3F2E8C4D-13F8-4D29-8BA7-18701D362BD4}" type="presOf" srcId="{28CF90D8-B750-4B53-AA1B-B3C7E891F6EB}" destId="{FF3DF653-EFA0-4BF5-99AC-85F788EF464A}" srcOrd="0" destOrd="1" presId="urn:microsoft.com/office/officeart/2005/8/layout/vList2"/>
    <dgm:cxn modelId="{0628BD58-185D-4A0A-8CDD-0CAF0418095D}" type="presOf" srcId="{B83C75DF-3451-418D-89FB-1915072F9276}" destId="{FF3DF653-EFA0-4BF5-99AC-85F788EF464A}" srcOrd="0" destOrd="2" presId="urn:microsoft.com/office/officeart/2005/8/layout/vList2"/>
    <dgm:cxn modelId="{731EC598-FB37-473C-892E-3DB649941CC5}" srcId="{ED4844CA-E44E-44F9-89F5-9EF8EC548C6F}" destId="{491158E2-A6A2-4EDC-A347-1D02963D2FB4}" srcOrd="0" destOrd="0" parTransId="{ED18572C-0345-4579-B061-B183976569A3}" sibTransId="{6B825ED4-AE1A-4201-9007-B93F70F6BE9C}"/>
    <dgm:cxn modelId="{40D6ABAF-B069-4DDF-9452-9F6404B12248}" type="presOf" srcId="{ED4844CA-E44E-44F9-89F5-9EF8EC548C6F}" destId="{A488C36F-1BF6-4DDA-956B-D3733C6CD73F}" srcOrd="0" destOrd="0" presId="urn:microsoft.com/office/officeart/2005/8/layout/vList2"/>
    <dgm:cxn modelId="{E9D935C9-38CA-45DD-B557-B2770A9E5341}" srcId="{ED4844CA-E44E-44F9-89F5-9EF8EC548C6F}" destId="{B83C75DF-3451-418D-89FB-1915072F9276}" srcOrd="2" destOrd="0" parTransId="{C9EE3921-C9F1-4289-8A21-39CFDAB6A723}" sibTransId="{620F37B7-AFF7-41AB-BD8B-E34AFAB8E00C}"/>
    <dgm:cxn modelId="{F06A4BFE-31CB-4B1E-886B-5927989AB0DC}" srcId="{ED4844CA-E44E-44F9-89F5-9EF8EC548C6F}" destId="{28CF90D8-B750-4B53-AA1B-B3C7E891F6EB}" srcOrd="1" destOrd="0" parTransId="{B531C1F0-5E83-48FA-9A03-325C4B38AE4C}" sibTransId="{4689FF73-1D94-436C-BFE0-3375AA39A143}"/>
    <dgm:cxn modelId="{AAD197EB-3E4E-4275-B34E-0813845967B8}" type="presParOf" srcId="{A6EC9C89-8DF7-4088-973B-F04825A49E95}" destId="{A488C36F-1BF6-4DDA-956B-D3733C6CD73F}" srcOrd="0" destOrd="0" presId="urn:microsoft.com/office/officeart/2005/8/layout/vList2"/>
    <dgm:cxn modelId="{C08BAE17-F2E9-4DF2-A8DE-422DD1A5945B}" type="presParOf" srcId="{A6EC9C89-8DF7-4088-973B-F04825A49E95}" destId="{FF3DF653-EFA0-4BF5-99AC-85F788EF464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0B5297-3DA8-41DF-8D51-C288ED295731}"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1F1FCBA3-150B-4207-A047-9C4D56AB2B2D}">
      <dgm:prSet/>
      <dgm:spPr/>
      <dgm:t>
        <a:bodyPr/>
        <a:lstStyle/>
        <a:p>
          <a:r>
            <a:rPr lang="en-US" b="1" i="0"/>
            <a:t>Topics:</a:t>
          </a:r>
          <a:endParaRPr lang="en-US"/>
        </a:p>
      </dgm:t>
    </dgm:pt>
    <dgm:pt modelId="{B517B3F8-683C-4717-9D82-EA2A9738FE59}" type="parTrans" cxnId="{D8EC49E9-E2BE-4A5F-B7D0-AC82DCB7E7C6}">
      <dgm:prSet/>
      <dgm:spPr/>
      <dgm:t>
        <a:bodyPr/>
        <a:lstStyle/>
        <a:p>
          <a:endParaRPr lang="en-US"/>
        </a:p>
      </dgm:t>
    </dgm:pt>
    <dgm:pt modelId="{D9DEB6A1-FE5C-4BE7-8F14-9611BBA78CAF}" type="sibTrans" cxnId="{D8EC49E9-E2BE-4A5F-B7D0-AC82DCB7E7C6}">
      <dgm:prSet/>
      <dgm:spPr/>
      <dgm:t>
        <a:bodyPr/>
        <a:lstStyle/>
        <a:p>
          <a:endParaRPr lang="en-US"/>
        </a:p>
      </dgm:t>
    </dgm:pt>
    <dgm:pt modelId="{3FC1D9A2-6640-41D5-A170-7B83C28E9375}">
      <dgm:prSet/>
      <dgm:spPr/>
      <dgm:t>
        <a:bodyPr/>
        <a:lstStyle/>
        <a:p>
          <a:r>
            <a:rPr lang="en-US" b="1" i="0">
              <a:solidFill>
                <a:schemeClr val="bg2"/>
              </a:solidFill>
              <a:latin typeface="Times New Roman" panose="02020603050405020304" pitchFamily="18" charset="0"/>
              <a:cs typeface="Times New Roman" panose="02020603050405020304" pitchFamily="18" charset="0"/>
            </a:rPr>
            <a:t>HTTP Client API</a:t>
          </a:r>
          <a:endParaRPr lang="en-US" dirty="0">
            <a:solidFill>
              <a:schemeClr val="bg2"/>
            </a:solidFill>
            <a:latin typeface="Times New Roman" panose="02020603050405020304" pitchFamily="18" charset="0"/>
            <a:cs typeface="Times New Roman" panose="02020603050405020304" pitchFamily="18" charset="0"/>
          </a:endParaRPr>
        </a:p>
      </dgm:t>
    </dgm:pt>
    <dgm:pt modelId="{EC17E6EF-49D4-4BF4-AEE0-1EED32EC627D}" type="parTrans" cxnId="{654EF5DD-4795-4521-ABD6-6B24F509D8A7}">
      <dgm:prSet/>
      <dgm:spPr/>
      <dgm:t>
        <a:bodyPr/>
        <a:lstStyle/>
        <a:p>
          <a:endParaRPr lang="en-US"/>
        </a:p>
      </dgm:t>
    </dgm:pt>
    <dgm:pt modelId="{71C8B9FF-A8A9-4F8E-919D-1402D8A555CE}" type="sibTrans" cxnId="{654EF5DD-4795-4521-ABD6-6B24F509D8A7}">
      <dgm:prSet/>
      <dgm:spPr/>
      <dgm:t>
        <a:bodyPr/>
        <a:lstStyle/>
        <a:p>
          <a:endParaRPr lang="en-US"/>
        </a:p>
      </dgm:t>
    </dgm:pt>
    <dgm:pt modelId="{F7CA4801-0F6D-48C8-876E-313AF9E023EA}">
      <dgm:prSet/>
      <dgm:spPr/>
      <dgm:t>
        <a:bodyPr/>
        <a:lstStyle/>
        <a:p>
          <a:r>
            <a:rPr lang="en-US" b="1" i="0" dirty="0">
              <a:solidFill>
                <a:schemeClr val="bg2"/>
              </a:solidFill>
              <a:latin typeface="Times New Roman" panose="02020603050405020304" pitchFamily="18" charset="0"/>
              <a:cs typeface="Times New Roman" panose="02020603050405020304" pitchFamily="18" charset="0"/>
            </a:rPr>
            <a:t>Launch Single-File Programs Without Compilation</a:t>
          </a:r>
          <a:endParaRPr lang="en-US" dirty="0">
            <a:solidFill>
              <a:schemeClr val="bg2"/>
            </a:solidFill>
            <a:latin typeface="Times New Roman" panose="02020603050405020304" pitchFamily="18" charset="0"/>
            <a:cs typeface="Times New Roman" panose="02020603050405020304" pitchFamily="18" charset="0"/>
          </a:endParaRPr>
        </a:p>
      </dgm:t>
    </dgm:pt>
    <dgm:pt modelId="{E79C6FD6-F8F4-4CFB-ACB4-750B5082844D}" type="parTrans" cxnId="{F476A4FC-ED77-45E3-AB9A-23EBFD9343A6}">
      <dgm:prSet/>
      <dgm:spPr/>
      <dgm:t>
        <a:bodyPr/>
        <a:lstStyle/>
        <a:p>
          <a:endParaRPr lang="en-US"/>
        </a:p>
      </dgm:t>
    </dgm:pt>
    <dgm:pt modelId="{2F7C8D1A-7F96-4C59-94ED-D828115D33F0}" type="sibTrans" cxnId="{F476A4FC-ED77-45E3-AB9A-23EBFD9343A6}">
      <dgm:prSet/>
      <dgm:spPr/>
      <dgm:t>
        <a:bodyPr/>
        <a:lstStyle/>
        <a:p>
          <a:endParaRPr lang="en-US"/>
        </a:p>
      </dgm:t>
    </dgm:pt>
    <dgm:pt modelId="{AC040D60-8BD2-4FEB-AAE3-1CDB03711062}" type="pres">
      <dgm:prSet presAssocID="{190B5297-3DA8-41DF-8D51-C288ED295731}" presName="linear" presStyleCnt="0">
        <dgm:presLayoutVars>
          <dgm:animLvl val="lvl"/>
          <dgm:resizeHandles val="exact"/>
        </dgm:presLayoutVars>
      </dgm:prSet>
      <dgm:spPr/>
    </dgm:pt>
    <dgm:pt modelId="{BA910549-F3C8-4FF2-913D-688B4B15F17C}" type="pres">
      <dgm:prSet presAssocID="{1F1FCBA3-150B-4207-A047-9C4D56AB2B2D}" presName="parentText" presStyleLbl="node1" presStyleIdx="0" presStyleCnt="1">
        <dgm:presLayoutVars>
          <dgm:chMax val="0"/>
          <dgm:bulletEnabled val="1"/>
        </dgm:presLayoutVars>
      </dgm:prSet>
      <dgm:spPr/>
    </dgm:pt>
    <dgm:pt modelId="{9F0CF649-3272-498F-A2B8-ED358FC3A2FD}" type="pres">
      <dgm:prSet presAssocID="{1F1FCBA3-150B-4207-A047-9C4D56AB2B2D}" presName="childText" presStyleLbl="revTx" presStyleIdx="0" presStyleCnt="1">
        <dgm:presLayoutVars>
          <dgm:bulletEnabled val="1"/>
        </dgm:presLayoutVars>
      </dgm:prSet>
      <dgm:spPr/>
    </dgm:pt>
  </dgm:ptLst>
  <dgm:cxnLst>
    <dgm:cxn modelId="{4AA9CF27-7B4A-4D01-B61B-3B9ED173501A}" type="presOf" srcId="{3FC1D9A2-6640-41D5-A170-7B83C28E9375}" destId="{9F0CF649-3272-498F-A2B8-ED358FC3A2FD}" srcOrd="0" destOrd="0" presId="urn:microsoft.com/office/officeart/2005/8/layout/vList2"/>
    <dgm:cxn modelId="{47FF6E38-F3B1-4554-8FA3-3AA2AD51E890}" type="presOf" srcId="{190B5297-3DA8-41DF-8D51-C288ED295731}" destId="{AC040D60-8BD2-4FEB-AAE3-1CDB03711062}" srcOrd="0" destOrd="0" presId="urn:microsoft.com/office/officeart/2005/8/layout/vList2"/>
    <dgm:cxn modelId="{C48C0F9C-CF45-40D0-8502-701ACA0FE121}" type="presOf" srcId="{1F1FCBA3-150B-4207-A047-9C4D56AB2B2D}" destId="{BA910549-F3C8-4FF2-913D-688B4B15F17C}" srcOrd="0" destOrd="0" presId="urn:microsoft.com/office/officeart/2005/8/layout/vList2"/>
    <dgm:cxn modelId="{654EF5DD-4795-4521-ABD6-6B24F509D8A7}" srcId="{1F1FCBA3-150B-4207-A047-9C4D56AB2B2D}" destId="{3FC1D9A2-6640-41D5-A170-7B83C28E9375}" srcOrd="0" destOrd="0" parTransId="{EC17E6EF-49D4-4BF4-AEE0-1EED32EC627D}" sibTransId="{71C8B9FF-A8A9-4F8E-919D-1402D8A555CE}"/>
    <dgm:cxn modelId="{D8EC49E9-E2BE-4A5F-B7D0-AC82DCB7E7C6}" srcId="{190B5297-3DA8-41DF-8D51-C288ED295731}" destId="{1F1FCBA3-150B-4207-A047-9C4D56AB2B2D}" srcOrd="0" destOrd="0" parTransId="{B517B3F8-683C-4717-9D82-EA2A9738FE59}" sibTransId="{D9DEB6A1-FE5C-4BE7-8F14-9611BBA78CAF}"/>
    <dgm:cxn modelId="{AD5F6CFC-6A44-4CCC-AC62-96677A84E267}" type="presOf" srcId="{F7CA4801-0F6D-48C8-876E-313AF9E023EA}" destId="{9F0CF649-3272-498F-A2B8-ED358FC3A2FD}" srcOrd="0" destOrd="1" presId="urn:microsoft.com/office/officeart/2005/8/layout/vList2"/>
    <dgm:cxn modelId="{F476A4FC-ED77-45E3-AB9A-23EBFD9343A6}" srcId="{1F1FCBA3-150B-4207-A047-9C4D56AB2B2D}" destId="{F7CA4801-0F6D-48C8-876E-313AF9E023EA}" srcOrd="1" destOrd="0" parTransId="{E79C6FD6-F8F4-4CFB-ACB4-750B5082844D}" sibTransId="{2F7C8D1A-7F96-4C59-94ED-D828115D33F0}"/>
    <dgm:cxn modelId="{4F6A82DB-9FB2-4A44-BE9B-890119FF7C13}" type="presParOf" srcId="{AC040D60-8BD2-4FEB-AAE3-1CDB03711062}" destId="{BA910549-F3C8-4FF2-913D-688B4B15F17C}" srcOrd="0" destOrd="0" presId="urn:microsoft.com/office/officeart/2005/8/layout/vList2"/>
    <dgm:cxn modelId="{4177213B-7535-42E4-A1DC-0CD6FD196300}" type="presParOf" srcId="{AC040D60-8BD2-4FEB-AAE3-1CDB03711062}" destId="{9F0CF649-3272-498F-A2B8-ED358FC3A2F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38260-AFAF-4206-9793-CABD135127F9}">
      <dsp:nvSpPr>
        <dsp:cNvPr id="0" name=""/>
        <dsp:cNvSpPr/>
      </dsp:nvSpPr>
      <dsp:spPr>
        <a:xfrm>
          <a:off x="0" y="29830"/>
          <a:ext cx="7395029" cy="561599"/>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a:t>Rules:</a:t>
          </a:r>
          <a:endParaRPr lang="en-US" sz="2400" kern="1200"/>
        </a:p>
      </dsp:txBody>
      <dsp:txXfrm>
        <a:off x="27415" y="57245"/>
        <a:ext cx="7340199" cy="506769"/>
      </dsp:txXfrm>
    </dsp:sp>
    <dsp:sp modelId="{CA650133-A4DA-4C01-AB94-549576B72165}">
      <dsp:nvSpPr>
        <dsp:cNvPr id="0" name=""/>
        <dsp:cNvSpPr/>
      </dsp:nvSpPr>
      <dsp:spPr>
        <a:xfrm>
          <a:off x="0" y="621261"/>
          <a:ext cx="7395029" cy="217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792" tIns="17780" rIns="99568" bIns="17780" numCol="1" spcCol="1270" anchor="t" anchorCtr="0">
          <a:noAutofit/>
        </a:bodyPr>
        <a:lstStyle/>
        <a:p>
          <a:pPr marL="114300" lvl="1" indent="-114300" algn="just" defTabSz="622300">
            <a:lnSpc>
              <a:spcPct val="90000"/>
            </a:lnSpc>
            <a:spcBef>
              <a:spcPct val="0"/>
            </a:spcBef>
            <a:spcAft>
              <a:spcPct val="20000"/>
            </a:spcAft>
            <a:buChar char="•"/>
          </a:pPr>
          <a:r>
            <a:rPr lang="en-US" sz="1400" b="0" i="0" kern="1200">
              <a:solidFill>
                <a:schemeClr val="bg2"/>
              </a:solidFill>
              <a:latin typeface="Times New Roman" panose="02020603050405020304" pitchFamily="18" charset="0"/>
              <a:cs typeface="Times New Roman" panose="02020603050405020304" pitchFamily="18" charset="0"/>
            </a:rPr>
            <a:t>A lambda expression can have zero, one or more parameters.</a:t>
          </a:r>
          <a:endParaRPr lang="en-US" sz="1400" kern="1200">
            <a:solidFill>
              <a:schemeClr val="bg2"/>
            </a:solidFill>
            <a:latin typeface="Times New Roman" panose="02020603050405020304" pitchFamily="18" charset="0"/>
            <a:cs typeface="Times New Roman" panose="02020603050405020304" pitchFamily="18" charset="0"/>
          </a:endParaRPr>
        </a:p>
        <a:p>
          <a:pPr marL="114300" lvl="1" indent="-114300" algn="just" defTabSz="622300">
            <a:lnSpc>
              <a:spcPct val="90000"/>
            </a:lnSpc>
            <a:spcBef>
              <a:spcPct val="0"/>
            </a:spcBef>
            <a:spcAft>
              <a:spcPct val="20000"/>
            </a:spcAft>
            <a:buChar char="•"/>
          </a:pPr>
          <a:r>
            <a:rPr lang="en-US" sz="1400" b="0" i="0" kern="1200">
              <a:solidFill>
                <a:schemeClr val="bg2"/>
              </a:solidFill>
              <a:latin typeface="Times New Roman" panose="02020603050405020304" pitchFamily="18" charset="0"/>
              <a:cs typeface="Times New Roman" panose="02020603050405020304" pitchFamily="18" charset="0"/>
            </a:rPr>
            <a:t>The type of the parameters can be explicitly declared, or it can be inferred from the context.</a:t>
          </a:r>
          <a:endParaRPr lang="en-US" sz="1400" kern="1200" dirty="0">
            <a:solidFill>
              <a:schemeClr val="bg2"/>
            </a:solidFill>
            <a:latin typeface="Times New Roman" panose="02020603050405020304" pitchFamily="18" charset="0"/>
            <a:cs typeface="Times New Roman" panose="02020603050405020304" pitchFamily="18" charset="0"/>
          </a:endParaRPr>
        </a:p>
        <a:p>
          <a:pPr marL="114300" lvl="1" indent="-114300" algn="just" defTabSz="622300">
            <a:lnSpc>
              <a:spcPct val="90000"/>
            </a:lnSpc>
            <a:spcBef>
              <a:spcPct val="0"/>
            </a:spcBef>
            <a:spcAft>
              <a:spcPct val="20000"/>
            </a:spcAft>
            <a:buChar char="•"/>
          </a:pPr>
          <a:r>
            <a:rPr lang="en-US" sz="1400" b="0" i="0" kern="1200" dirty="0">
              <a:solidFill>
                <a:schemeClr val="bg2"/>
              </a:solidFill>
              <a:latin typeface="Times New Roman" panose="02020603050405020304" pitchFamily="18" charset="0"/>
              <a:cs typeface="Times New Roman" panose="02020603050405020304" pitchFamily="18" charset="0"/>
            </a:rPr>
            <a:t>Multiple parameters are enclosed in mandatory parentheses and separated by commas. Empty parentheses are used to represent an empty set of parameters.</a:t>
          </a:r>
          <a:endParaRPr lang="en-US" sz="1400" kern="1200" dirty="0">
            <a:solidFill>
              <a:schemeClr val="bg2"/>
            </a:solidFill>
            <a:latin typeface="Times New Roman" panose="02020603050405020304" pitchFamily="18" charset="0"/>
            <a:cs typeface="Times New Roman" panose="02020603050405020304" pitchFamily="18" charset="0"/>
          </a:endParaRPr>
        </a:p>
        <a:p>
          <a:pPr marL="114300" lvl="1" indent="-114300" algn="just" defTabSz="622300">
            <a:lnSpc>
              <a:spcPct val="90000"/>
            </a:lnSpc>
            <a:spcBef>
              <a:spcPct val="0"/>
            </a:spcBef>
            <a:spcAft>
              <a:spcPct val="20000"/>
            </a:spcAft>
            <a:buChar char="•"/>
          </a:pPr>
          <a:r>
            <a:rPr lang="en-US" sz="1400" b="0" i="0" kern="1200" dirty="0">
              <a:solidFill>
                <a:schemeClr val="bg2"/>
              </a:solidFill>
              <a:latin typeface="Times New Roman" panose="02020603050405020304" pitchFamily="18" charset="0"/>
              <a:cs typeface="Times New Roman" panose="02020603050405020304" pitchFamily="18" charset="0"/>
            </a:rPr>
            <a:t>When there is a single parameter, if its type is inferred, it is not mandatory to use parentheses. e.g., a -&gt; return a*a.</a:t>
          </a:r>
          <a:endParaRPr lang="en-US" sz="1400" kern="1200" dirty="0">
            <a:solidFill>
              <a:schemeClr val="bg2"/>
            </a:solidFill>
            <a:latin typeface="Times New Roman" panose="02020603050405020304" pitchFamily="18" charset="0"/>
            <a:cs typeface="Times New Roman" panose="02020603050405020304" pitchFamily="18" charset="0"/>
          </a:endParaRPr>
        </a:p>
        <a:p>
          <a:pPr marL="114300" lvl="1" indent="-114300" algn="just" defTabSz="622300">
            <a:lnSpc>
              <a:spcPct val="90000"/>
            </a:lnSpc>
            <a:spcBef>
              <a:spcPct val="0"/>
            </a:spcBef>
            <a:spcAft>
              <a:spcPct val="20000"/>
            </a:spcAft>
            <a:buChar char="•"/>
          </a:pPr>
          <a:r>
            <a:rPr lang="en-US" sz="1400" b="0" i="0" kern="1200">
              <a:solidFill>
                <a:schemeClr val="bg2"/>
              </a:solidFill>
              <a:latin typeface="Times New Roman" panose="02020603050405020304" pitchFamily="18" charset="0"/>
              <a:cs typeface="Times New Roman" panose="02020603050405020304" pitchFamily="18" charset="0"/>
            </a:rPr>
            <a:t>The body of the lambda expressions can contain zero, one or more statements.</a:t>
          </a:r>
          <a:endParaRPr lang="en-US" sz="1400" kern="1200">
            <a:solidFill>
              <a:schemeClr val="bg2"/>
            </a:solidFill>
            <a:latin typeface="Times New Roman" panose="02020603050405020304" pitchFamily="18" charset="0"/>
            <a:cs typeface="Times New Roman" panose="02020603050405020304" pitchFamily="18" charset="0"/>
          </a:endParaRPr>
        </a:p>
        <a:p>
          <a:pPr marL="114300" lvl="1" indent="-114300" algn="just" defTabSz="622300">
            <a:lnSpc>
              <a:spcPct val="90000"/>
            </a:lnSpc>
            <a:spcBef>
              <a:spcPct val="0"/>
            </a:spcBef>
            <a:spcAft>
              <a:spcPct val="20000"/>
            </a:spcAft>
            <a:buChar char="•"/>
          </a:pPr>
          <a:r>
            <a:rPr lang="en-US" sz="1400" b="0" i="0" kern="1200" dirty="0">
              <a:solidFill>
                <a:schemeClr val="bg2"/>
              </a:solidFill>
              <a:latin typeface="Times New Roman" panose="02020603050405020304" pitchFamily="18" charset="0"/>
              <a:cs typeface="Times New Roman" panose="02020603050405020304" pitchFamily="18" charset="0"/>
            </a:rPr>
            <a:t>If body of lambda expression has single statement curly brackets are not mandatory and the return type of the anonymous function is the same as that of the body expression. When there is more than one statement in body than these must be enclosed in curly brackets.</a:t>
          </a:r>
          <a:endParaRPr lang="en-US" sz="1400" kern="1200" dirty="0">
            <a:solidFill>
              <a:schemeClr val="bg2"/>
            </a:solidFill>
            <a:latin typeface="Times New Roman" panose="02020603050405020304" pitchFamily="18" charset="0"/>
            <a:cs typeface="Times New Roman" panose="02020603050405020304" pitchFamily="18" charset="0"/>
          </a:endParaRPr>
        </a:p>
      </dsp:txBody>
      <dsp:txXfrm>
        <a:off x="0" y="621261"/>
        <a:ext cx="7395029" cy="2179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6F4CB-01CB-422B-BDF2-F8F985EB5C4E}">
      <dsp:nvSpPr>
        <dsp:cNvPr id="0" name=""/>
        <dsp:cNvSpPr/>
      </dsp:nvSpPr>
      <dsp:spPr>
        <a:xfrm>
          <a:off x="0" y="22861"/>
          <a:ext cx="4430486" cy="5382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0" i="0" kern="1200"/>
            <a:t>Characteristics of Stream:</a:t>
          </a:r>
          <a:endParaRPr lang="en-US" sz="2300" kern="1200"/>
        </a:p>
      </dsp:txBody>
      <dsp:txXfrm>
        <a:off x="26273" y="49134"/>
        <a:ext cx="4377940" cy="485654"/>
      </dsp:txXfrm>
    </dsp:sp>
    <dsp:sp modelId="{79EBDAD1-0C4D-4294-BD8F-6769E3E9D0C6}">
      <dsp:nvSpPr>
        <dsp:cNvPr id="0" name=""/>
        <dsp:cNvSpPr/>
      </dsp:nvSpPr>
      <dsp:spPr>
        <a:xfrm>
          <a:off x="0" y="561061"/>
          <a:ext cx="4430486" cy="1999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66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GB" sz="1800" b="0" i="0" kern="1200">
              <a:solidFill>
                <a:schemeClr val="bg2"/>
              </a:solidFill>
            </a:rPr>
            <a:t>Not a data structure</a:t>
          </a:r>
          <a:endParaRPr lang="en-US" sz="1800" kern="1200">
            <a:solidFill>
              <a:schemeClr val="bg2"/>
            </a:solidFill>
          </a:endParaRPr>
        </a:p>
        <a:p>
          <a:pPr marL="171450" lvl="1" indent="-171450" algn="l" defTabSz="800100">
            <a:lnSpc>
              <a:spcPct val="90000"/>
            </a:lnSpc>
            <a:spcBef>
              <a:spcPct val="0"/>
            </a:spcBef>
            <a:spcAft>
              <a:spcPct val="20000"/>
            </a:spcAft>
            <a:buChar char="•"/>
          </a:pPr>
          <a:r>
            <a:rPr lang="en-GB" sz="1800" b="0" i="0" kern="1200">
              <a:solidFill>
                <a:schemeClr val="bg2"/>
              </a:solidFill>
            </a:rPr>
            <a:t>Designed for lambdas</a:t>
          </a:r>
          <a:endParaRPr lang="en-US" sz="1800" kern="1200">
            <a:solidFill>
              <a:schemeClr val="bg2"/>
            </a:solidFill>
          </a:endParaRPr>
        </a:p>
        <a:p>
          <a:pPr marL="171450" lvl="1" indent="-171450" algn="l" defTabSz="800100">
            <a:lnSpc>
              <a:spcPct val="90000"/>
            </a:lnSpc>
            <a:spcBef>
              <a:spcPct val="0"/>
            </a:spcBef>
            <a:spcAft>
              <a:spcPct val="20000"/>
            </a:spcAft>
            <a:buChar char="•"/>
          </a:pPr>
          <a:r>
            <a:rPr lang="en-GB" sz="1800" b="0" i="0" kern="1200">
              <a:solidFill>
                <a:schemeClr val="bg2"/>
              </a:solidFill>
            </a:rPr>
            <a:t>Do not support indexed access</a:t>
          </a:r>
          <a:endParaRPr lang="en-US" sz="1800" kern="1200">
            <a:solidFill>
              <a:schemeClr val="bg2"/>
            </a:solidFill>
          </a:endParaRPr>
        </a:p>
        <a:p>
          <a:pPr marL="171450" lvl="1" indent="-171450" algn="l" defTabSz="800100">
            <a:lnSpc>
              <a:spcPct val="90000"/>
            </a:lnSpc>
            <a:spcBef>
              <a:spcPct val="0"/>
            </a:spcBef>
            <a:spcAft>
              <a:spcPct val="20000"/>
            </a:spcAft>
            <a:buChar char="•"/>
          </a:pPr>
          <a:r>
            <a:rPr lang="en-GB" sz="1800" b="0" i="0" kern="1200">
              <a:solidFill>
                <a:schemeClr val="bg2"/>
              </a:solidFill>
            </a:rPr>
            <a:t>Can easily be outputted as arrays or lists</a:t>
          </a:r>
          <a:endParaRPr lang="en-US" sz="1800" kern="1200">
            <a:solidFill>
              <a:schemeClr val="bg2"/>
            </a:solidFill>
          </a:endParaRPr>
        </a:p>
        <a:p>
          <a:pPr marL="171450" lvl="1" indent="-171450" algn="l" defTabSz="800100">
            <a:lnSpc>
              <a:spcPct val="90000"/>
            </a:lnSpc>
            <a:spcBef>
              <a:spcPct val="0"/>
            </a:spcBef>
            <a:spcAft>
              <a:spcPct val="20000"/>
            </a:spcAft>
            <a:buChar char="•"/>
          </a:pPr>
          <a:r>
            <a:rPr lang="en-GB" sz="1800" b="0" i="0" kern="1200" dirty="0">
              <a:solidFill>
                <a:schemeClr val="bg2"/>
              </a:solidFill>
            </a:rPr>
            <a:t>Lazy access supported</a:t>
          </a:r>
          <a:endParaRPr lang="en-US" sz="1800" kern="1200" dirty="0">
            <a:solidFill>
              <a:schemeClr val="bg2"/>
            </a:solidFill>
          </a:endParaRPr>
        </a:p>
        <a:p>
          <a:pPr marL="171450" lvl="1" indent="-171450" algn="l" defTabSz="800100">
            <a:lnSpc>
              <a:spcPct val="90000"/>
            </a:lnSpc>
            <a:spcBef>
              <a:spcPct val="0"/>
            </a:spcBef>
            <a:spcAft>
              <a:spcPct val="20000"/>
            </a:spcAft>
            <a:buChar char="•"/>
          </a:pPr>
          <a:r>
            <a:rPr lang="en-GB" sz="1800" b="0" i="0" kern="1200" dirty="0">
              <a:solidFill>
                <a:schemeClr val="bg2"/>
              </a:solidFill>
            </a:rPr>
            <a:t>Parallelizable</a:t>
          </a:r>
          <a:endParaRPr lang="en-US" sz="1800" kern="1200" dirty="0">
            <a:solidFill>
              <a:schemeClr val="bg2"/>
            </a:solidFill>
          </a:endParaRPr>
        </a:p>
      </dsp:txBody>
      <dsp:txXfrm>
        <a:off x="0" y="561061"/>
        <a:ext cx="4430486" cy="19996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9993D-79F1-4F25-89C4-DE51AE18732E}">
      <dsp:nvSpPr>
        <dsp:cNvPr id="0" name=""/>
        <dsp:cNvSpPr/>
      </dsp:nvSpPr>
      <dsp:spPr>
        <a:xfrm>
          <a:off x="0" y="29224"/>
          <a:ext cx="3106057" cy="1003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b="0" i="0" kern="1200"/>
            <a:t>For the primitive data types: </a:t>
          </a:r>
          <a:endParaRPr lang="en-US" sz="2600" kern="1200"/>
        </a:p>
      </dsp:txBody>
      <dsp:txXfrm>
        <a:off x="49004" y="78228"/>
        <a:ext cx="3008049" cy="905852"/>
      </dsp:txXfrm>
    </dsp:sp>
    <dsp:sp modelId="{8FD97395-CDFB-49D0-A9DF-750528860752}">
      <dsp:nvSpPr>
        <dsp:cNvPr id="0" name=""/>
        <dsp:cNvSpPr/>
      </dsp:nvSpPr>
      <dsp:spPr>
        <a:xfrm>
          <a:off x="0" y="1033084"/>
          <a:ext cx="3106057" cy="995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1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GB" sz="2000" b="0" i="0" kern="1200">
              <a:solidFill>
                <a:schemeClr val="bg2"/>
              </a:solidFill>
              <a:latin typeface="Times New Roman" panose="02020603050405020304" pitchFamily="18" charset="0"/>
              <a:cs typeface="Times New Roman" panose="02020603050405020304" pitchFamily="18" charset="0"/>
            </a:rPr>
            <a:t>IntStream</a:t>
          </a:r>
          <a:endParaRPr lang="en-US" sz="2000" kern="1200">
            <a:solidFill>
              <a:schemeClr val="bg2"/>
            </a:solidFill>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GB" sz="2000" b="0" i="0" kern="1200">
              <a:solidFill>
                <a:schemeClr val="bg2"/>
              </a:solidFill>
              <a:latin typeface="Times New Roman" panose="02020603050405020304" pitchFamily="18" charset="0"/>
              <a:cs typeface="Times New Roman" panose="02020603050405020304" pitchFamily="18" charset="0"/>
            </a:rPr>
            <a:t>LongStream</a:t>
          </a:r>
          <a:endParaRPr lang="en-US" sz="2000" kern="1200">
            <a:solidFill>
              <a:schemeClr val="bg2"/>
            </a:solidFill>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GB" sz="2000" b="0" i="0" kern="1200" dirty="0" err="1">
              <a:solidFill>
                <a:schemeClr val="bg2"/>
              </a:solidFill>
              <a:latin typeface="Times New Roman" panose="02020603050405020304" pitchFamily="18" charset="0"/>
              <a:cs typeface="Times New Roman" panose="02020603050405020304" pitchFamily="18" charset="0"/>
            </a:rPr>
            <a:t>DoubleStream</a:t>
          </a:r>
          <a:endParaRPr lang="en-US" sz="2000" kern="1200" dirty="0">
            <a:solidFill>
              <a:schemeClr val="bg2"/>
            </a:solidFill>
            <a:latin typeface="Times New Roman" panose="02020603050405020304" pitchFamily="18" charset="0"/>
            <a:cs typeface="Times New Roman" panose="02020603050405020304" pitchFamily="18" charset="0"/>
          </a:endParaRPr>
        </a:p>
      </dsp:txBody>
      <dsp:txXfrm>
        <a:off x="0" y="1033084"/>
        <a:ext cx="3106057" cy="995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206CC-42AD-4254-9D80-6EFD47ACCF68}">
      <dsp:nvSpPr>
        <dsp:cNvPr id="0" name=""/>
        <dsp:cNvSpPr/>
      </dsp:nvSpPr>
      <dsp:spPr>
        <a:xfrm>
          <a:off x="0" y="86175"/>
          <a:ext cx="5994401" cy="491399"/>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Try to implement all of the below task in one line:</a:t>
          </a:r>
          <a:endParaRPr lang="en-US" sz="2100" kern="1200"/>
        </a:p>
      </dsp:txBody>
      <dsp:txXfrm>
        <a:off x="23988" y="110163"/>
        <a:ext cx="5946425" cy="443423"/>
      </dsp:txXfrm>
    </dsp:sp>
    <dsp:sp modelId="{4090B967-442A-4C1C-964D-10F0EE36BB6A}">
      <dsp:nvSpPr>
        <dsp:cNvPr id="0" name=""/>
        <dsp:cNvSpPr/>
      </dsp:nvSpPr>
      <dsp:spPr>
        <a:xfrm>
          <a:off x="0" y="577575"/>
          <a:ext cx="5994401" cy="1999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32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solidFill>
                <a:schemeClr val="bg2"/>
              </a:solidFill>
              <a:latin typeface="Times New Roman" panose="02020603050405020304" pitchFamily="18" charset="0"/>
              <a:cs typeface="Times New Roman" panose="02020603050405020304" pitchFamily="18" charset="0"/>
            </a:rPr>
            <a:t>Generate and print 100 integer.</a:t>
          </a:r>
          <a:endParaRPr lang="en-US" sz="1600" kern="1200">
            <a:solidFill>
              <a:schemeClr val="bg2"/>
            </a:solidFill>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20000"/>
            </a:spcAft>
            <a:buChar char="•"/>
          </a:pPr>
          <a:r>
            <a:rPr lang="en-US" sz="1600" b="0" i="0" kern="1200">
              <a:solidFill>
                <a:schemeClr val="bg2"/>
              </a:solidFill>
              <a:latin typeface="Times New Roman" panose="02020603050405020304" pitchFamily="18" charset="0"/>
              <a:cs typeface="Times New Roman" panose="02020603050405020304" pitchFamily="18" charset="0"/>
            </a:rPr>
            <a:t>Generate 100 integer and then collect only even numbers.</a:t>
          </a:r>
          <a:endParaRPr lang="en-US" sz="1600" kern="1200">
            <a:solidFill>
              <a:schemeClr val="bg2"/>
            </a:solidFill>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20000"/>
            </a:spcAft>
            <a:buChar char="•"/>
          </a:pPr>
          <a:r>
            <a:rPr lang="en-US" sz="1600" b="0" i="0" kern="1200">
              <a:solidFill>
                <a:schemeClr val="bg2"/>
              </a:solidFill>
              <a:latin typeface="Times New Roman" panose="02020603050405020304" pitchFamily="18" charset="0"/>
              <a:cs typeface="Times New Roman" panose="02020603050405020304" pitchFamily="18" charset="0"/>
            </a:rPr>
            <a:t>Generate 100 integer then keep only odd numbers and then print out  square first 20 integer.</a:t>
          </a:r>
          <a:endParaRPr lang="en-US" sz="1600" kern="1200">
            <a:solidFill>
              <a:schemeClr val="bg2"/>
            </a:solidFill>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20000"/>
            </a:spcAft>
            <a:buChar char="•"/>
          </a:pPr>
          <a:r>
            <a:rPr lang="en-US" sz="1600" b="0" i="0" kern="1200">
              <a:solidFill>
                <a:schemeClr val="bg2"/>
              </a:solidFill>
              <a:latin typeface="Times New Roman" panose="02020603050405020304" pitchFamily="18" charset="0"/>
              <a:cs typeface="Times New Roman" panose="02020603050405020304" pitchFamily="18" charset="0"/>
            </a:rPr>
            <a:t>From a Stream of strings, filter only palindrome strings and then print in uppercase.</a:t>
          </a:r>
          <a:endParaRPr lang="en-US" sz="1600" kern="1200">
            <a:solidFill>
              <a:schemeClr val="bg2"/>
            </a:solidFill>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20000"/>
            </a:spcAft>
            <a:buChar char="•"/>
          </a:pPr>
          <a:r>
            <a:rPr lang="en-US" sz="1600" b="0" i="0" kern="1200" dirty="0">
              <a:solidFill>
                <a:schemeClr val="bg2"/>
              </a:solidFill>
              <a:latin typeface="Times New Roman" panose="02020603050405020304" pitchFamily="18" charset="0"/>
              <a:cs typeface="Times New Roman" panose="02020603050405020304" pitchFamily="18" charset="0"/>
            </a:rPr>
            <a:t>From s Stream of Integers find out </a:t>
          </a:r>
          <a:r>
            <a:rPr lang="en-US" sz="1600" b="0" i="0" kern="1200" dirty="0" err="1">
              <a:solidFill>
                <a:schemeClr val="bg2"/>
              </a:solidFill>
              <a:latin typeface="Times New Roman" panose="02020603050405020304" pitchFamily="18" charset="0"/>
              <a:cs typeface="Times New Roman" panose="02020603050405020304" pitchFamily="18" charset="0"/>
            </a:rPr>
            <a:t>Sum,average</a:t>
          </a:r>
          <a:r>
            <a:rPr lang="en-US" sz="1600" b="0" i="0" kern="1200" dirty="0">
              <a:solidFill>
                <a:schemeClr val="bg2"/>
              </a:solidFill>
              <a:latin typeface="Times New Roman" panose="02020603050405020304" pitchFamily="18" charset="0"/>
              <a:cs typeface="Times New Roman" panose="02020603050405020304" pitchFamily="18" charset="0"/>
            </a:rPr>
            <a:t> using reduce.</a:t>
          </a:r>
          <a:endParaRPr lang="en-US" sz="1600" kern="1200" dirty="0">
            <a:solidFill>
              <a:schemeClr val="bg2"/>
            </a:solidFill>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20000"/>
            </a:spcAft>
            <a:buChar char="•"/>
          </a:pPr>
          <a:r>
            <a:rPr lang="en-US" sz="1600" b="0" i="0" kern="1200" dirty="0">
              <a:solidFill>
                <a:schemeClr val="bg2"/>
              </a:solidFill>
              <a:latin typeface="Times New Roman" panose="02020603050405020304" pitchFamily="18" charset="0"/>
              <a:cs typeface="Times New Roman" panose="02020603050405020304" pitchFamily="18" charset="0"/>
            </a:rPr>
            <a:t>TBD.</a:t>
          </a:r>
          <a:endParaRPr lang="en-US" sz="1600" kern="1200" dirty="0">
            <a:solidFill>
              <a:schemeClr val="bg2"/>
            </a:solidFill>
            <a:latin typeface="Times New Roman" panose="02020603050405020304" pitchFamily="18" charset="0"/>
            <a:cs typeface="Times New Roman" panose="02020603050405020304" pitchFamily="18" charset="0"/>
          </a:endParaRPr>
        </a:p>
      </dsp:txBody>
      <dsp:txXfrm>
        <a:off x="0" y="577575"/>
        <a:ext cx="5994401" cy="19996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8C36F-1BF6-4DDA-956B-D3733C6CD73F}">
      <dsp:nvSpPr>
        <dsp:cNvPr id="0" name=""/>
        <dsp:cNvSpPr/>
      </dsp:nvSpPr>
      <dsp:spPr>
        <a:xfrm>
          <a:off x="0" y="7079"/>
          <a:ext cx="6444343" cy="818999"/>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i="0" kern="1200"/>
            <a:t>Features:</a:t>
          </a:r>
          <a:endParaRPr lang="en-US" sz="3500" kern="1200"/>
        </a:p>
      </dsp:txBody>
      <dsp:txXfrm>
        <a:off x="39980" y="47059"/>
        <a:ext cx="6364383" cy="739039"/>
      </dsp:txXfrm>
    </dsp:sp>
    <dsp:sp modelId="{FF3DF653-EFA0-4BF5-99AC-85F788EF464A}">
      <dsp:nvSpPr>
        <dsp:cNvPr id="0" name=""/>
        <dsp:cNvSpPr/>
      </dsp:nvSpPr>
      <dsp:spPr>
        <a:xfrm>
          <a:off x="0" y="826079"/>
          <a:ext cx="6444343" cy="166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608"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b="1" i="0" kern="1200">
              <a:solidFill>
                <a:schemeClr val="bg2"/>
              </a:solidFill>
              <a:latin typeface="Times New Roman" panose="02020603050405020304" pitchFamily="18" charset="0"/>
              <a:cs typeface="Times New Roman" panose="02020603050405020304" pitchFamily="18" charset="0"/>
            </a:rPr>
            <a:t>Interface Private Methods</a:t>
          </a:r>
          <a:endParaRPr lang="en-US" sz="2700" kern="1200" dirty="0">
            <a:solidFill>
              <a:schemeClr val="bg2"/>
            </a:solidFill>
            <a:latin typeface="Times New Roman" panose="02020603050405020304" pitchFamily="18" charset="0"/>
            <a:cs typeface="Times New Roman" panose="02020603050405020304" pitchFamily="18" charset="0"/>
          </a:endParaRPr>
        </a:p>
        <a:p>
          <a:pPr marL="228600" lvl="1" indent="-228600" algn="l" defTabSz="1200150">
            <a:lnSpc>
              <a:spcPct val="90000"/>
            </a:lnSpc>
            <a:spcBef>
              <a:spcPct val="0"/>
            </a:spcBef>
            <a:spcAft>
              <a:spcPct val="20000"/>
            </a:spcAft>
            <a:buChar char="•"/>
          </a:pPr>
          <a:r>
            <a:rPr lang="en-US" sz="2700" b="1" i="0" kern="1200" dirty="0">
              <a:solidFill>
                <a:schemeClr val="bg2"/>
              </a:solidFill>
              <a:latin typeface="Times New Roman" panose="02020603050405020304" pitchFamily="18" charset="0"/>
              <a:cs typeface="Times New Roman" panose="02020603050405020304" pitchFamily="18" charset="0"/>
            </a:rPr>
            <a:t>HTTP/2 Client</a:t>
          </a:r>
          <a:endParaRPr lang="en-US" sz="2700" kern="1200" dirty="0">
            <a:solidFill>
              <a:schemeClr val="bg2"/>
            </a:solidFill>
            <a:latin typeface="Times New Roman" panose="02020603050405020304" pitchFamily="18" charset="0"/>
            <a:cs typeface="Times New Roman" panose="02020603050405020304" pitchFamily="18" charset="0"/>
          </a:endParaRPr>
        </a:p>
        <a:p>
          <a:pPr marL="228600" lvl="1" indent="-228600" algn="l" defTabSz="1200150">
            <a:lnSpc>
              <a:spcPct val="90000"/>
            </a:lnSpc>
            <a:spcBef>
              <a:spcPct val="0"/>
            </a:spcBef>
            <a:spcAft>
              <a:spcPct val="20000"/>
            </a:spcAft>
            <a:buChar char="•"/>
          </a:pPr>
          <a:r>
            <a:rPr lang="en-US" sz="2700" b="1" i="0" kern="1200" dirty="0">
              <a:solidFill>
                <a:schemeClr val="bg2"/>
              </a:solidFill>
              <a:latin typeface="Times New Roman" panose="02020603050405020304" pitchFamily="18" charset="0"/>
              <a:cs typeface="Times New Roman" panose="02020603050405020304" pitchFamily="18" charset="0"/>
            </a:rPr>
            <a:t>Collection API Updates (we’ll cover only this one)</a:t>
          </a:r>
          <a:endParaRPr lang="en-US" sz="2700" kern="1200" dirty="0">
            <a:solidFill>
              <a:schemeClr val="bg2"/>
            </a:solidFill>
            <a:latin typeface="Times New Roman" panose="02020603050405020304" pitchFamily="18" charset="0"/>
            <a:cs typeface="Times New Roman" panose="02020603050405020304" pitchFamily="18" charset="0"/>
          </a:endParaRPr>
        </a:p>
      </dsp:txBody>
      <dsp:txXfrm>
        <a:off x="0" y="826079"/>
        <a:ext cx="6444343" cy="16663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10549-F3C8-4FF2-913D-688B4B15F17C}">
      <dsp:nvSpPr>
        <dsp:cNvPr id="0" name=""/>
        <dsp:cNvSpPr/>
      </dsp:nvSpPr>
      <dsp:spPr>
        <a:xfrm>
          <a:off x="0" y="4144"/>
          <a:ext cx="6139543" cy="959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i="0" kern="1200"/>
            <a:t>Topics:</a:t>
          </a:r>
          <a:endParaRPr lang="en-US" sz="4100" kern="1200"/>
        </a:p>
      </dsp:txBody>
      <dsp:txXfrm>
        <a:off x="46834" y="50978"/>
        <a:ext cx="6045875" cy="865732"/>
      </dsp:txXfrm>
    </dsp:sp>
    <dsp:sp modelId="{9F0CF649-3272-498F-A2B8-ED358FC3A2FD}">
      <dsp:nvSpPr>
        <dsp:cNvPr id="0" name=""/>
        <dsp:cNvSpPr/>
      </dsp:nvSpPr>
      <dsp:spPr>
        <a:xfrm>
          <a:off x="0" y="963544"/>
          <a:ext cx="6139543" cy="1485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930"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b="1" i="0" kern="1200">
              <a:solidFill>
                <a:schemeClr val="bg2"/>
              </a:solidFill>
              <a:latin typeface="Times New Roman" panose="02020603050405020304" pitchFamily="18" charset="0"/>
              <a:cs typeface="Times New Roman" panose="02020603050405020304" pitchFamily="18" charset="0"/>
            </a:rPr>
            <a:t>HTTP Client API</a:t>
          </a:r>
          <a:endParaRPr lang="en-US" sz="3200" kern="1200" dirty="0">
            <a:solidFill>
              <a:schemeClr val="bg2"/>
            </a:solidFill>
            <a:latin typeface="Times New Roman" panose="02020603050405020304" pitchFamily="18" charset="0"/>
            <a:cs typeface="Times New Roman" panose="02020603050405020304" pitchFamily="18" charset="0"/>
          </a:endParaRPr>
        </a:p>
        <a:p>
          <a:pPr marL="285750" lvl="1" indent="-285750" algn="l" defTabSz="1422400">
            <a:lnSpc>
              <a:spcPct val="90000"/>
            </a:lnSpc>
            <a:spcBef>
              <a:spcPct val="0"/>
            </a:spcBef>
            <a:spcAft>
              <a:spcPct val="20000"/>
            </a:spcAft>
            <a:buChar char="•"/>
          </a:pPr>
          <a:r>
            <a:rPr lang="en-US" sz="3200" b="1" i="0" kern="1200" dirty="0">
              <a:solidFill>
                <a:schemeClr val="bg2"/>
              </a:solidFill>
              <a:latin typeface="Times New Roman" panose="02020603050405020304" pitchFamily="18" charset="0"/>
              <a:cs typeface="Times New Roman" panose="02020603050405020304" pitchFamily="18" charset="0"/>
            </a:rPr>
            <a:t>Launch Single-File Programs Without Compilation</a:t>
          </a:r>
          <a:endParaRPr lang="en-US" sz="3200" kern="1200" dirty="0">
            <a:solidFill>
              <a:schemeClr val="bg2"/>
            </a:solidFill>
            <a:latin typeface="Times New Roman" panose="02020603050405020304" pitchFamily="18" charset="0"/>
            <a:cs typeface="Times New Roman" panose="02020603050405020304" pitchFamily="18" charset="0"/>
          </a:endParaRPr>
        </a:p>
      </dsp:txBody>
      <dsp:txXfrm>
        <a:off x="0" y="963544"/>
        <a:ext cx="6139543" cy="14852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ja" sz="1200">
                <a:solidFill>
                  <a:schemeClr val="dk1"/>
                </a:solidFill>
                <a:latin typeface="Calibri"/>
                <a:ea typeface="Calibri"/>
                <a:cs typeface="Calibri"/>
                <a:sym typeface="Calibri"/>
              </a:rPr>
              <a:t>1</a:t>
            </a:fld>
            <a:endParaRPr sz="1200" dirty="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6f5d5ec2b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6f5d5ec2b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matchingName="Blank Slide" userDrawn="1">
  <p:cSld name="Blank Slide">
    <p:spTree>
      <p:nvGrpSpPr>
        <p:cNvPr id="1" name=""/>
        <p:cNvGrpSpPr/>
        <p:nvPr/>
      </p:nvGrpSpPr>
      <p:grpSpPr bwMode="auto">
        <a:xfrm>
          <a:off x="0" y="0"/>
          <a:ext cx="0" cy="0"/>
          <a:chOff x="0" y="0"/>
          <a:chExt cx="0" cy="0"/>
        </a:xfrm>
      </p:grpSpPr>
      <p:pic>
        <p:nvPicPr>
          <p:cNvPr id="4" name="Google Shape;244;p115"/>
          <p:cNvPicPr/>
          <p:nvPr userDrawn="1"/>
        </p:nvPicPr>
        <p:blipFill>
          <a:blip r:embed="rId2"/>
          <a:stretch>
            <a:fillRect/>
          </a:stretch>
        </p:blipFill>
        <p:spPr bwMode="auto">
          <a:xfrm>
            <a:off x="8032174" y="79427"/>
            <a:ext cx="996430" cy="772628"/>
          </a:xfrm>
          <a:prstGeom prst="rect">
            <a:avLst/>
          </a:prstGeom>
          <a:noFill/>
          <a:ln>
            <a:noFill/>
          </a:ln>
        </p:spPr>
      </p:pic>
    </p:spTree>
    <p:extLst>
      <p:ext uri="{BB962C8B-B14F-4D97-AF65-F5344CB8AC3E}">
        <p14:creationId xmlns:p14="http://schemas.microsoft.com/office/powerpoint/2010/main" val="1834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 Slide" userDrawn="1">
  <p:cSld name="1_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panose="020F0502020204030204" pitchFamily="34" charset="0"/>
              <a:ea typeface="Open Sans Light"/>
              <a:cs typeface="Calibri" panose="020F0502020204030204" pitchFamily="34" charset="0"/>
              <a:sym typeface="Open Sans Light"/>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9pPr>
          </a:lstStyle>
          <a:p>
            <a:endParaRPr/>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ja" sz="800" b="1" i="0" u="none" strike="noStrike" cap="none">
                <a:solidFill>
                  <a:schemeClr val="lt1"/>
                </a:solidFill>
                <a:latin typeface="Calibri" panose="020F0502020204030204" pitchFamily="34" charset="0"/>
                <a:ea typeface="Open Sans Light"/>
                <a:cs typeface="Calibri" panose="020F0502020204030204" pitchFamily="34" charset="0"/>
                <a:sym typeface="Open Sans Light"/>
              </a:rPr>
              <a:t>‹#›</a:t>
            </a:fld>
            <a:endParaRPr sz="800" b="1" i="0" u="none" strike="noStrike" cap="none">
              <a:solidFill>
                <a:schemeClr val="lt1"/>
              </a:solidFill>
              <a:latin typeface="Calibri" panose="020F0502020204030204" pitchFamily="34" charset="0"/>
              <a:ea typeface="Open Sans Light"/>
              <a:cs typeface="Calibri" panose="020F0502020204030204" pitchFamily="34" charset="0"/>
              <a:sym typeface="Open Sans Light"/>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dirty="0">
                <a:solidFill>
                  <a:schemeClr val="accent5"/>
                </a:solidFill>
                <a:latin typeface="Calibri" panose="020F0502020204030204" pitchFamily="34" charset="0"/>
                <a:ea typeface="Raleway"/>
                <a:cs typeface="Calibri" panose="020F0502020204030204" pitchFamily="34" charset="0"/>
                <a:sym typeface="Raleway"/>
              </a:rPr>
              <a:t>BJIT </a:t>
            </a:r>
            <a:r>
              <a:rPr lang="en-US" altLang="ja" sz="800" dirty="0">
                <a:solidFill>
                  <a:schemeClr val="accent5"/>
                </a:solidFill>
                <a:latin typeface="Calibri" panose="020F0502020204030204" pitchFamily="34" charset="0"/>
                <a:ea typeface="Raleway"/>
                <a:cs typeface="Calibri" panose="020F0502020204030204" pitchFamily="34" charset="0"/>
                <a:sym typeface="Raleway"/>
              </a:rPr>
              <a:t>Group</a:t>
            </a:r>
            <a:r>
              <a:rPr lang="ja" sz="800" dirty="0">
                <a:solidFill>
                  <a:schemeClr val="accent5"/>
                </a:solidFill>
                <a:latin typeface="Calibri" panose="020F0502020204030204" pitchFamily="34" charset="0"/>
                <a:ea typeface="Raleway"/>
                <a:cs typeface="Calibri" panose="020F0502020204030204" pitchFamily="34" charset="0"/>
                <a:sym typeface="Raleway"/>
              </a:rPr>
              <a:t> </a:t>
            </a:r>
            <a:endParaRPr sz="800" i="0" u="none" strike="noStrike" cap="none" dirty="0">
              <a:solidFill>
                <a:schemeClr val="accent5"/>
              </a:solidFill>
              <a:latin typeface="Calibri" panose="020F0502020204030204" pitchFamily="34" charset="0"/>
              <a:ea typeface="Raleway"/>
              <a:cs typeface="Calibri" panose="020F0502020204030204" pitchFamily="34" charset="0"/>
              <a:sym typeface="Raleway"/>
            </a:endParaRPr>
          </a:p>
        </p:txBody>
      </p:sp>
      <p:pic>
        <p:nvPicPr>
          <p:cNvPr id="8" name="Google Shape;234;p114" descr="BJIT">
            <a:extLst>
              <a:ext uri="{FF2B5EF4-FFF2-40B4-BE49-F238E27FC236}">
                <a16:creationId xmlns:a16="http://schemas.microsoft.com/office/drawing/2014/main" id="{0F99266B-76BC-E348-9361-ADD56D891E43}"/>
              </a:ext>
            </a:extLst>
          </p:cNvPr>
          <p:cNvPicPr preferRelativeResize="0"/>
          <p:nvPr userDrawn="1"/>
        </p:nvPicPr>
        <p:blipFill>
          <a:blip r:embed="rId2">
            <a:alphaModFix/>
          </a:blip>
          <a:stretch>
            <a:fillRect/>
          </a:stretch>
        </p:blipFill>
        <p:spPr>
          <a:xfrm>
            <a:off x="81936" y="65734"/>
            <a:ext cx="992652" cy="802544"/>
          </a:xfrm>
          <a:prstGeom prst="rect">
            <a:avLst/>
          </a:prstGeom>
          <a:noFill/>
          <a:ln>
            <a:noFill/>
          </a:ln>
        </p:spPr>
      </p:pic>
      <p:sp>
        <p:nvSpPr>
          <p:cNvPr id="9" name="正方形/長方形 8">
            <a:extLst>
              <a:ext uri="{FF2B5EF4-FFF2-40B4-BE49-F238E27FC236}">
                <a16:creationId xmlns:a16="http://schemas.microsoft.com/office/drawing/2014/main" id="{25F0EA15-BFD4-F24B-AB85-51C9A2C5C089}"/>
              </a:ext>
            </a:extLst>
          </p:cNvPr>
          <p:cNvSpPr/>
          <p:nvPr userDrawn="1"/>
        </p:nvSpPr>
        <p:spPr>
          <a:xfrm>
            <a:off x="3810318" y="4869517"/>
            <a:ext cx="2246129" cy="215444"/>
          </a:xfrm>
          <a:prstGeom prst="rect">
            <a:avLst/>
          </a:prstGeom>
        </p:spPr>
        <p:txBody>
          <a:bodyPr wrap="none">
            <a:spAutoFit/>
          </a:bodyPr>
          <a:lstStyle/>
          <a:p>
            <a:pPr algn="r"/>
            <a:r>
              <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rPr>
              <a:t>Copyright 2023 @</a:t>
            </a:r>
            <a:r>
              <a:rPr lang="en-US" altLang="ja-JP" sz="800" baseline="0" dirty="0">
                <a:solidFill>
                  <a:schemeClr val="tx1"/>
                </a:solidFill>
                <a:latin typeface="Calibri" panose="020F0502020204030204" pitchFamily="34" charset="0"/>
                <a:ea typeface="Open Sans" panose="020B0606030504020204" pitchFamily="34" charset="0"/>
                <a:cs typeface="Calibri" panose="020F0502020204030204" pitchFamily="34" charset="0"/>
              </a:rPr>
              <a:t> </a:t>
            </a:r>
            <a:r>
              <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rPr>
              <a:t>BJIT Group. All Rights Reserved</a:t>
            </a:r>
          </a:p>
        </p:txBody>
      </p:sp>
      <p:sp>
        <p:nvSpPr>
          <p:cNvPr id="10" name="Rounded Rectangle 9"/>
          <p:cNvSpPr/>
          <p:nvPr userDrawn="1"/>
        </p:nvSpPr>
        <p:spPr>
          <a:xfrm>
            <a:off x="7153275" y="4884382"/>
            <a:ext cx="963542" cy="93787"/>
          </a:xfrm>
          <a:prstGeom prst="round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FF0000"/>
                </a:solidFill>
                <a:effectLst/>
                <a:uLnTx/>
                <a:uFillTx/>
                <a:latin typeface="Calibri" panose="020F0502020204030204" pitchFamily="34" charset="0"/>
                <a:ea typeface="Adobe Gothic Std B" panose="020B0800000000000000" pitchFamily="34" charset="-128"/>
                <a:cs typeface="Calibri" panose="020F0502020204030204" pitchFamily="34" charset="0"/>
                <a:sym typeface="Arial"/>
              </a:rPr>
              <a:t>CONFIDENIAL</a:t>
            </a:r>
            <a:endParaRPr kumimoji="1" lang="ja-JP" altLang="en-US" sz="800" b="1" i="0" u="none" strike="noStrike" kern="1200" cap="none" spc="0" normalizeH="0" baseline="0" noProof="0" dirty="0">
              <a:ln>
                <a:noFill/>
              </a:ln>
              <a:solidFill>
                <a:srgbClr val="FF0000"/>
              </a:solidFill>
              <a:effectLst/>
              <a:uLnTx/>
              <a:uFillTx/>
              <a:latin typeface="Calibri" panose="020F0502020204030204" pitchFamily="34" charset="0"/>
              <a:ea typeface="Adobe Gothic Std B" panose="020B0800000000000000" pitchFamily="34" charset="-128"/>
              <a:cs typeface="Calibri" panose="020F0502020204030204" pitchFamily="34" charset="0"/>
              <a:sym typeface="Arial"/>
            </a:endParaRPr>
          </a:p>
        </p:txBody>
      </p:sp>
      <p:pic>
        <p:nvPicPr>
          <p:cNvPr id="6" name="Graphic 5">
            <a:extLst>
              <a:ext uri="{FF2B5EF4-FFF2-40B4-BE49-F238E27FC236}">
                <a16:creationId xmlns:a16="http://schemas.microsoft.com/office/drawing/2014/main" id="{4A42D5E4-AB5B-975A-AE4D-D8D577E0648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151348" y="65734"/>
            <a:ext cx="992652" cy="1059824"/>
          </a:xfrm>
          <a:prstGeom prst="rect">
            <a:avLst/>
          </a:prstGeom>
        </p:spPr>
      </p:pic>
    </p:spTree>
    <p:extLst>
      <p:ext uri="{BB962C8B-B14F-4D97-AF65-F5344CB8AC3E}">
        <p14:creationId xmlns:p14="http://schemas.microsoft.com/office/powerpoint/2010/main" val="1090033270"/>
      </p:ext>
    </p:extLst>
  </p:cSld>
  <p:clrMapOvr>
    <a:masterClrMapping/>
  </p:clrMapOvr>
  <p:extLst>
    <p:ext uri="{DCECCB84-F9BA-43D5-87BE-67443E8EF086}">
      <p15:sldGuideLst xmlns:p15="http://schemas.microsoft.com/office/powerpoint/2012/main">
        <p15:guide id="1" pos="396">
          <p15:clr>
            <a:srgbClr val="FBAE40"/>
          </p15:clr>
        </p15:guide>
        <p15:guide id="2" pos="5364">
          <p15:clr>
            <a:srgbClr val="FBAE40"/>
          </p15:clr>
        </p15:guide>
        <p15:guide id="3" orient="horz" pos="2970">
          <p15:clr>
            <a:srgbClr val="FBAE40"/>
          </p15:clr>
        </p15:guide>
        <p15:guide id="4" orient="horz" pos="18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147451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6" r:id="rId1"/>
    <p:sldLayoutId id="2147483667" r:id="rId2"/>
    <p:sldLayoutId id="214748366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2" Type="http://schemas.openxmlformats.org/officeDocument/2006/relationships/hyperlink" Target="https://docs.oracle.com/javase/8/docs/api/java/util/stream/IntStream.html#boxed--"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3" Type="http://schemas.openxmlformats.org/officeDocument/2006/relationships/hyperlink" Target="https://howtodoinjava.com/java8/" TargetMode="External"/><Relationship Id="rId2" Type="http://schemas.openxmlformats.org/officeDocument/2006/relationships/hyperlink" Target="https://en.wikipedia.org/wiki/C._A._R._Hoare" TargetMode="External"/><Relationship Id="rId1" Type="http://schemas.openxmlformats.org/officeDocument/2006/relationships/slideLayout" Target="../slideLayouts/slideLayout13.xml"/><Relationship Id="rId4" Type="http://schemas.openxmlformats.org/officeDocument/2006/relationships/hyperlink" Target="https://docs.oracle.com/javase/8/docs/api/java/util/Optional.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9" name="Google Shape;79;p18"/>
          <p:cNvSpPr txBox="1"/>
          <p:nvPr/>
        </p:nvSpPr>
        <p:spPr>
          <a:xfrm>
            <a:off x="3364462" y="4530209"/>
            <a:ext cx="2415076" cy="18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chemeClr val="lt1"/>
                </a:solidFill>
                <a:latin typeface="Calibri" panose="020F0502020204030204" pitchFamily="34" charset="0"/>
                <a:ea typeface="Open Sans"/>
                <a:cs typeface="Calibri" panose="020F0502020204030204" pitchFamily="34" charset="0"/>
                <a:sym typeface="Open Sans"/>
              </a:rPr>
              <a:t>Image Placeholder</a:t>
            </a:r>
            <a:endParaRPr sz="5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80" name="Google Shape;80;p18"/>
          <p:cNvSpPr/>
          <p:nvPr/>
        </p:nvSpPr>
        <p:spPr>
          <a:xfrm>
            <a:off x="0" y="-2817"/>
            <a:ext cx="9144000"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81" name="Google Shape;81;p18"/>
          <p:cNvSpPr txBox="1"/>
          <p:nvPr/>
        </p:nvSpPr>
        <p:spPr>
          <a:xfrm>
            <a:off x="2105600" y="1927239"/>
            <a:ext cx="4928990" cy="1131359"/>
          </a:xfrm>
          <a:prstGeom prst="rect">
            <a:avLst/>
          </a:prstGeom>
          <a:noFill/>
          <a:ln>
            <a:noFill/>
          </a:ln>
        </p:spPr>
        <p:txBody>
          <a:bodyPr spcFirstLastPara="1" wrap="square" lIns="0" tIns="0" rIns="0" bIns="0" anchor="ctr" anchorCtr="0">
            <a:no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Java Advanced</a:t>
            </a:r>
          </a:p>
          <a:p>
            <a:pPr algn="ctr"/>
            <a:r>
              <a:rPr lang="en-US" sz="2400" b="1" dirty="0">
                <a:solidFill>
                  <a:schemeClr val="bg1"/>
                </a:solidFill>
                <a:latin typeface="Times New Roman" panose="02020603050405020304" pitchFamily="18" charset="0"/>
                <a:cs typeface="Times New Roman" panose="02020603050405020304" pitchFamily="18" charset="0"/>
              </a:rPr>
              <a:t>Java 8-11 Features</a:t>
            </a:r>
          </a:p>
        </p:txBody>
      </p:sp>
      <p:grpSp>
        <p:nvGrpSpPr>
          <p:cNvPr id="82" name="Google Shape;82;p18"/>
          <p:cNvGrpSpPr/>
          <p:nvPr/>
        </p:nvGrpSpPr>
        <p:grpSpPr>
          <a:xfrm>
            <a:off x="2105600" y="1921643"/>
            <a:ext cx="4932800" cy="114255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pic>
        <p:nvPicPr>
          <p:cNvPr id="18" name="Google Shape;244;p115">
            <a:extLst>
              <a:ext uri="{FF2B5EF4-FFF2-40B4-BE49-F238E27FC236}">
                <a16:creationId xmlns:a16="http://schemas.microsoft.com/office/drawing/2014/main" id="{EB69D8ED-B4A1-6847-955F-58A0452CF2A4}"/>
              </a:ext>
            </a:extLst>
          </p:cNvPr>
          <p:cNvPicPr preferRelativeResize="0"/>
          <p:nvPr/>
        </p:nvPicPr>
        <p:blipFill>
          <a:blip r:embed="rId3">
            <a:alphaModFix/>
          </a:blip>
          <a:stretch>
            <a:fillRect/>
          </a:stretch>
        </p:blipFill>
        <p:spPr>
          <a:xfrm>
            <a:off x="8032174" y="79427"/>
            <a:ext cx="996430" cy="7726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248926"/>
            <a:ext cx="5159828" cy="436161"/>
          </a:xfrm>
        </p:spPr>
        <p:txBody>
          <a:bodyPr/>
          <a:lstStyle/>
          <a:p>
            <a:r>
              <a:rPr lang="en-US" dirty="0"/>
              <a:t>Java SE 8 : Lambda Expression</a:t>
            </a:r>
          </a:p>
        </p:txBody>
      </p:sp>
      <p:sp>
        <p:nvSpPr>
          <p:cNvPr id="5" name="Google Shape;456;p33">
            <a:extLst>
              <a:ext uri="{FF2B5EF4-FFF2-40B4-BE49-F238E27FC236}">
                <a16:creationId xmlns:a16="http://schemas.microsoft.com/office/drawing/2014/main" id="{8D182241-5D53-AFAD-9ED9-A9BAB9BA384E}"/>
              </a:ext>
            </a:extLst>
          </p:cNvPr>
          <p:cNvSpPr/>
          <p:nvPr/>
        </p:nvSpPr>
        <p:spPr>
          <a:xfrm>
            <a:off x="2237583" y="1190926"/>
            <a:ext cx="1796400" cy="291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1900"/>
              </a:spcBef>
              <a:spcAft>
                <a:spcPts val="2400"/>
              </a:spcAft>
              <a:buNone/>
            </a:pPr>
            <a:r>
              <a:rPr lang="en-GB" sz="1400" b="1" dirty="0">
                <a:solidFill>
                  <a:schemeClr val="tx2"/>
                </a:solidFill>
                <a:latin typeface="Roboto" panose="02000000000000000000"/>
                <a:ea typeface="Roboto" panose="02000000000000000000"/>
                <a:cs typeface="Roboto" panose="02000000000000000000"/>
                <a:sym typeface="Roboto" panose="02000000000000000000"/>
              </a:rPr>
              <a:t>Example: </a:t>
            </a:r>
          </a:p>
        </p:txBody>
      </p:sp>
      <p:graphicFrame>
        <p:nvGraphicFramePr>
          <p:cNvPr id="6" name="Google Shape;151;p22">
            <a:extLst>
              <a:ext uri="{FF2B5EF4-FFF2-40B4-BE49-F238E27FC236}">
                <a16:creationId xmlns:a16="http://schemas.microsoft.com/office/drawing/2014/main" id="{C9FE1C1B-C570-3E48-4071-F93C5CD09B01}"/>
              </a:ext>
            </a:extLst>
          </p:cNvPr>
          <p:cNvGraphicFramePr/>
          <p:nvPr>
            <p:extLst>
              <p:ext uri="{D42A27DB-BD31-4B8C-83A1-F6EECF244321}">
                <p14:modId xmlns:p14="http://schemas.microsoft.com/office/powerpoint/2010/main" val="2254492855"/>
              </p:ext>
            </p:extLst>
          </p:nvPr>
        </p:nvGraphicFramePr>
        <p:xfrm>
          <a:off x="2237582" y="1760949"/>
          <a:ext cx="4874417" cy="2191625"/>
        </p:xfrm>
        <a:graphic>
          <a:graphicData uri="http://schemas.openxmlformats.org/drawingml/2006/table">
            <a:tbl>
              <a:tblPr>
                <a:noFill/>
              </a:tblPr>
              <a:tblGrid>
                <a:gridCol w="4874417">
                  <a:extLst>
                    <a:ext uri="{9D8B030D-6E8A-4147-A177-3AD203B41FA5}">
                      <a16:colId xmlns:a16="http://schemas.microsoft.com/office/drawing/2014/main" val="20000"/>
                    </a:ext>
                  </a:extLst>
                </a:gridCol>
              </a:tblGrid>
              <a:tr h="2191625">
                <a:tc>
                  <a:txBody>
                    <a:bodyPr/>
                    <a:lstStyle/>
                    <a:p>
                      <a:pPr marL="0" lvl="0" indent="0" algn="l" rtl="0">
                        <a:spcBef>
                          <a:spcPts val="0"/>
                        </a:spcBef>
                        <a:spcAft>
                          <a:spcPts val="0"/>
                        </a:spcAft>
                        <a:buNone/>
                      </a:pPr>
                      <a:r>
                        <a:rPr lang="en-GB" sz="1200" b="1" dirty="0">
                          <a:solidFill>
                            <a:schemeClr val="bg2"/>
                          </a:solidFill>
                          <a:latin typeface="Courier New" panose="02070309020205020404"/>
                          <a:ea typeface="Courier New" panose="02070309020205020404"/>
                          <a:cs typeface="Courier New" panose="02070309020205020404"/>
                          <a:sym typeface="Courier New" panose="02070309020205020404"/>
                        </a:rPr>
                        <a:t>(x, y) -&gt; x + y</a:t>
                      </a:r>
                      <a:r>
                        <a:rPr lang="en-GB" sz="1200" dirty="0">
                          <a:solidFill>
                            <a:schemeClr val="bg2"/>
                          </a:solidFill>
                          <a:latin typeface="Courier New" panose="02070309020205020404"/>
                          <a:ea typeface="Courier New" panose="02070309020205020404"/>
                          <a:cs typeface="Courier New" panose="02070309020205020404"/>
                          <a:sym typeface="Courier New" panose="02070309020205020404"/>
                        </a:rPr>
                        <a:t>  //This function takes two parameters and return their sum.</a:t>
                      </a:r>
                      <a:endParaRPr sz="1600" b="1" dirty="0">
                        <a:solidFill>
                          <a:schemeClr val="bg2"/>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600"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6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(x, y, z, a, b) -&gt; { int </a:t>
                      </a:r>
                      <a:r>
                        <a:rPr lang="en-GB" sz="1600" b="1" dirty="0" err="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xy</a:t>
                      </a:r>
                      <a:r>
                        <a:rPr lang="en-GB" sz="16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=x*y; int ab=a*b; return </a:t>
                      </a:r>
                      <a:r>
                        <a:rPr lang="en-GB" sz="1600" b="1" dirty="0" err="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xy</a:t>
                      </a:r>
                      <a:r>
                        <a:rPr lang="en-GB" sz="16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a:t>
                      </a:r>
                      <a:r>
                        <a:rPr lang="en-GB" sz="1600" b="1" dirty="0" err="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ab+z</a:t>
                      </a:r>
                      <a:r>
                        <a:rPr lang="en-GB" sz="16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a:t>
                      </a:r>
                      <a:endParaRPr sz="16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600"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or</a:t>
                      </a:r>
                      <a:endParaRPr sz="1600"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6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 -&gt; </a:t>
                      </a:r>
                      <a:r>
                        <a:rPr lang="en-GB" sz="1600" b="1" dirty="0" err="1">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System.out.println</a:t>
                      </a:r>
                      <a:r>
                        <a:rPr lang="en-GB" sz="16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(“printed in lambda expression”);</a:t>
                      </a:r>
                      <a:endParaRPr sz="16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76A5AF"/>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8625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248926"/>
            <a:ext cx="5159828" cy="436161"/>
          </a:xfrm>
        </p:spPr>
        <p:txBody>
          <a:bodyPr/>
          <a:lstStyle/>
          <a:p>
            <a:r>
              <a:rPr lang="en-US" dirty="0"/>
              <a:t>Java SE 8 : Lambda Expression</a:t>
            </a:r>
          </a:p>
        </p:txBody>
      </p:sp>
      <p:sp>
        <p:nvSpPr>
          <p:cNvPr id="5" name="Google Shape;456;p33">
            <a:extLst>
              <a:ext uri="{FF2B5EF4-FFF2-40B4-BE49-F238E27FC236}">
                <a16:creationId xmlns:a16="http://schemas.microsoft.com/office/drawing/2014/main" id="{8D182241-5D53-AFAD-9ED9-A9BAB9BA384E}"/>
              </a:ext>
            </a:extLst>
          </p:cNvPr>
          <p:cNvSpPr/>
          <p:nvPr/>
        </p:nvSpPr>
        <p:spPr>
          <a:xfrm>
            <a:off x="703943" y="1256240"/>
            <a:ext cx="1093446" cy="291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1900"/>
              </a:spcBef>
              <a:spcAft>
                <a:spcPts val="2400"/>
              </a:spcAft>
              <a:buNone/>
            </a:pPr>
            <a:r>
              <a:rPr lang="en-GB" sz="1400" b="1" dirty="0">
                <a:solidFill>
                  <a:schemeClr val="tx2"/>
                </a:solidFill>
                <a:latin typeface="Roboto" panose="02000000000000000000"/>
                <a:ea typeface="Roboto" panose="02000000000000000000"/>
                <a:cs typeface="Roboto" panose="02000000000000000000"/>
                <a:sym typeface="Roboto" panose="02000000000000000000"/>
              </a:rPr>
              <a:t>Example: </a:t>
            </a:r>
          </a:p>
        </p:txBody>
      </p:sp>
      <p:graphicFrame>
        <p:nvGraphicFramePr>
          <p:cNvPr id="2" name="Google Shape;158;p23">
            <a:extLst>
              <a:ext uri="{FF2B5EF4-FFF2-40B4-BE49-F238E27FC236}">
                <a16:creationId xmlns:a16="http://schemas.microsoft.com/office/drawing/2014/main" id="{2D284196-3676-FC8D-E029-B181C8DA1504}"/>
              </a:ext>
            </a:extLst>
          </p:cNvPr>
          <p:cNvGraphicFramePr/>
          <p:nvPr>
            <p:extLst>
              <p:ext uri="{D42A27DB-BD31-4B8C-83A1-F6EECF244321}">
                <p14:modId xmlns:p14="http://schemas.microsoft.com/office/powerpoint/2010/main" val="2925235335"/>
              </p:ext>
            </p:extLst>
          </p:nvPr>
        </p:nvGraphicFramePr>
        <p:xfrm>
          <a:off x="703943" y="1770018"/>
          <a:ext cx="7736114" cy="2529810"/>
        </p:xfrm>
        <a:graphic>
          <a:graphicData uri="http://schemas.openxmlformats.org/drawingml/2006/table">
            <a:tbl>
              <a:tblPr>
                <a:noFill/>
              </a:tblPr>
              <a:tblGrid>
                <a:gridCol w="7736114">
                  <a:extLst>
                    <a:ext uri="{9D8B030D-6E8A-4147-A177-3AD203B41FA5}">
                      <a16:colId xmlns:a16="http://schemas.microsoft.com/office/drawing/2014/main" val="20000"/>
                    </a:ext>
                  </a:extLst>
                </a:gridCol>
              </a:tblGrid>
              <a:tr h="2191625">
                <a:tc>
                  <a:txBody>
                    <a:bodyPr/>
                    <a:lstStyle/>
                    <a:p>
                      <a:pPr marL="0" lvl="0" indent="0" algn="l" rtl="0">
                        <a:spcBef>
                          <a:spcPts val="0"/>
                        </a:spcBef>
                        <a:spcAft>
                          <a:spcPts val="0"/>
                        </a:spcAft>
                        <a:buNone/>
                      </a:pP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(int a, int b) -&gt;	a * b </a:t>
                      </a: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 takes two integers and returns their multiplication</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 b)      	-&gt;   a - b </a:t>
                      </a: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 takes two numbers and returns their difference</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-&gt; 99</a:t>
                      </a: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 takes no values and returns 99</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(String a) -&gt; </a:t>
                      </a: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System.out.println</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a:t>
                      </a: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 takes a string, prints its value to the console, and returns nothing</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 -&gt; 2 * a</a:t>
                      </a: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 takes a number and returns the result of doubling it</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c -&gt; { //some complex statements }</a:t>
                      </a:r>
                      <a:r>
                        <a:rPr lang="en-GB"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 takes a collection and do some </a:t>
                      </a:r>
                      <a:r>
                        <a:rPr lang="en-GB" sz="1400"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procesing</a:t>
                      </a:r>
                      <a:endParaRPr sz="1400"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76A5AF"/>
                      </a:solidFill>
                      <a:prstDash val="solid"/>
                      <a:round/>
                      <a:headEnd type="none" w="sm" len="sm"/>
                      <a:tailEnd type="none" w="sm" len="sm"/>
                    </a:lnT>
                    <a:lnB w="9525" cap="flat" cmpd="sng">
                      <a:solidFill>
                        <a:srgbClr val="434343"/>
                      </a:solidFill>
                      <a:prstDash val="solid"/>
                      <a:round/>
                      <a:headEnd type="none" w="sm" len="sm"/>
                      <a:tailEnd type="none" w="sm" len="sm"/>
                    </a:lnB>
                    <a:solidFill>
                      <a:schemeClr val="tx2">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1013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897703"/>
          </a:xfrm>
        </p:spPr>
        <p:txBody>
          <a:bodyPr/>
          <a:lstStyle/>
          <a:p>
            <a:r>
              <a:rPr lang="en-US" dirty="0"/>
              <a:t>Java SE 8 :  Functional interface</a:t>
            </a:r>
          </a:p>
        </p:txBody>
      </p:sp>
      <p:sp>
        <p:nvSpPr>
          <p:cNvPr id="4" name="Google Shape;164;p24">
            <a:extLst>
              <a:ext uri="{FF2B5EF4-FFF2-40B4-BE49-F238E27FC236}">
                <a16:creationId xmlns:a16="http://schemas.microsoft.com/office/drawing/2014/main" id="{FF4694D5-03B9-CF5A-0645-A04A283ABD4D}"/>
              </a:ext>
            </a:extLst>
          </p:cNvPr>
          <p:cNvSpPr txBox="1">
            <a:spLocks noGrp="1"/>
          </p:cNvSpPr>
          <p:nvPr>
            <p:ph type="body" idx="1"/>
          </p:nvPr>
        </p:nvSpPr>
        <p:spPr>
          <a:xfrm>
            <a:off x="345484" y="1886858"/>
            <a:ext cx="4071258" cy="2010228"/>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Definition: Single Abstract Method interfaces</a:t>
            </a: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(SAM Interfaces) means interfaces with </a:t>
            </a:r>
            <a:r>
              <a:rPr lang="en-GB"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only one single method</a:t>
            </a: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In java, we already have many examples of such SAM interfaces. </a:t>
            </a:r>
          </a:p>
          <a:p>
            <a:pPr marL="0" lvl="0" indent="0" algn="just" rtl="0">
              <a:lnSpc>
                <a:spcPct val="100000"/>
              </a:lnSpc>
              <a:spcBef>
                <a:spcPts val="0"/>
              </a:spcBef>
              <a:spcAft>
                <a:spcPts val="0"/>
              </a:spcAft>
              <a:buNone/>
            </a:pPr>
            <a:endPar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just" rtl="0">
              <a:lnSpc>
                <a:spcPct val="100000"/>
              </a:lnSpc>
              <a:spcBef>
                <a:spcPts val="0"/>
              </a:spcBef>
              <a:spcAft>
                <a:spcPts val="0"/>
              </a:spcAft>
              <a:buNone/>
            </a:pP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From java 8, they will also be referred as </a:t>
            </a:r>
            <a:r>
              <a:rPr lang="en-GB"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functional interfaces</a:t>
            </a: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as well. Java 8, enforces the rule of single responsibility by marking these interfaces with a new annotation i.e. </a:t>
            </a:r>
            <a:r>
              <a:rPr lang="en-GB"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@FunctionalInterface</a:t>
            </a: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t>
            </a:r>
            <a:endParaRPr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grpSp>
        <p:nvGrpSpPr>
          <p:cNvPr id="12" name="Google Shape;1479;p29">
            <a:extLst>
              <a:ext uri="{FF2B5EF4-FFF2-40B4-BE49-F238E27FC236}">
                <a16:creationId xmlns:a16="http://schemas.microsoft.com/office/drawing/2014/main" id="{8E587D51-6F79-DDAE-1A07-56BE8EF2DF00}"/>
              </a:ext>
            </a:extLst>
          </p:cNvPr>
          <p:cNvGrpSpPr/>
          <p:nvPr/>
        </p:nvGrpSpPr>
        <p:grpSpPr>
          <a:xfrm>
            <a:off x="198573" y="1507080"/>
            <a:ext cx="4181884" cy="2480381"/>
            <a:chOff x="491717" y="3057115"/>
            <a:chExt cx="4181884" cy="2480381"/>
          </a:xfrm>
        </p:grpSpPr>
        <p:sp>
          <p:nvSpPr>
            <p:cNvPr id="13" name="Google Shape;1480;p29">
              <a:extLst>
                <a:ext uri="{FF2B5EF4-FFF2-40B4-BE49-F238E27FC236}">
                  <a16:creationId xmlns:a16="http://schemas.microsoft.com/office/drawing/2014/main" id="{818EE3DE-8704-EAD6-DC2F-FED65CFA0884}"/>
                </a:ext>
              </a:extLst>
            </p:cNvPr>
            <p:cNvSpPr/>
            <p:nvPr/>
          </p:nvSpPr>
          <p:spPr>
            <a:xfrm>
              <a:off x="636649" y="3136924"/>
              <a:ext cx="4036952" cy="2400572"/>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81;p29">
              <a:extLst>
                <a:ext uri="{FF2B5EF4-FFF2-40B4-BE49-F238E27FC236}">
                  <a16:creationId xmlns:a16="http://schemas.microsoft.com/office/drawing/2014/main" id="{ED8CA29E-7E7A-DED4-95B3-1DE9D91848FB}"/>
                </a:ext>
              </a:extLst>
            </p:cNvPr>
            <p:cNvSpPr/>
            <p:nvPr/>
          </p:nvSpPr>
          <p:spPr>
            <a:xfrm>
              <a:off x="491717" y="3057115"/>
              <a:ext cx="322400" cy="322400"/>
            </a:xfrm>
            <a:prstGeom prst="roundRect">
              <a:avLst>
                <a:gd name="adj" fmla="val 119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roup 17">
            <a:extLst>
              <a:ext uri="{FF2B5EF4-FFF2-40B4-BE49-F238E27FC236}">
                <a16:creationId xmlns:a16="http://schemas.microsoft.com/office/drawing/2014/main" id="{21C5A59B-1FAB-1D28-626A-3FEF91A2EEB2}"/>
              </a:ext>
            </a:extLst>
          </p:cNvPr>
          <p:cNvGrpSpPr/>
          <p:nvPr/>
        </p:nvGrpSpPr>
        <p:grpSpPr>
          <a:xfrm>
            <a:off x="4602481" y="1475626"/>
            <a:ext cx="4122208" cy="2511835"/>
            <a:chOff x="4596190" y="1697308"/>
            <a:chExt cx="4122208" cy="2511835"/>
          </a:xfrm>
        </p:grpSpPr>
        <p:sp>
          <p:nvSpPr>
            <p:cNvPr id="9" name="Google Shape;165;p24">
              <a:extLst>
                <a:ext uri="{FF2B5EF4-FFF2-40B4-BE49-F238E27FC236}">
                  <a16:creationId xmlns:a16="http://schemas.microsoft.com/office/drawing/2014/main" id="{1DD6E929-5BE1-1757-510E-DBA684B3F7CA}"/>
                </a:ext>
              </a:extLst>
            </p:cNvPr>
            <p:cNvSpPr txBox="1"/>
            <p:nvPr/>
          </p:nvSpPr>
          <p:spPr>
            <a:xfrm>
              <a:off x="4717142" y="3071132"/>
              <a:ext cx="3615600" cy="1050925"/>
            </a:xfrm>
            <a:prstGeom prst="rect">
              <a:avLst/>
            </a:prstGeom>
            <a:solidFill>
              <a:schemeClr val="tx2">
                <a:lumMod val="95000"/>
              </a:schemeClr>
            </a:solid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@FunctionalInterface</a:t>
              </a: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interface Runnable {</a:t>
              </a: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abstract void run();</a:t>
              </a: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
          <p:nvSpPr>
            <p:cNvPr id="11" name="TextBox 10">
              <a:extLst>
                <a:ext uri="{FF2B5EF4-FFF2-40B4-BE49-F238E27FC236}">
                  <a16:creationId xmlns:a16="http://schemas.microsoft.com/office/drawing/2014/main" id="{D0B316F4-B0B5-C2DC-ED20-65B9860C92B1}"/>
                </a:ext>
              </a:extLst>
            </p:cNvPr>
            <p:cNvSpPr txBox="1"/>
            <p:nvPr/>
          </p:nvSpPr>
          <p:spPr>
            <a:xfrm>
              <a:off x="4608287" y="2185182"/>
              <a:ext cx="3724455" cy="738664"/>
            </a:xfrm>
            <a:prstGeom prst="rect">
              <a:avLst/>
            </a:prstGeom>
            <a:noFill/>
          </p:spPr>
          <p:txBody>
            <a:bodyPr wrap="square">
              <a:spAutoFit/>
            </a:bodyPr>
            <a:lstStyle/>
            <a:p>
              <a:pPr marL="0" lvl="0" indent="0" algn="just" rtl="0">
                <a:lnSpc>
                  <a:spcPct val="100000"/>
                </a:lnSpc>
                <a:spcBef>
                  <a:spcPts val="0"/>
                </a:spcBef>
                <a:spcAft>
                  <a:spcPts val="0"/>
                </a:spcAft>
                <a:buNone/>
              </a:pPr>
              <a:r>
                <a:rPr lang="en-US"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If you try to add a new method in any functional interface, compiler would not allow you to do this and will throw compile time error.</a:t>
              </a:r>
            </a:p>
          </p:txBody>
        </p:sp>
        <p:sp>
          <p:nvSpPr>
            <p:cNvPr id="16" name="Google Shape;1480;p29">
              <a:extLst>
                <a:ext uri="{FF2B5EF4-FFF2-40B4-BE49-F238E27FC236}">
                  <a16:creationId xmlns:a16="http://schemas.microsoft.com/office/drawing/2014/main" id="{829C81E7-D8ED-B5EC-9B2B-C8EDCDF9E52A}"/>
                </a:ext>
              </a:extLst>
            </p:cNvPr>
            <p:cNvSpPr/>
            <p:nvPr/>
          </p:nvSpPr>
          <p:spPr>
            <a:xfrm>
              <a:off x="4596190" y="1808571"/>
              <a:ext cx="4036952" cy="2400572"/>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81;p29">
              <a:extLst>
                <a:ext uri="{FF2B5EF4-FFF2-40B4-BE49-F238E27FC236}">
                  <a16:creationId xmlns:a16="http://schemas.microsoft.com/office/drawing/2014/main" id="{7A383E71-EC3E-DB28-D16B-37D32EF0F208}"/>
                </a:ext>
              </a:extLst>
            </p:cNvPr>
            <p:cNvSpPr/>
            <p:nvPr/>
          </p:nvSpPr>
          <p:spPr>
            <a:xfrm>
              <a:off x="8365204" y="1697308"/>
              <a:ext cx="353194" cy="353194"/>
            </a:xfrm>
            <a:prstGeom prst="roundRect">
              <a:avLst>
                <a:gd name="adj" fmla="val 119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53575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897703"/>
          </a:xfrm>
        </p:spPr>
        <p:txBody>
          <a:bodyPr/>
          <a:lstStyle/>
          <a:p>
            <a:r>
              <a:rPr lang="en-US" dirty="0"/>
              <a:t>Java SE 8 :  Functional interface &amp; Lambda</a:t>
            </a:r>
          </a:p>
        </p:txBody>
      </p:sp>
      <p:sp>
        <p:nvSpPr>
          <p:cNvPr id="6" name="Google Shape;171;p25">
            <a:extLst>
              <a:ext uri="{FF2B5EF4-FFF2-40B4-BE49-F238E27FC236}">
                <a16:creationId xmlns:a16="http://schemas.microsoft.com/office/drawing/2014/main" id="{A2899C31-91DC-6E2C-C707-A0D4121432B6}"/>
              </a:ext>
            </a:extLst>
          </p:cNvPr>
          <p:cNvSpPr txBox="1">
            <a:spLocks/>
          </p:cNvSpPr>
          <p:nvPr/>
        </p:nvSpPr>
        <p:spPr>
          <a:xfrm>
            <a:off x="1077686" y="1105808"/>
            <a:ext cx="3519714" cy="5950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l"/>
            <a:r>
              <a:rPr lang="en-US" sz="1200" b="1" dirty="0">
                <a:solidFill>
                  <a:srgbClr val="333333"/>
                </a:solidFill>
                <a:highlight>
                  <a:srgbClr val="FFFFFF"/>
                </a:highlight>
                <a:latin typeface="Roboto" panose="02000000000000000000"/>
                <a:ea typeface="Roboto" panose="02000000000000000000"/>
                <a:cs typeface="Roboto" panose="02000000000000000000"/>
                <a:sym typeface="Roboto" panose="02000000000000000000"/>
              </a:rPr>
              <a:t>So how actually Functional interface and Lambda are related?</a:t>
            </a:r>
            <a:r>
              <a:rPr lang="en-US" sz="1200" dirty="0">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p>
        </p:txBody>
      </p:sp>
      <p:sp>
        <p:nvSpPr>
          <p:cNvPr id="8" name="Google Shape;172;p25">
            <a:extLst>
              <a:ext uri="{FF2B5EF4-FFF2-40B4-BE49-F238E27FC236}">
                <a16:creationId xmlns:a16="http://schemas.microsoft.com/office/drawing/2014/main" id="{F21CFD50-70ED-080D-7EB3-F127010F2EC2}"/>
              </a:ext>
            </a:extLst>
          </p:cNvPr>
          <p:cNvSpPr txBox="1"/>
          <p:nvPr/>
        </p:nvSpPr>
        <p:spPr>
          <a:xfrm>
            <a:off x="2474686" y="1710873"/>
            <a:ext cx="4245427" cy="27432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Without lambda:</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new Thread(new Runnable() {</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@Override</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void run() {</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200"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howtodoinjava</a:t>
            </a: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}).start();</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with Lambda</a:t>
            </a:r>
            <a:endParaRPr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new Thread(() -&gt;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("My Runnable")).start();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extLst>
      <p:ext uri="{BB962C8B-B14F-4D97-AF65-F5344CB8AC3E}">
        <p14:creationId xmlns:p14="http://schemas.microsoft.com/office/powerpoint/2010/main" val="154722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897703"/>
          </a:xfrm>
        </p:spPr>
        <p:txBody>
          <a:bodyPr/>
          <a:lstStyle/>
          <a:p>
            <a:r>
              <a:rPr lang="en-US" dirty="0"/>
              <a:t>Java SE 8 :  Functional interface &amp; Lambda</a:t>
            </a:r>
          </a:p>
        </p:txBody>
      </p:sp>
      <p:sp>
        <p:nvSpPr>
          <p:cNvPr id="2" name="Google Shape;178;p26">
            <a:extLst>
              <a:ext uri="{FF2B5EF4-FFF2-40B4-BE49-F238E27FC236}">
                <a16:creationId xmlns:a16="http://schemas.microsoft.com/office/drawing/2014/main" id="{414E1E91-810D-4FD8-3D94-092AC2E2EC69}"/>
              </a:ext>
            </a:extLst>
          </p:cNvPr>
          <p:cNvSpPr txBox="1">
            <a:spLocks noGrp="1"/>
          </p:cNvSpPr>
          <p:nvPr>
            <p:ph type="body" idx="1"/>
          </p:nvPr>
        </p:nvSpPr>
        <p:spPr>
          <a:xfrm>
            <a:off x="827314" y="1415144"/>
            <a:ext cx="3563258" cy="5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dirty="0">
                <a:solidFill>
                  <a:srgbClr val="333333"/>
                </a:solidFill>
                <a:highlight>
                  <a:srgbClr val="FFFFFF"/>
                </a:highlight>
                <a:latin typeface="Roboto" panose="02000000000000000000"/>
                <a:ea typeface="Roboto" panose="02000000000000000000"/>
                <a:cs typeface="Roboto" panose="02000000000000000000"/>
                <a:sym typeface="Roboto" panose="02000000000000000000"/>
              </a:rPr>
              <a:t>So how actually Functional interface and Lambda are related?</a:t>
            </a:r>
            <a:r>
              <a:rPr lang="en-GB" dirty="0">
                <a:solidFill>
                  <a:srgbClr val="333333"/>
                </a:solidFill>
                <a:highlight>
                  <a:srgbClr val="FFFFFF"/>
                </a:highlight>
                <a:latin typeface="Roboto" panose="02000000000000000000"/>
                <a:ea typeface="Roboto" panose="02000000000000000000"/>
                <a:cs typeface="Roboto" panose="02000000000000000000"/>
                <a:sym typeface="Roboto" panose="02000000000000000000"/>
              </a:rPr>
              <a:t> </a:t>
            </a:r>
            <a:endParaRPr dirty="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9" name="Google Shape;179;p26">
            <a:extLst>
              <a:ext uri="{FF2B5EF4-FFF2-40B4-BE49-F238E27FC236}">
                <a16:creationId xmlns:a16="http://schemas.microsoft.com/office/drawing/2014/main" id="{E59C0687-E729-FA4B-4B59-E677E3ABF617}"/>
              </a:ext>
            </a:extLst>
          </p:cNvPr>
          <p:cNvSpPr txBox="1"/>
          <p:nvPr/>
        </p:nvSpPr>
        <p:spPr>
          <a:xfrm>
            <a:off x="2155371" y="2073729"/>
            <a:ext cx="4833258" cy="1923142"/>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List&lt;String&gt; </a:t>
            </a:r>
            <a:r>
              <a:rPr lang="en-GB" sz="1200"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pointList</a:t>
            </a: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new ArrayList();</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pointList.add</a:t>
            </a: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("1");</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pointList.add</a:t>
            </a: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("2");</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pointList.forEach</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 -&gt;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//Do more work</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extLst>
      <p:ext uri="{BB962C8B-B14F-4D97-AF65-F5344CB8AC3E}">
        <p14:creationId xmlns:p14="http://schemas.microsoft.com/office/powerpoint/2010/main" val="18125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476787"/>
          </a:xfrm>
        </p:spPr>
        <p:txBody>
          <a:bodyPr/>
          <a:lstStyle/>
          <a:p>
            <a:r>
              <a:rPr lang="fr-FR" dirty="0"/>
              <a:t>Java SE 8 :  Default Methods</a:t>
            </a:r>
            <a:endParaRPr lang="en-US" dirty="0"/>
          </a:p>
        </p:txBody>
      </p:sp>
      <p:sp>
        <p:nvSpPr>
          <p:cNvPr id="6" name="Google Shape;185;p27">
            <a:extLst>
              <a:ext uri="{FF2B5EF4-FFF2-40B4-BE49-F238E27FC236}">
                <a16:creationId xmlns:a16="http://schemas.microsoft.com/office/drawing/2014/main" id="{2B802DA7-6907-91FE-D2F3-B3CCDEDFDB27}"/>
              </a:ext>
            </a:extLst>
          </p:cNvPr>
          <p:cNvSpPr txBox="1">
            <a:spLocks/>
          </p:cNvSpPr>
          <p:nvPr/>
        </p:nvSpPr>
        <p:spPr>
          <a:xfrm>
            <a:off x="921658" y="1701214"/>
            <a:ext cx="3156857" cy="13280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just"/>
            <a:r>
              <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Definition: </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As name implies, default methods in java 8 are simply default. If you do not override them, they are the methods which will be invoked by caller classes. They are defined in interfaces.</a:t>
            </a:r>
          </a:p>
        </p:txBody>
      </p:sp>
      <p:sp>
        <p:nvSpPr>
          <p:cNvPr id="8" name="Google Shape;186;p27">
            <a:extLst>
              <a:ext uri="{FF2B5EF4-FFF2-40B4-BE49-F238E27FC236}">
                <a16:creationId xmlns:a16="http://schemas.microsoft.com/office/drawing/2014/main" id="{DDB67A76-9467-479F-89B6-2C09431C8DC0}"/>
              </a:ext>
            </a:extLst>
          </p:cNvPr>
          <p:cNvSpPr txBox="1"/>
          <p:nvPr/>
        </p:nvSpPr>
        <p:spPr>
          <a:xfrm>
            <a:off x="4412343" y="1653457"/>
            <a:ext cx="4151086" cy="1423572"/>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interface Moveable {</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default void move(){</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 am moving");</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//void other();</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//void </a:t>
            </a:r>
            <a:r>
              <a:rPr lang="en-GB" sz="1200"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anotherMethod</a:t>
            </a: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extLst>
      <p:ext uri="{BB962C8B-B14F-4D97-AF65-F5344CB8AC3E}">
        <p14:creationId xmlns:p14="http://schemas.microsoft.com/office/powerpoint/2010/main" val="214665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476787"/>
          </a:xfrm>
        </p:spPr>
        <p:txBody>
          <a:bodyPr/>
          <a:lstStyle/>
          <a:p>
            <a:r>
              <a:rPr lang="fr-FR" dirty="0"/>
              <a:t>Java SE 8 :  Default Methods</a:t>
            </a:r>
            <a:endParaRPr lang="en-US" dirty="0"/>
          </a:p>
        </p:txBody>
      </p:sp>
      <p:sp>
        <p:nvSpPr>
          <p:cNvPr id="2" name="Google Shape;192;p28">
            <a:extLst>
              <a:ext uri="{FF2B5EF4-FFF2-40B4-BE49-F238E27FC236}">
                <a16:creationId xmlns:a16="http://schemas.microsoft.com/office/drawing/2014/main" id="{AB67817A-263E-F0EB-6904-678063BDD945}"/>
              </a:ext>
            </a:extLst>
          </p:cNvPr>
          <p:cNvSpPr txBox="1"/>
          <p:nvPr/>
        </p:nvSpPr>
        <p:spPr>
          <a:xfrm>
            <a:off x="4876799" y="1524000"/>
            <a:ext cx="3650343" cy="1625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class Animal implements Moveable{</a:t>
            </a:r>
            <a:endParaRPr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static void main(String[] </a:t>
            </a:r>
            <a:r>
              <a:rPr lang="en-GB" sz="1100"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args</a:t>
            </a:r>
            <a:r>
              <a:rPr lang="en-GB"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Animal tiger = new Animal();</a:t>
            </a:r>
            <a:endParaRPr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100"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tiger.move</a:t>
            </a:r>
            <a:r>
              <a:rPr lang="en-GB"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 I am moving</a:t>
            </a:r>
            <a:endParaRPr sz="11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
        <p:nvSpPr>
          <p:cNvPr id="4" name="Google Shape;193;p28">
            <a:extLst>
              <a:ext uri="{FF2B5EF4-FFF2-40B4-BE49-F238E27FC236}">
                <a16:creationId xmlns:a16="http://schemas.microsoft.com/office/drawing/2014/main" id="{7F65A964-2B06-03A4-D612-9892D6FAECEB}"/>
              </a:ext>
            </a:extLst>
          </p:cNvPr>
          <p:cNvSpPr txBox="1"/>
          <p:nvPr/>
        </p:nvSpPr>
        <p:spPr>
          <a:xfrm>
            <a:off x="468001" y="1524000"/>
            <a:ext cx="4134026" cy="104775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interface Moveable {</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default void move(){</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 am moving");</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extLst>
      <p:ext uri="{BB962C8B-B14F-4D97-AF65-F5344CB8AC3E}">
        <p14:creationId xmlns:p14="http://schemas.microsoft.com/office/powerpoint/2010/main" val="24018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476787"/>
          </a:xfrm>
        </p:spPr>
        <p:txBody>
          <a:bodyPr/>
          <a:lstStyle/>
          <a:p>
            <a:r>
              <a:rPr lang="fr-FR" dirty="0"/>
              <a:t>Java SE 8 :  Default Methods</a:t>
            </a:r>
            <a:endParaRPr lang="en-US" dirty="0"/>
          </a:p>
        </p:txBody>
      </p:sp>
      <p:sp>
        <p:nvSpPr>
          <p:cNvPr id="5" name="Google Shape;199;p29">
            <a:extLst>
              <a:ext uri="{FF2B5EF4-FFF2-40B4-BE49-F238E27FC236}">
                <a16:creationId xmlns:a16="http://schemas.microsoft.com/office/drawing/2014/main" id="{60FEBF9F-DC99-14C9-03B9-42C8B714D980}"/>
              </a:ext>
            </a:extLst>
          </p:cNvPr>
          <p:cNvSpPr txBox="1"/>
          <p:nvPr/>
        </p:nvSpPr>
        <p:spPr>
          <a:xfrm>
            <a:off x="2547257" y="1200150"/>
            <a:ext cx="4252686" cy="27432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class Animal implements Moveable{</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@Override</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void move(){</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System.out.println("I am running");</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static void main(String[] args){</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Animal tiger = new Animal();</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tiger.move();</a:t>
            </a:r>
            <a:endParaRPr sz="12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 I am running</a:t>
            </a: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p:txBody>
      </p:sp>
    </p:spTree>
    <p:extLst>
      <p:ext uri="{BB962C8B-B14F-4D97-AF65-F5344CB8AC3E}">
        <p14:creationId xmlns:p14="http://schemas.microsoft.com/office/powerpoint/2010/main" val="17776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476787"/>
          </a:xfrm>
        </p:spPr>
        <p:txBody>
          <a:bodyPr/>
          <a:lstStyle/>
          <a:p>
            <a:r>
              <a:rPr lang="fr-FR" dirty="0"/>
              <a:t>Java SE 8 :  Default Methods</a:t>
            </a:r>
            <a:endParaRPr lang="en-US" dirty="0"/>
          </a:p>
        </p:txBody>
      </p:sp>
      <p:sp>
        <p:nvSpPr>
          <p:cNvPr id="2" name="Google Shape;205;p30">
            <a:extLst>
              <a:ext uri="{FF2B5EF4-FFF2-40B4-BE49-F238E27FC236}">
                <a16:creationId xmlns:a16="http://schemas.microsoft.com/office/drawing/2014/main" id="{62ECF315-B816-3669-A2A4-F3DF24C88CD5}"/>
              </a:ext>
            </a:extLst>
          </p:cNvPr>
          <p:cNvSpPr txBox="1">
            <a:spLocks noGrp="1"/>
          </p:cNvSpPr>
          <p:nvPr>
            <p:ph type="body" idx="1"/>
          </p:nvPr>
        </p:nvSpPr>
        <p:spPr>
          <a:xfrm>
            <a:off x="1654629" y="844550"/>
            <a:ext cx="5958114" cy="3454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Bonus:</a:t>
            </a:r>
          </a:p>
          <a:p>
            <a:pPr marL="838200" lvl="0" indent="-311150" algn="just" rtl="0">
              <a:spcBef>
                <a:spcPts val="1900"/>
              </a:spcBef>
              <a:spcAft>
                <a:spcPts val="0"/>
              </a:spcAft>
              <a:buClr>
                <a:srgbClr val="333333"/>
              </a:buClr>
              <a:buSzPts val="1300"/>
              <a:buFont typeface="Roboto" panose="02000000000000000000"/>
              <a:buAutoNum type="arabicPeriod"/>
            </a:pPr>
            <a:r>
              <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Static default methods: </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You can define static default methods in interface which will be available to all instances of class which implement this interface. This makes it easier for you to organize helper methods in your libraries; you can keep static methods specific to an interface in the same interface rather than in a separate class. This enables you to define methods out of your class and yet share with all child classes.</a:t>
            </a:r>
          </a:p>
          <a:p>
            <a:pPr marL="838200" lvl="0" indent="-311150" algn="just" rtl="0">
              <a:spcBef>
                <a:spcPts val="1900"/>
              </a:spcBef>
              <a:spcAft>
                <a:spcPts val="0"/>
              </a:spcAft>
              <a:buClr>
                <a:srgbClr val="333333"/>
              </a:buClr>
              <a:buSzPts val="1300"/>
              <a:buFont typeface="Roboto" panose="02000000000000000000"/>
              <a:buAutoNum type="arabicPeriod"/>
            </a:pPr>
            <a:endPar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838200" lvl="0" indent="-311150" algn="just" rtl="0">
              <a:spcBef>
                <a:spcPts val="0"/>
              </a:spcBef>
              <a:spcAft>
                <a:spcPts val="0"/>
              </a:spcAft>
              <a:buClr>
                <a:srgbClr val="333333"/>
              </a:buClr>
              <a:buSzPts val="1300"/>
              <a:buFont typeface="Roboto" panose="02000000000000000000"/>
              <a:buAutoNum type="arabicPeriod"/>
            </a:pP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They provide you an highly desired capability of adding a capability to number of classes without even touching their code. Simply add a default method in interface which they all implement.</a:t>
            </a:r>
          </a:p>
        </p:txBody>
      </p:sp>
    </p:spTree>
    <p:extLst>
      <p:ext uri="{BB962C8B-B14F-4D97-AF65-F5344CB8AC3E}">
        <p14:creationId xmlns:p14="http://schemas.microsoft.com/office/powerpoint/2010/main" val="385095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476787"/>
          </a:xfrm>
        </p:spPr>
        <p:txBody>
          <a:bodyPr/>
          <a:lstStyle/>
          <a:p>
            <a:r>
              <a:rPr lang="fr-FR" dirty="0"/>
              <a:t>Java SE 8 :  Default Methods</a:t>
            </a:r>
            <a:endParaRPr lang="en-US" dirty="0"/>
          </a:p>
        </p:txBody>
      </p:sp>
      <p:sp>
        <p:nvSpPr>
          <p:cNvPr id="6" name="Google Shape;212;p31">
            <a:extLst>
              <a:ext uri="{FF2B5EF4-FFF2-40B4-BE49-F238E27FC236}">
                <a16:creationId xmlns:a16="http://schemas.microsoft.com/office/drawing/2014/main" id="{1A84D037-8247-DF15-289D-6B7F87C2CE33}"/>
              </a:ext>
            </a:extLst>
          </p:cNvPr>
          <p:cNvSpPr txBox="1">
            <a:spLocks/>
          </p:cNvSpPr>
          <p:nvPr/>
        </p:nvSpPr>
        <p:spPr>
          <a:xfrm>
            <a:off x="2115457" y="1497693"/>
            <a:ext cx="5558971" cy="1789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l"/>
            <a:r>
              <a:rPr lang="en-US" sz="1400" b="1" dirty="0" err="1">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HomeWork</a:t>
            </a:r>
            <a:r>
              <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t>
            </a:r>
          </a:p>
          <a:p>
            <a:pPr marL="0" indent="0" algn="l"/>
            <a:endPar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indent="-311150" algn="l">
              <a:buClr>
                <a:srgbClr val="333333"/>
              </a:buClr>
              <a:buSzPts val="1300"/>
              <a:buFont typeface="Roboto" panose="02000000000000000000"/>
              <a:buAutoNum type="arabicPeriod"/>
            </a:pPr>
            <a:r>
              <a:rPr lang="en-US" sz="1400" b="1" dirty="0" err="1">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Studay</a:t>
            </a:r>
            <a:r>
              <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on “what is diamond problem in java and how to resolve it”</a:t>
            </a:r>
          </a:p>
          <a:p>
            <a:pPr indent="-311150" algn="l">
              <a:buClr>
                <a:srgbClr val="333333"/>
              </a:buClr>
              <a:buSzPts val="1300"/>
              <a:buFont typeface="Roboto" panose="02000000000000000000"/>
              <a:buAutoNum type="arabicPeriod"/>
            </a:pPr>
            <a:r>
              <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How could diamond problem arise for this new default method feature?</a:t>
            </a:r>
          </a:p>
          <a:p>
            <a:pPr indent="-311150" algn="l">
              <a:buClr>
                <a:srgbClr val="333333"/>
              </a:buClr>
              <a:buSzPts val="1300"/>
              <a:buFont typeface="Roboto" panose="02000000000000000000"/>
              <a:buAutoNum type="arabicPeriod"/>
            </a:pPr>
            <a:r>
              <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How this could be mitigated?</a:t>
            </a:r>
          </a:p>
        </p:txBody>
      </p:sp>
    </p:spTree>
    <p:extLst>
      <p:ext uri="{BB962C8B-B14F-4D97-AF65-F5344CB8AC3E}">
        <p14:creationId xmlns:p14="http://schemas.microsoft.com/office/powerpoint/2010/main" val="17813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DF149F8-A333-ACA0-5444-E61AFAA4DE4D}"/>
              </a:ext>
            </a:extLst>
          </p:cNvPr>
          <p:cNvSpPr>
            <a:spLocks noGrp="1"/>
          </p:cNvSpPr>
          <p:nvPr>
            <p:ph type="title"/>
          </p:nvPr>
        </p:nvSpPr>
        <p:spPr/>
        <p:txBody>
          <a:bodyPr/>
          <a:lstStyle/>
          <a:p>
            <a:r>
              <a:rPr lang="en-GB" dirty="0"/>
              <a:t>Java Versions</a:t>
            </a:r>
            <a:br>
              <a:rPr lang="en-GB" dirty="0"/>
            </a:br>
            <a:endParaRPr lang="en-US" dirty="0"/>
          </a:p>
        </p:txBody>
      </p:sp>
      <p:sp>
        <p:nvSpPr>
          <p:cNvPr id="22" name="Google Shape;93;p14">
            <a:extLst>
              <a:ext uri="{FF2B5EF4-FFF2-40B4-BE49-F238E27FC236}">
                <a16:creationId xmlns:a16="http://schemas.microsoft.com/office/drawing/2014/main" id="{B8368D3D-92BB-E004-19EB-7306A315993B}"/>
              </a:ext>
            </a:extLst>
          </p:cNvPr>
          <p:cNvSpPr txBox="1">
            <a:spLocks noGrp="1"/>
          </p:cNvSpPr>
          <p:nvPr>
            <p:ph type="body" idx="1"/>
          </p:nvPr>
        </p:nvSpPr>
        <p:spPr>
          <a:xfrm>
            <a:off x="242180" y="1164420"/>
            <a:ext cx="2355877" cy="20214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solidFill>
                  <a:schemeClr val="bg2"/>
                </a:solidFill>
                <a:latin typeface="Times New Roman" panose="02020603050405020304" pitchFamily="18" charset="0"/>
                <a:cs typeface="Times New Roman" panose="02020603050405020304" pitchFamily="18" charset="0"/>
              </a:rPr>
              <a:t>JDK 1.0 (January 23, 1996)</a:t>
            </a:r>
          </a:p>
          <a:p>
            <a:pPr marL="0" lvl="0" indent="0" algn="l" rtl="0">
              <a:spcBef>
                <a:spcPts val="1600"/>
              </a:spcBef>
              <a:spcAft>
                <a:spcPts val="0"/>
              </a:spcAft>
              <a:buNone/>
            </a:pPr>
            <a:r>
              <a:rPr lang="en-GB" sz="1400" dirty="0">
                <a:solidFill>
                  <a:schemeClr val="bg2"/>
                </a:solidFill>
                <a:latin typeface="Times New Roman" panose="02020603050405020304" pitchFamily="18" charset="0"/>
                <a:cs typeface="Times New Roman" panose="02020603050405020304" pitchFamily="18" charset="0"/>
              </a:rPr>
              <a:t>JDK 1.1 (February 19, 1996)</a:t>
            </a:r>
          </a:p>
          <a:p>
            <a:pPr marL="0" lvl="0" indent="0" algn="l" rtl="0">
              <a:spcBef>
                <a:spcPts val="1600"/>
              </a:spcBef>
              <a:spcAft>
                <a:spcPts val="0"/>
              </a:spcAft>
              <a:buNone/>
            </a:pPr>
            <a:r>
              <a:rPr lang="en-GB" sz="1400" dirty="0">
                <a:solidFill>
                  <a:schemeClr val="bg2"/>
                </a:solidFill>
                <a:latin typeface="Times New Roman" panose="02020603050405020304" pitchFamily="18" charset="0"/>
                <a:cs typeface="Times New Roman" panose="02020603050405020304" pitchFamily="18" charset="0"/>
              </a:rPr>
              <a:t>J2SE 1.2 (December 8, 1998)</a:t>
            </a:r>
          </a:p>
          <a:p>
            <a:pPr marL="0" lvl="0" indent="0" algn="l" rtl="0">
              <a:spcBef>
                <a:spcPts val="1600"/>
              </a:spcBef>
              <a:spcAft>
                <a:spcPts val="0"/>
              </a:spcAft>
              <a:buNone/>
            </a:pPr>
            <a:r>
              <a:rPr lang="en-GB" sz="1400" dirty="0">
                <a:solidFill>
                  <a:schemeClr val="bg2"/>
                </a:solidFill>
                <a:latin typeface="Times New Roman" panose="02020603050405020304" pitchFamily="18" charset="0"/>
                <a:cs typeface="Times New Roman" panose="02020603050405020304" pitchFamily="18" charset="0"/>
              </a:rPr>
              <a:t>J2SE 1.3 (May 8, 2000)</a:t>
            </a:r>
          </a:p>
          <a:p>
            <a:pPr marL="0" lvl="0" indent="0" algn="l" rtl="0">
              <a:spcBef>
                <a:spcPts val="1600"/>
              </a:spcBef>
              <a:spcAft>
                <a:spcPts val="0"/>
              </a:spcAft>
              <a:buNone/>
            </a:pPr>
            <a:r>
              <a:rPr lang="en-GB" sz="1400" dirty="0">
                <a:solidFill>
                  <a:schemeClr val="bg2"/>
                </a:solidFill>
                <a:latin typeface="Times New Roman" panose="02020603050405020304" pitchFamily="18" charset="0"/>
                <a:cs typeface="Times New Roman" panose="02020603050405020304" pitchFamily="18" charset="0"/>
              </a:rPr>
              <a:t>J2SE 1.4 (February 6, 2002</a:t>
            </a:r>
          </a:p>
        </p:txBody>
      </p:sp>
      <p:sp>
        <p:nvSpPr>
          <p:cNvPr id="25" name="Google Shape;1480;p29">
            <a:extLst>
              <a:ext uri="{FF2B5EF4-FFF2-40B4-BE49-F238E27FC236}">
                <a16:creationId xmlns:a16="http://schemas.microsoft.com/office/drawing/2014/main" id="{F3C7C632-DD5C-F078-D59E-E66DB408EE67}"/>
              </a:ext>
            </a:extLst>
          </p:cNvPr>
          <p:cNvSpPr/>
          <p:nvPr/>
        </p:nvSpPr>
        <p:spPr bwMode="auto">
          <a:xfrm>
            <a:off x="242181" y="1164420"/>
            <a:ext cx="2355876" cy="208678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roup 27">
            <a:extLst>
              <a:ext uri="{FF2B5EF4-FFF2-40B4-BE49-F238E27FC236}">
                <a16:creationId xmlns:a16="http://schemas.microsoft.com/office/drawing/2014/main" id="{27AF8809-6CA0-13C9-CB65-0E9FB22BEB08}"/>
              </a:ext>
            </a:extLst>
          </p:cNvPr>
          <p:cNvGrpSpPr/>
          <p:nvPr/>
        </p:nvGrpSpPr>
        <p:grpSpPr>
          <a:xfrm>
            <a:off x="2968463" y="1164420"/>
            <a:ext cx="2535173" cy="1259466"/>
            <a:chOff x="2994291" y="1099105"/>
            <a:chExt cx="2535173" cy="1259466"/>
          </a:xfrm>
        </p:grpSpPr>
        <p:sp>
          <p:nvSpPr>
            <p:cNvPr id="23" name="Google Shape;94;p14">
              <a:extLst>
                <a:ext uri="{FF2B5EF4-FFF2-40B4-BE49-F238E27FC236}">
                  <a16:creationId xmlns:a16="http://schemas.microsoft.com/office/drawing/2014/main" id="{8FB34D6B-F3F1-41C6-0503-029D2605DD5E}"/>
                </a:ext>
              </a:extLst>
            </p:cNvPr>
            <p:cNvSpPr txBox="1">
              <a:spLocks/>
            </p:cNvSpPr>
            <p:nvPr/>
          </p:nvSpPr>
          <p:spPr>
            <a:xfrm>
              <a:off x="2994291" y="1164421"/>
              <a:ext cx="2535173" cy="1194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l"/>
              <a:r>
                <a:rPr lang="en-GB" sz="1400" dirty="0">
                  <a:solidFill>
                    <a:schemeClr val="bg2"/>
                  </a:solidFill>
                  <a:latin typeface="Times New Roman" panose="02020603050405020304" pitchFamily="18" charset="0"/>
                  <a:cs typeface="Times New Roman" panose="02020603050405020304" pitchFamily="18" charset="0"/>
                </a:rPr>
                <a:t>J2SE 5.0 (September 30, 2004)</a:t>
              </a:r>
            </a:p>
            <a:p>
              <a:pPr marL="0" indent="0" algn="l">
                <a:spcBef>
                  <a:spcPts val="1600"/>
                </a:spcBef>
              </a:pPr>
              <a:r>
                <a:rPr lang="en-GB" sz="1400" dirty="0">
                  <a:solidFill>
                    <a:schemeClr val="bg2"/>
                  </a:solidFill>
                  <a:latin typeface="Times New Roman" panose="02020603050405020304" pitchFamily="18" charset="0"/>
                  <a:cs typeface="Times New Roman" panose="02020603050405020304" pitchFamily="18" charset="0"/>
                </a:rPr>
                <a:t>Java SE 6 (December 11, 2006)</a:t>
              </a:r>
            </a:p>
            <a:p>
              <a:pPr marL="0" indent="0" algn="l">
                <a:spcBef>
                  <a:spcPts val="1600"/>
                </a:spcBef>
              </a:pPr>
              <a:r>
                <a:rPr lang="en-GB" sz="1400" dirty="0">
                  <a:solidFill>
                    <a:schemeClr val="bg2"/>
                  </a:solidFill>
                  <a:latin typeface="Times New Roman" panose="02020603050405020304" pitchFamily="18" charset="0"/>
                  <a:cs typeface="Times New Roman" panose="02020603050405020304" pitchFamily="18" charset="0"/>
                </a:rPr>
                <a:t>Java SE 7 (July 28, 2011)</a:t>
              </a:r>
            </a:p>
          </p:txBody>
        </p:sp>
        <p:sp>
          <p:nvSpPr>
            <p:cNvPr id="26" name="Google Shape;1480;p29">
              <a:extLst>
                <a:ext uri="{FF2B5EF4-FFF2-40B4-BE49-F238E27FC236}">
                  <a16:creationId xmlns:a16="http://schemas.microsoft.com/office/drawing/2014/main" id="{D9983960-FBF4-5A11-C8D6-BAFE13B71FE0}"/>
                </a:ext>
              </a:extLst>
            </p:cNvPr>
            <p:cNvSpPr/>
            <p:nvPr/>
          </p:nvSpPr>
          <p:spPr bwMode="auto">
            <a:xfrm>
              <a:off x="2994291" y="1099105"/>
              <a:ext cx="2419538" cy="1259466"/>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a:extLst>
              <a:ext uri="{FF2B5EF4-FFF2-40B4-BE49-F238E27FC236}">
                <a16:creationId xmlns:a16="http://schemas.microsoft.com/office/drawing/2014/main" id="{6AA774A6-6976-1E7B-457D-F3F906E9AAE6}"/>
              </a:ext>
            </a:extLst>
          </p:cNvPr>
          <p:cNvGrpSpPr/>
          <p:nvPr/>
        </p:nvGrpSpPr>
        <p:grpSpPr>
          <a:xfrm>
            <a:off x="5758407" y="1164420"/>
            <a:ext cx="2688531" cy="2536723"/>
            <a:chOff x="5925698" y="1164420"/>
            <a:chExt cx="2688531" cy="2536723"/>
          </a:xfrm>
        </p:grpSpPr>
        <p:sp>
          <p:nvSpPr>
            <p:cNvPr id="24" name="Google Shape;95;p14">
              <a:extLst>
                <a:ext uri="{FF2B5EF4-FFF2-40B4-BE49-F238E27FC236}">
                  <a16:creationId xmlns:a16="http://schemas.microsoft.com/office/drawing/2014/main" id="{5E8235E3-B182-351D-ACE6-D7B39FA31004}"/>
                </a:ext>
              </a:extLst>
            </p:cNvPr>
            <p:cNvSpPr txBox="1">
              <a:spLocks/>
            </p:cNvSpPr>
            <p:nvPr/>
          </p:nvSpPr>
          <p:spPr>
            <a:xfrm>
              <a:off x="5925699" y="1164421"/>
              <a:ext cx="2688530" cy="2536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l"/>
              <a:r>
                <a:rPr lang="en-GB" sz="1400" b="1" dirty="0">
                  <a:solidFill>
                    <a:schemeClr val="bg2"/>
                  </a:solidFill>
                  <a:highlight>
                    <a:srgbClr val="B6D7A8"/>
                  </a:highlight>
                  <a:latin typeface="Times New Roman" panose="02020603050405020304" pitchFamily="18" charset="0"/>
                  <a:cs typeface="Times New Roman" panose="02020603050405020304" pitchFamily="18" charset="0"/>
                </a:rPr>
                <a:t>Java SE 8 (March 18, 2014)</a:t>
              </a:r>
            </a:p>
            <a:p>
              <a:pPr marL="0" indent="0" algn="l">
                <a:spcBef>
                  <a:spcPts val="1600"/>
                </a:spcBef>
              </a:pPr>
              <a:r>
                <a:rPr lang="en-GB" sz="1400" b="1" dirty="0">
                  <a:solidFill>
                    <a:schemeClr val="bg2"/>
                  </a:solidFill>
                  <a:highlight>
                    <a:srgbClr val="B6D7A8"/>
                  </a:highlight>
                  <a:latin typeface="Times New Roman" panose="02020603050405020304" pitchFamily="18" charset="0"/>
                  <a:cs typeface="Times New Roman" panose="02020603050405020304" pitchFamily="18" charset="0"/>
                </a:rPr>
                <a:t>Java SE 9 (September 21, 2017)</a:t>
              </a:r>
            </a:p>
            <a:p>
              <a:pPr marL="0" indent="0" algn="l">
                <a:spcBef>
                  <a:spcPts val="1600"/>
                </a:spcBef>
              </a:pPr>
              <a:r>
                <a:rPr lang="en-GB" sz="1400" b="1" dirty="0">
                  <a:solidFill>
                    <a:schemeClr val="bg2"/>
                  </a:solidFill>
                  <a:highlight>
                    <a:srgbClr val="B6D7A8"/>
                  </a:highlight>
                  <a:latin typeface="Times New Roman" panose="02020603050405020304" pitchFamily="18" charset="0"/>
                  <a:cs typeface="Times New Roman" panose="02020603050405020304" pitchFamily="18" charset="0"/>
                </a:rPr>
                <a:t>Java SE 10 (March 20, 2018)</a:t>
              </a:r>
            </a:p>
            <a:p>
              <a:pPr marL="0" indent="0" algn="l">
                <a:spcBef>
                  <a:spcPts val="1600"/>
                </a:spcBef>
              </a:pPr>
              <a:r>
                <a:rPr lang="en-GB" sz="1400" b="1" dirty="0">
                  <a:solidFill>
                    <a:schemeClr val="bg2"/>
                  </a:solidFill>
                  <a:highlight>
                    <a:srgbClr val="B6D7A8"/>
                  </a:highlight>
                  <a:latin typeface="Times New Roman" panose="02020603050405020304" pitchFamily="18" charset="0"/>
                  <a:cs typeface="Times New Roman" panose="02020603050405020304" pitchFamily="18" charset="0"/>
                </a:rPr>
                <a:t>Java SE 11 (September , 2018)</a:t>
              </a:r>
            </a:p>
            <a:p>
              <a:pPr marL="0" indent="0" algn="l">
                <a:spcBef>
                  <a:spcPts val="1600"/>
                </a:spcBef>
              </a:pPr>
              <a:r>
                <a:rPr lang="en-GB" sz="1400" dirty="0">
                  <a:solidFill>
                    <a:schemeClr val="bg2"/>
                  </a:solidFill>
                  <a:latin typeface="Times New Roman" panose="02020603050405020304" pitchFamily="18" charset="0"/>
                  <a:cs typeface="Times New Roman" panose="02020603050405020304" pitchFamily="18" charset="0"/>
                </a:rPr>
                <a:t>Java SE 12 (March 19, 2019)</a:t>
              </a:r>
            </a:p>
            <a:p>
              <a:pPr marL="0" indent="0" algn="l">
                <a:spcBef>
                  <a:spcPts val="1600"/>
                </a:spcBef>
              </a:pPr>
              <a:r>
                <a:rPr lang="en-GB" sz="1400" dirty="0">
                  <a:solidFill>
                    <a:schemeClr val="bg2"/>
                  </a:solidFill>
                  <a:latin typeface="Times New Roman" panose="02020603050405020304" pitchFamily="18" charset="0"/>
                  <a:cs typeface="Times New Roman" panose="02020603050405020304" pitchFamily="18" charset="0"/>
                </a:rPr>
                <a:t>Java SE 13 (September 17, 2019)</a:t>
              </a:r>
            </a:p>
          </p:txBody>
        </p:sp>
        <p:sp>
          <p:nvSpPr>
            <p:cNvPr id="27" name="Google Shape;1480;p29">
              <a:extLst>
                <a:ext uri="{FF2B5EF4-FFF2-40B4-BE49-F238E27FC236}">
                  <a16:creationId xmlns:a16="http://schemas.microsoft.com/office/drawing/2014/main" id="{77DD89B3-34A5-0679-C36D-9738296AC854}"/>
                </a:ext>
              </a:extLst>
            </p:cNvPr>
            <p:cNvSpPr/>
            <p:nvPr/>
          </p:nvSpPr>
          <p:spPr bwMode="auto">
            <a:xfrm>
              <a:off x="5925698" y="1164420"/>
              <a:ext cx="2589652" cy="2536722"/>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3907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476787"/>
          </a:xfrm>
        </p:spPr>
        <p:txBody>
          <a:bodyPr/>
          <a:lstStyle/>
          <a:p>
            <a:r>
              <a:rPr lang="fr-FR" dirty="0"/>
              <a:t>Java SE 8 : </a:t>
            </a:r>
            <a:r>
              <a:rPr lang="fr-FR" dirty="0" err="1"/>
              <a:t>forEach</a:t>
            </a:r>
            <a:endParaRPr lang="en-US" dirty="0"/>
          </a:p>
        </p:txBody>
      </p:sp>
      <p:sp>
        <p:nvSpPr>
          <p:cNvPr id="9" name="Google Shape;226;p33">
            <a:extLst>
              <a:ext uri="{FF2B5EF4-FFF2-40B4-BE49-F238E27FC236}">
                <a16:creationId xmlns:a16="http://schemas.microsoft.com/office/drawing/2014/main" id="{D3C60F33-823A-E4E6-A1A4-4FF43BB3E56B}"/>
              </a:ext>
            </a:extLst>
          </p:cNvPr>
          <p:cNvSpPr txBox="1">
            <a:spLocks/>
          </p:cNvSpPr>
          <p:nvPr/>
        </p:nvSpPr>
        <p:spPr>
          <a:xfrm>
            <a:off x="914400" y="1371600"/>
            <a:ext cx="2452914" cy="451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l"/>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What is consumer : </a:t>
            </a:r>
            <a:r>
              <a:rPr lang="en-GB" sz="1400" dirty="0">
                <a:solidFill>
                  <a:srgbClr val="000000"/>
                </a:solidFill>
                <a:highlight>
                  <a:srgbClr val="E6E6FC"/>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Consumer</a:t>
            </a:r>
            <a:endPar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graphicFrame>
        <p:nvGraphicFramePr>
          <p:cNvPr id="11" name="Google Shape;228;p33">
            <a:extLst>
              <a:ext uri="{FF2B5EF4-FFF2-40B4-BE49-F238E27FC236}">
                <a16:creationId xmlns:a16="http://schemas.microsoft.com/office/drawing/2014/main" id="{0D9A80D3-689E-682F-47DB-568D56637F7E}"/>
              </a:ext>
            </a:extLst>
          </p:cNvPr>
          <p:cNvGraphicFramePr/>
          <p:nvPr>
            <p:extLst>
              <p:ext uri="{D42A27DB-BD31-4B8C-83A1-F6EECF244321}">
                <p14:modId xmlns:p14="http://schemas.microsoft.com/office/powerpoint/2010/main" val="4162234038"/>
              </p:ext>
            </p:extLst>
          </p:nvPr>
        </p:nvGraphicFramePr>
        <p:xfrm>
          <a:off x="914400" y="2104572"/>
          <a:ext cx="3860800" cy="2026890"/>
        </p:xfrm>
        <a:graphic>
          <a:graphicData uri="http://schemas.openxmlformats.org/drawingml/2006/table">
            <a:tbl>
              <a:tblPr>
                <a:noFill/>
              </a:tblPr>
              <a:tblGrid>
                <a:gridCol w="3860800">
                  <a:extLst>
                    <a:ext uri="{9D8B030D-6E8A-4147-A177-3AD203B41FA5}">
                      <a16:colId xmlns:a16="http://schemas.microsoft.com/office/drawing/2014/main" val="20000"/>
                    </a:ext>
                  </a:extLst>
                </a:gridCol>
              </a:tblGrid>
              <a:tr h="1706200">
                <a:tc>
                  <a:txBody>
                    <a:bodyPr/>
                    <a:lstStyle/>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@FunctionalInterface</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interface Consumer&lt;T&gt;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void accept(T 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default Consumer&lt;T&gt;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andThen</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(Consumer&lt;? super T&gt; after)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Objects.requireNonNull</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(after);</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return (T t) -&gt; { accept(t);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after.accept</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2" name="Google Shape;227;p33">
            <a:extLst>
              <a:ext uri="{FF2B5EF4-FFF2-40B4-BE49-F238E27FC236}">
                <a16:creationId xmlns:a16="http://schemas.microsoft.com/office/drawing/2014/main" id="{16BDB2D6-EEF5-B7F0-8AA5-AB68A207DBCC}"/>
              </a:ext>
            </a:extLst>
          </p:cNvPr>
          <p:cNvGraphicFramePr/>
          <p:nvPr>
            <p:extLst>
              <p:ext uri="{D42A27DB-BD31-4B8C-83A1-F6EECF244321}">
                <p14:modId xmlns:p14="http://schemas.microsoft.com/office/powerpoint/2010/main" val="711859746"/>
              </p:ext>
            </p:extLst>
          </p:nvPr>
        </p:nvGraphicFramePr>
        <p:xfrm>
          <a:off x="4902200" y="2104572"/>
          <a:ext cx="3860800" cy="1859250"/>
        </p:xfrm>
        <a:graphic>
          <a:graphicData uri="http://schemas.openxmlformats.org/drawingml/2006/table">
            <a:tbl>
              <a:tblPr>
                <a:noFill/>
              </a:tblPr>
              <a:tblGrid>
                <a:gridCol w="3860800">
                  <a:extLst>
                    <a:ext uri="{9D8B030D-6E8A-4147-A177-3AD203B41FA5}">
                      <a16:colId xmlns:a16="http://schemas.microsoft.com/office/drawing/2014/main" val="20000"/>
                    </a:ext>
                  </a:extLst>
                </a:gridCol>
              </a:tblGrid>
              <a:tr h="1474750">
                <a:tc>
                  <a:txBody>
                    <a:bodyPr/>
                    <a:lstStyle/>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sample implementation</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Consumer&lt;Object&gt; action = new Consumer&lt;Object&gt;()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@Override</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void accept(Object 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//perform action</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9009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476787"/>
          </a:xfrm>
        </p:spPr>
        <p:txBody>
          <a:bodyPr/>
          <a:lstStyle/>
          <a:p>
            <a:r>
              <a:rPr lang="fr-FR" sz="3200" dirty="0"/>
              <a:t>Java SE 8 : </a:t>
            </a:r>
            <a:r>
              <a:rPr lang="fr-FR" sz="3200" dirty="0" err="1"/>
              <a:t>forEach</a:t>
            </a:r>
            <a:endParaRPr lang="en-US" sz="3200" dirty="0"/>
          </a:p>
        </p:txBody>
      </p:sp>
      <p:sp>
        <p:nvSpPr>
          <p:cNvPr id="2" name="Google Shape;234;p34">
            <a:extLst>
              <a:ext uri="{FF2B5EF4-FFF2-40B4-BE49-F238E27FC236}">
                <a16:creationId xmlns:a16="http://schemas.microsoft.com/office/drawing/2014/main" id="{CD0D41D1-D8D1-881C-63B9-008F2F9A5929}"/>
              </a:ext>
            </a:extLst>
          </p:cNvPr>
          <p:cNvSpPr txBox="1">
            <a:spLocks noGrp="1"/>
          </p:cNvSpPr>
          <p:nvPr>
            <p:ph type="body" idx="1"/>
          </p:nvPr>
        </p:nvSpPr>
        <p:spPr>
          <a:xfrm>
            <a:off x="914400" y="1371600"/>
            <a:ext cx="5332689"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200">
                <a:solidFill>
                  <a:srgbClr val="333333"/>
                </a:solidFill>
                <a:highlight>
                  <a:srgbClr val="FFFFFF"/>
                </a:highlight>
                <a:latin typeface="Roboto" panose="02000000000000000000"/>
                <a:ea typeface="Roboto" panose="02000000000000000000"/>
                <a:cs typeface="Roboto" panose="02000000000000000000"/>
                <a:sym typeface="Roboto" panose="02000000000000000000"/>
              </a:rPr>
              <a:t>More example:</a:t>
            </a:r>
            <a:endParaRPr sz="120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4" name="Google Shape;235;p34">
            <a:extLst>
              <a:ext uri="{FF2B5EF4-FFF2-40B4-BE49-F238E27FC236}">
                <a16:creationId xmlns:a16="http://schemas.microsoft.com/office/drawing/2014/main" id="{E810A3CF-CCCA-5944-58F0-4B20D318C12D}"/>
              </a:ext>
            </a:extLst>
          </p:cNvPr>
          <p:cNvGraphicFramePr/>
          <p:nvPr>
            <p:extLst>
              <p:ext uri="{D42A27DB-BD31-4B8C-83A1-F6EECF244321}">
                <p14:modId xmlns:p14="http://schemas.microsoft.com/office/powerpoint/2010/main" val="1034057443"/>
              </p:ext>
            </p:extLst>
          </p:nvPr>
        </p:nvGraphicFramePr>
        <p:xfrm>
          <a:off x="914400" y="1828800"/>
          <a:ext cx="6161314" cy="1889730"/>
        </p:xfrm>
        <a:graphic>
          <a:graphicData uri="http://schemas.openxmlformats.org/drawingml/2006/table">
            <a:tbl>
              <a:tblPr>
                <a:noFill/>
              </a:tblPr>
              <a:tblGrid>
                <a:gridCol w="6161314">
                  <a:extLst>
                    <a:ext uri="{9D8B030D-6E8A-4147-A177-3AD203B41FA5}">
                      <a16:colId xmlns:a16="http://schemas.microsoft.com/office/drawing/2014/main" val="20000"/>
                    </a:ext>
                  </a:extLst>
                </a:gridCol>
              </a:tblGrid>
              <a:tr h="1706200">
                <a:tc>
                  <a:txBody>
                    <a:bodyPr/>
                    <a:lstStyle/>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ArrayList&lt;Integer&gt; </a:t>
                      </a: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numberList</a:t>
                      </a: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new ArrayList&lt;&gt;(</a:t>
                      </a: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Arrays.asList</a:t>
                      </a: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(1,2,3,4,5));</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Consumer&lt;Integer&gt; action = </a:t>
                      </a: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a:t>
                      </a: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println</a:t>
                      </a: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numberList.stream</a:t>
                      </a: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().filter(n -&gt; n%2  == 0).</a:t>
                      </a: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forEach</a:t>
                      </a: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action );</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848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846DCF8-7B69-278E-16F5-1EE37B40E9C9}"/>
              </a:ext>
            </a:extLst>
          </p:cNvPr>
          <p:cNvSpPr/>
          <p:nvPr/>
        </p:nvSpPr>
        <p:spPr>
          <a:xfrm>
            <a:off x="2126343" y="1473200"/>
            <a:ext cx="4855028" cy="2278743"/>
          </a:xfrm>
          <a:prstGeom prst="roundRect">
            <a:avLst/>
          </a:prstGeom>
          <a:solidFill>
            <a:schemeClr val="bg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103784"/>
            <a:ext cx="5159828" cy="476787"/>
          </a:xfrm>
        </p:spPr>
        <p:txBody>
          <a:bodyPr/>
          <a:lstStyle/>
          <a:p>
            <a:r>
              <a:rPr lang="fr-FR" sz="3200" dirty="0"/>
              <a:t>Java SE 8 : Stream</a:t>
            </a:r>
            <a:endParaRPr lang="en-US" sz="3200" dirty="0"/>
          </a:p>
        </p:txBody>
      </p:sp>
      <p:sp>
        <p:nvSpPr>
          <p:cNvPr id="7" name="Google Shape;241;p35">
            <a:extLst>
              <a:ext uri="{FF2B5EF4-FFF2-40B4-BE49-F238E27FC236}">
                <a16:creationId xmlns:a16="http://schemas.microsoft.com/office/drawing/2014/main" id="{2DE93A7F-742F-5EAE-E7D7-920262F81066}"/>
              </a:ext>
            </a:extLst>
          </p:cNvPr>
          <p:cNvSpPr txBox="1">
            <a:spLocks/>
          </p:cNvSpPr>
          <p:nvPr/>
        </p:nvSpPr>
        <p:spPr>
          <a:xfrm>
            <a:off x="2267857" y="1582058"/>
            <a:ext cx="4608286" cy="2097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just"/>
            <a:r>
              <a:rPr lang="en-US" sz="1400" b="1"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Definition: </a:t>
            </a:r>
            <a:r>
              <a:rPr lang="en-US"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A Stream in Java can be defined as a sequence of elements from a source that supports aggregate operations on them. The source here refers to a Collections or Arrays who provides data to a Stream.</a:t>
            </a:r>
          </a:p>
          <a:p>
            <a:pPr marL="0" indent="0" algn="just"/>
            <a:endParaRPr lang="en-US"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indent="0" algn="just"/>
            <a:r>
              <a:rPr lang="en-US"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Stream keeps the ordering of the data as it is in the source. The aggregate operations or bulk operations are operations which allow us to express common manipulations on stream elements easily and clearly.</a:t>
            </a:r>
          </a:p>
        </p:txBody>
      </p:sp>
    </p:spTree>
    <p:extLst>
      <p:ext uri="{BB962C8B-B14F-4D97-AF65-F5344CB8AC3E}">
        <p14:creationId xmlns:p14="http://schemas.microsoft.com/office/powerpoint/2010/main" val="2863505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476787"/>
          </a:xfrm>
        </p:spPr>
        <p:txBody>
          <a:bodyPr/>
          <a:lstStyle/>
          <a:p>
            <a:r>
              <a:rPr lang="fr-FR" sz="3200" dirty="0"/>
              <a:t>Java SE 8 : Stream</a:t>
            </a:r>
            <a:endParaRPr lang="en-US" sz="3200" dirty="0"/>
          </a:p>
        </p:txBody>
      </p:sp>
      <p:graphicFrame>
        <p:nvGraphicFramePr>
          <p:cNvPr id="5" name="Diagram 4">
            <a:extLst>
              <a:ext uri="{FF2B5EF4-FFF2-40B4-BE49-F238E27FC236}">
                <a16:creationId xmlns:a16="http://schemas.microsoft.com/office/drawing/2014/main" id="{094FEE29-2AFB-120E-1134-E178E0176963}"/>
              </a:ext>
            </a:extLst>
          </p:cNvPr>
          <p:cNvGraphicFramePr/>
          <p:nvPr>
            <p:extLst>
              <p:ext uri="{D42A27DB-BD31-4B8C-83A1-F6EECF244321}">
                <p14:modId xmlns:p14="http://schemas.microsoft.com/office/powerpoint/2010/main" val="2639014227"/>
              </p:ext>
            </p:extLst>
          </p:nvPr>
        </p:nvGraphicFramePr>
        <p:xfrm>
          <a:off x="2492828" y="1175655"/>
          <a:ext cx="4430486" cy="2583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070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476787"/>
          </a:xfrm>
        </p:spPr>
        <p:txBody>
          <a:bodyPr/>
          <a:lstStyle/>
          <a:p>
            <a:r>
              <a:rPr lang="fr-FR" sz="3200" dirty="0"/>
              <a:t>Java SE 8 : Stream</a:t>
            </a:r>
            <a:endParaRPr lang="en-US" sz="3200" dirty="0"/>
          </a:p>
        </p:txBody>
      </p:sp>
      <p:sp>
        <p:nvSpPr>
          <p:cNvPr id="2" name="Google Shape;253;p37">
            <a:extLst>
              <a:ext uri="{FF2B5EF4-FFF2-40B4-BE49-F238E27FC236}">
                <a16:creationId xmlns:a16="http://schemas.microsoft.com/office/drawing/2014/main" id="{21349ED3-0050-9931-4C4D-3CC8B01F5732}"/>
              </a:ext>
            </a:extLst>
          </p:cNvPr>
          <p:cNvSpPr txBox="1">
            <a:spLocks noGrp="1"/>
          </p:cNvSpPr>
          <p:nvPr>
            <p:ph type="body" idx="1"/>
          </p:nvPr>
        </p:nvSpPr>
        <p:spPr>
          <a:xfrm>
            <a:off x="1828799" y="1211943"/>
            <a:ext cx="1378857" cy="39914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More example:</a:t>
            </a:r>
            <a:endParaRPr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graphicFrame>
        <p:nvGraphicFramePr>
          <p:cNvPr id="4" name="Google Shape;254;p37">
            <a:extLst>
              <a:ext uri="{FF2B5EF4-FFF2-40B4-BE49-F238E27FC236}">
                <a16:creationId xmlns:a16="http://schemas.microsoft.com/office/drawing/2014/main" id="{F6753AD0-883D-BF17-FED6-E1EA12958E82}"/>
              </a:ext>
            </a:extLst>
          </p:cNvPr>
          <p:cNvGraphicFramePr/>
          <p:nvPr>
            <p:extLst>
              <p:ext uri="{D42A27DB-BD31-4B8C-83A1-F6EECF244321}">
                <p14:modId xmlns:p14="http://schemas.microsoft.com/office/powerpoint/2010/main" val="3749212109"/>
              </p:ext>
            </p:extLst>
          </p:nvPr>
        </p:nvGraphicFramePr>
        <p:xfrm>
          <a:off x="2416628" y="1706895"/>
          <a:ext cx="4310742" cy="2529810"/>
        </p:xfrm>
        <a:graphic>
          <a:graphicData uri="http://schemas.openxmlformats.org/drawingml/2006/table">
            <a:tbl>
              <a:tblPr>
                <a:noFill/>
              </a:tblPr>
              <a:tblGrid>
                <a:gridCol w="4310742">
                  <a:extLst>
                    <a:ext uri="{9D8B030D-6E8A-4147-A177-3AD203B41FA5}">
                      <a16:colId xmlns:a16="http://schemas.microsoft.com/office/drawing/2014/main" val="20000"/>
                    </a:ext>
                  </a:extLst>
                </a:gridCol>
              </a:tblGrid>
              <a:tr h="1706200">
                <a:tc>
                  <a:txBody>
                    <a:bodyPr/>
                    <a:lstStyle/>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class </a:t>
                      </a: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StreamBuilders</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static void main(String[] </a:t>
                      </a: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args</a:t>
                      </a: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Stream&lt;Integer&gt; stream = </a:t>
                      </a: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Stream.of</a:t>
                      </a: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(1,2,3,4,5,6,7,8,9);</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stream.forEach</a:t>
                      </a: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 -&gt; </a:t>
                      </a:r>
                      <a:r>
                        <a:rPr lang="en-GB" sz="14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4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6455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476787"/>
          </a:xfrm>
        </p:spPr>
        <p:txBody>
          <a:bodyPr/>
          <a:lstStyle/>
          <a:p>
            <a:r>
              <a:rPr lang="fr-FR" sz="3200" dirty="0"/>
              <a:t>Java SE 8 : Stream</a:t>
            </a:r>
            <a:endParaRPr lang="en-US" sz="3200" dirty="0"/>
          </a:p>
        </p:txBody>
      </p:sp>
      <p:sp>
        <p:nvSpPr>
          <p:cNvPr id="6" name="Text Placeholder 5">
            <a:extLst>
              <a:ext uri="{FF2B5EF4-FFF2-40B4-BE49-F238E27FC236}">
                <a16:creationId xmlns:a16="http://schemas.microsoft.com/office/drawing/2014/main" id="{D48F8074-64E1-FF9D-B0BD-5F5A0D056AF6}"/>
              </a:ext>
            </a:extLst>
          </p:cNvPr>
          <p:cNvSpPr>
            <a:spLocks noGrp="1"/>
          </p:cNvSpPr>
          <p:nvPr>
            <p:ph type="body" idx="1"/>
          </p:nvPr>
        </p:nvSpPr>
        <p:spPr/>
        <p:txBody>
          <a:bodyPr/>
          <a:lstStyle/>
          <a:p>
            <a:endParaRPr lang="en-US"/>
          </a:p>
        </p:txBody>
      </p:sp>
      <p:sp>
        <p:nvSpPr>
          <p:cNvPr id="7" name="Google Shape;260;p38">
            <a:extLst>
              <a:ext uri="{FF2B5EF4-FFF2-40B4-BE49-F238E27FC236}">
                <a16:creationId xmlns:a16="http://schemas.microsoft.com/office/drawing/2014/main" id="{539F69C7-3499-CD65-7D53-F9A4D86040DA}"/>
              </a:ext>
            </a:extLst>
          </p:cNvPr>
          <p:cNvSpPr txBox="1">
            <a:spLocks/>
          </p:cNvSpPr>
          <p:nvPr/>
        </p:nvSpPr>
        <p:spPr>
          <a:xfrm>
            <a:off x="965200" y="948723"/>
            <a:ext cx="7315200" cy="320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l"/>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More example</a:t>
            </a:r>
            <a:r>
              <a:rPr lang="en-GB" dirty="0">
                <a:solidFill>
                  <a:srgbClr val="333333"/>
                </a:solidFill>
                <a:highlight>
                  <a:srgbClr val="FFFFFF"/>
                </a:highlight>
                <a:latin typeface="Roboto" panose="02000000000000000000"/>
                <a:ea typeface="Roboto" panose="02000000000000000000"/>
                <a:cs typeface="Roboto" panose="02000000000000000000"/>
                <a:sym typeface="Roboto" panose="02000000000000000000"/>
              </a:rPr>
              <a:t>:</a:t>
            </a:r>
          </a:p>
        </p:txBody>
      </p:sp>
      <p:graphicFrame>
        <p:nvGraphicFramePr>
          <p:cNvPr id="8" name="Google Shape;261;p38">
            <a:extLst>
              <a:ext uri="{FF2B5EF4-FFF2-40B4-BE49-F238E27FC236}">
                <a16:creationId xmlns:a16="http://schemas.microsoft.com/office/drawing/2014/main" id="{01C4EC1A-D15D-F27D-6BC4-2C3808811512}"/>
              </a:ext>
            </a:extLst>
          </p:cNvPr>
          <p:cNvGraphicFramePr/>
          <p:nvPr>
            <p:extLst>
              <p:ext uri="{D42A27DB-BD31-4B8C-83A1-F6EECF244321}">
                <p14:modId xmlns:p14="http://schemas.microsoft.com/office/powerpoint/2010/main" val="2488426339"/>
              </p:ext>
            </p:extLst>
          </p:nvPr>
        </p:nvGraphicFramePr>
        <p:xfrm>
          <a:off x="2133599" y="1619313"/>
          <a:ext cx="4876800" cy="2529810"/>
        </p:xfrm>
        <a:graphic>
          <a:graphicData uri="http://schemas.openxmlformats.org/drawingml/2006/table">
            <a:tbl>
              <a:tblPr>
                <a:noFill/>
              </a:tblPr>
              <a:tblGrid>
                <a:gridCol w="4876800">
                  <a:extLst>
                    <a:ext uri="{9D8B030D-6E8A-4147-A177-3AD203B41FA5}">
                      <a16:colId xmlns:a16="http://schemas.microsoft.com/office/drawing/2014/main" val="20000"/>
                    </a:ext>
                  </a:extLst>
                </a:gridCol>
              </a:tblGrid>
              <a:tr h="1706200">
                <a:tc>
                  <a:txBody>
                    <a:bodyPr/>
                    <a:lstStyle/>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class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StreamBuilders</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static void main(String[]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args</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List&lt;Integer&gt; list = new ArrayList&lt;Integer&gt;();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for(int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1;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&lt; 10;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list.add</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Stream&lt;Integer&gt; stream =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list.stream</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stream.forEach</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 -&gt;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70601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476787"/>
          </a:xfrm>
        </p:spPr>
        <p:txBody>
          <a:bodyPr/>
          <a:lstStyle/>
          <a:p>
            <a:r>
              <a:rPr lang="fr-FR" sz="3200" dirty="0"/>
              <a:t>Java SE 8 : Stream</a:t>
            </a:r>
            <a:endParaRPr lang="en-US" sz="3200" dirty="0"/>
          </a:p>
        </p:txBody>
      </p:sp>
      <p:sp>
        <p:nvSpPr>
          <p:cNvPr id="2" name="Google Shape;267;p39">
            <a:extLst>
              <a:ext uri="{FF2B5EF4-FFF2-40B4-BE49-F238E27FC236}">
                <a16:creationId xmlns:a16="http://schemas.microsoft.com/office/drawing/2014/main" id="{98340570-FD88-4C6F-94AD-F8A34985384B}"/>
              </a:ext>
            </a:extLst>
          </p:cNvPr>
          <p:cNvSpPr txBox="1">
            <a:spLocks noGrp="1"/>
          </p:cNvSpPr>
          <p:nvPr>
            <p:ph type="body" idx="1"/>
          </p:nvPr>
        </p:nvSpPr>
        <p:spPr>
          <a:xfrm>
            <a:off x="1778000" y="1124857"/>
            <a:ext cx="5112078" cy="320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333333"/>
                </a:solidFill>
                <a:highlight>
                  <a:srgbClr val="FFFFFF"/>
                </a:highlight>
                <a:latin typeface="Roboto" panose="02000000000000000000"/>
                <a:ea typeface="Roboto" panose="02000000000000000000"/>
                <a:cs typeface="Roboto" panose="02000000000000000000"/>
                <a:sym typeface="Roboto" panose="02000000000000000000"/>
              </a:rPr>
              <a:t>More example:</a:t>
            </a: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graphicFrame>
        <p:nvGraphicFramePr>
          <p:cNvPr id="4" name="Google Shape;268;p39">
            <a:extLst>
              <a:ext uri="{FF2B5EF4-FFF2-40B4-BE49-F238E27FC236}">
                <a16:creationId xmlns:a16="http://schemas.microsoft.com/office/drawing/2014/main" id="{96ABB086-D804-1BC6-C66C-1A0AC08F379F}"/>
              </a:ext>
            </a:extLst>
          </p:cNvPr>
          <p:cNvGraphicFramePr/>
          <p:nvPr>
            <p:extLst>
              <p:ext uri="{D42A27DB-BD31-4B8C-83A1-F6EECF244321}">
                <p14:modId xmlns:p14="http://schemas.microsoft.com/office/powerpoint/2010/main" val="3652918837"/>
              </p:ext>
            </p:extLst>
          </p:nvPr>
        </p:nvGraphicFramePr>
        <p:xfrm>
          <a:off x="1778001" y="1582057"/>
          <a:ext cx="4876800" cy="1706200"/>
        </p:xfrm>
        <a:graphic>
          <a:graphicData uri="http://schemas.openxmlformats.org/drawingml/2006/table">
            <a:tbl>
              <a:tblPr>
                <a:noFill/>
              </a:tblPr>
              <a:tblGrid>
                <a:gridCol w="4876800">
                  <a:extLst>
                    <a:ext uri="{9D8B030D-6E8A-4147-A177-3AD203B41FA5}">
                      <a16:colId xmlns:a16="http://schemas.microsoft.com/office/drawing/2014/main" val="20000"/>
                    </a:ext>
                  </a:extLst>
                </a:gridCol>
              </a:tblGrid>
              <a:tr h="1706200">
                <a:tc>
                  <a:txBody>
                    <a:bodyPr/>
                    <a:lstStyle/>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public class StreamBuilders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public static void main(String[] args)</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Stream&lt;Date&gt; stream = Stream.generate(() -&gt; { return new Date();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stream.forEach(p -&gt; System.out.println(p));</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6203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fr-FR" sz="3200" dirty="0"/>
              <a:t>Java SE 8 : Stream-&gt; Operations</a:t>
            </a:r>
            <a:endParaRPr lang="en-US" sz="3200" dirty="0"/>
          </a:p>
        </p:txBody>
      </p:sp>
      <p:sp>
        <p:nvSpPr>
          <p:cNvPr id="7" name="Google Shape;274;p40">
            <a:extLst>
              <a:ext uri="{FF2B5EF4-FFF2-40B4-BE49-F238E27FC236}">
                <a16:creationId xmlns:a16="http://schemas.microsoft.com/office/drawing/2014/main" id="{20726E5C-D8C6-F4A0-5EE3-73578A16F8EA}"/>
              </a:ext>
            </a:extLst>
          </p:cNvPr>
          <p:cNvSpPr txBox="1">
            <a:spLocks/>
          </p:cNvSpPr>
          <p:nvPr/>
        </p:nvSpPr>
        <p:spPr>
          <a:xfrm>
            <a:off x="1161143" y="1261797"/>
            <a:ext cx="1596571" cy="879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l"/>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Let's declare a list, which we’ll use in following examples:</a:t>
            </a:r>
          </a:p>
        </p:txBody>
      </p:sp>
      <p:graphicFrame>
        <p:nvGraphicFramePr>
          <p:cNvPr id="8" name="Google Shape;275;p40">
            <a:extLst>
              <a:ext uri="{FF2B5EF4-FFF2-40B4-BE49-F238E27FC236}">
                <a16:creationId xmlns:a16="http://schemas.microsoft.com/office/drawing/2014/main" id="{BE6738B7-9D35-94F0-2AEB-9258519DC0D7}"/>
              </a:ext>
            </a:extLst>
          </p:cNvPr>
          <p:cNvGraphicFramePr/>
          <p:nvPr>
            <p:extLst>
              <p:ext uri="{D42A27DB-BD31-4B8C-83A1-F6EECF244321}">
                <p14:modId xmlns:p14="http://schemas.microsoft.com/office/powerpoint/2010/main" val="773063897"/>
              </p:ext>
            </p:extLst>
          </p:nvPr>
        </p:nvGraphicFramePr>
        <p:xfrm>
          <a:off x="2939784" y="1443256"/>
          <a:ext cx="3736788" cy="3169890"/>
        </p:xfrm>
        <a:graphic>
          <a:graphicData uri="http://schemas.openxmlformats.org/drawingml/2006/table">
            <a:tbl>
              <a:tblPr>
                <a:noFill/>
              </a:tblPr>
              <a:tblGrid>
                <a:gridCol w="3736788">
                  <a:extLst>
                    <a:ext uri="{9D8B030D-6E8A-4147-A177-3AD203B41FA5}">
                      <a16:colId xmlns:a16="http://schemas.microsoft.com/office/drawing/2014/main" val="20000"/>
                    </a:ext>
                  </a:extLst>
                </a:gridCol>
              </a:tblGrid>
              <a:tr h="1706200">
                <a:tc>
                  <a:txBody>
                    <a:bodyPr/>
                    <a:lstStyle/>
                    <a:p>
                      <a:pPr marL="0" lvl="0" indent="0" algn="l" rtl="0">
                        <a:spcBef>
                          <a:spcPts val="0"/>
                        </a:spcBef>
                        <a:spcAft>
                          <a:spcPts val="0"/>
                        </a:spcAft>
                        <a:buNone/>
                      </a:pP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List&lt;String&gt; </a:t>
                      </a: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 new ArrayList&lt;&gt;();</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("Amir Khan");</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t>
                      </a: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Sohel</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Rana");</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("Shakib Khan");</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("Rajib");</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("Salman Shah");</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("Ferdous");</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("Riaz");</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t>
                      </a: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Jashim</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("Humayun </a:t>
                      </a: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Faridi</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t>
                      </a: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Bappa</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 Raj");</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("Misha");</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lvl="0" indent="0" algn="l" rtl="0">
                        <a:spcBef>
                          <a:spcPts val="0"/>
                        </a:spcBef>
                        <a:spcAft>
                          <a:spcPts val="0"/>
                        </a:spcAft>
                        <a:buNone/>
                      </a:pP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memberNames.add</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t>
                      </a:r>
                      <a:r>
                        <a:rPr lang="en-GB" sz="1400" b="1" dirty="0" err="1">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Jamboo</a:t>
                      </a:r>
                      <a:r>
                        <a:rPr lang="en-GB"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a:t>
                      </a:r>
                      <a:endParaRPr sz="1400" b="1" dirty="0">
                        <a:solidFill>
                          <a:srgbClr val="333333"/>
                        </a:solidFill>
                        <a:highlight>
                          <a:srgbClr val="F7F7F7"/>
                        </a:highlight>
                        <a:latin typeface="Times New Roman" panose="02020603050405020304" pitchFamily="18" charset="0"/>
                        <a:ea typeface="Courier New" panose="02070309020205020404"/>
                        <a:cs typeface="Times New Roman" panose="02020603050405020304" pitchFamily="18" charset="0"/>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2633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fr-FR" sz="3200" dirty="0"/>
              <a:t>Java SE 8 : Stream-&gt; </a:t>
            </a:r>
            <a:r>
              <a:rPr lang="fr-FR" sz="3200" dirty="0" err="1"/>
              <a:t>Intermediate</a:t>
            </a:r>
            <a:r>
              <a:rPr lang="fr-FR" sz="3200" dirty="0"/>
              <a:t> </a:t>
            </a:r>
            <a:r>
              <a:rPr lang="fr-FR" sz="3200" dirty="0" err="1"/>
              <a:t>operations</a:t>
            </a:r>
            <a:endParaRPr lang="en-US" sz="3200" dirty="0"/>
          </a:p>
        </p:txBody>
      </p:sp>
      <p:sp>
        <p:nvSpPr>
          <p:cNvPr id="2" name="Google Shape;281;p41">
            <a:extLst>
              <a:ext uri="{FF2B5EF4-FFF2-40B4-BE49-F238E27FC236}">
                <a16:creationId xmlns:a16="http://schemas.microsoft.com/office/drawing/2014/main" id="{B81E41CB-02AE-45AD-5B14-7F70983F4B27}"/>
              </a:ext>
            </a:extLst>
          </p:cNvPr>
          <p:cNvSpPr txBox="1">
            <a:spLocks noGrp="1"/>
          </p:cNvSpPr>
          <p:nvPr>
            <p:ph type="body" idx="1"/>
          </p:nvPr>
        </p:nvSpPr>
        <p:spPr>
          <a:xfrm>
            <a:off x="1992085" y="1328058"/>
            <a:ext cx="4967540" cy="3200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400" b="1" dirty="0" err="1">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Stream.filter</a:t>
            </a:r>
            <a:r>
              <a:rPr lang="en-GB"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Filter accepts a </a:t>
            </a:r>
            <a:r>
              <a:rPr lang="en-GB"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predicate(?)</a:t>
            </a: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to filter all elements of the stream. This operation is intermediate which enables us to call another stream operation (e.g. </a:t>
            </a:r>
            <a:r>
              <a:rPr lang="en-GB" sz="1400" dirty="0" err="1">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forEach</a:t>
            </a: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on the result.</a:t>
            </a:r>
            <a:endParaRPr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graphicFrame>
        <p:nvGraphicFramePr>
          <p:cNvPr id="4" name="Google Shape;282;p41">
            <a:extLst>
              <a:ext uri="{FF2B5EF4-FFF2-40B4-BE49-F238E27FC236}">
                <a16:creationId xmlns:a16="http://schemas.microsoft.com/office/drawing/2014/main" id="{80B11ECE-E236-99DE-A5A3-377B31E1CF07}"/>
              </a:ext>
            </a:extLst>
          </p:cNvPr>
          <p:cNvGraphicFramePr/>
          <p:nvPr>
            <p:extLst>
              <p:ext uri="{D42A27DB-BD31-4B8C-83A1-F6EECF244321}">
                <p14:modId xmlns:p14="http://schemas.microsoft.com/office/powerpoint/2010/main" val="1916577702"/>
              </p:ext>
            </p:extLst>
          </p:nvPr>
        </p:nvGraphicFramePr>
        <p:xfrm>
          <a:off x="1992086" y="2338508"/>
          <a:ext cx="4738914" cy="1398921"/>
        </p:xfrm>
        <a:graphic>
          <a:graphicData uri="http://schemas.openxmlformats.org/drawingml/2006/table">
            <a:tbl>
              <a:tblPr>
                <a:noFill/>
              </a:tblPr>
              <a:tblGrid>
                <a:gridCol w="4738914">
                  <a:extLst>
                    <a:ext uri="{9D8B030D-6E8A-4147-A177-3AD203B41FA5}">
                      <a16:colId xmlns:a16="http://schemas.microsoft.com/office/drawing/2014/main" val="20000"/>
                    </a:ext>
                  </a:extLst>
                </a:gridCol>
              </a:tblGrid>
              <a:tr h="1398921">
                <a:tc>
                  <a:txBody>
                    <a:bodyPr/>
                    <a:lstStyle/>
                    <a:p>
                      <a:pPr marL="0" lvl="0" indent="0" algn="l" rtl="0">
                        <a:spcBef>
                          <a:spcPts val="0"/>
                        </a:spcBef>
                        <a:spcAft>
                          <a:spcPts val="0"/>
                        </a:spcAft>
                        <a:buNone/>
                      </a:pP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().filter((s) -&gt;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s.startsWith</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forEach</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println</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Sohel</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Rana</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Shakib Khan</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Salman Shah</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1921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fr-FR" sz="3200" dirty="0"/>
              <a:t>Java SE 8 : Stream-&gt; </a:t>
            </a:r>
            <a:r>
              <a:rPr lang="fr-FR" sz="3200" dirty="0" err="1"/>
              <a:t>Intermediate</a:t>
            </a:r>
            <a:r>
              <a:rPr lang="fr-FR" sz="3200" dirty="0"/>
              <a:t> </a:t>
            </a:r>
            <a:r>
              <a:rPr lang="fr-FR" sz="3200" dirty="0" err="1"/>
              <a:t>operations</a:t>
            </a:r>
            <a:endParaRPr lang="en-US" sz="3200" dirty="0"/>
          </a:p>
        </p:txBody>
      </p:sp>
      <p:sp>
        <p:nvSpPr>
          <p:cNvPr id="6" name="Text Placeholder 5">
            <a:extLst>
              <a:ext uri="{FF2B5EF4-FFF2-40B4-BE49-F238E27FC236}">
                <a16:creationId xmlns:a16="http://schemas.microsoft.com/office/drawing/2014/main" id="{8625FF73-7B84-60EC-31C1-03693855627C}"/>
              </a:ext>
            </a:extLst>
          </p:cNvPr>
          <p:cNvSpPr>
            <a:spLocks noGrp="1"/>
          </p:cNvSpPr>
          <p:nvPr>
            <p:ph type="body" idx="1"/>
          </p:nvPr>
        </p:nvSpPr>
        <p:spPr/>
        <p:txBody>
          <a:bodyPr/>
          <a:lstStyle/>
          <a:p>
            <a:endParaRPr lang="en-US"/>
          </a:p>
        </p:txBody>
      </p:sp>
      <p:sp>
        <p:nvSpPr>
          <p:cNvPr id="7" name="Google Shape;288;p42">
            <a:extLst>
              <a:ext uri="{FF2B5EF4-FFF2-40B4-BE49-F238E27FC236}">
                <a16:creationId xmlns:a16="http://schemas.microsoft.com/office/drawing/2014/main" id="{664DB8DB-AC55-7AAC-3770-D0EDEA4E9A93}"/>
              </a:ext>
            </a:extLst>
          </p:cNvPr>
          <p:cNvSpPr txBox="1">
            <a:spLocks/>
          </p:cNvSpPr>
          <p:nvPr/>
        </p:nvSpPr>
        <p:spPr>
          <a:xfrm>
            <a:off x="628650" y="1953903"/>
            <a:ext cx="3360057" cy="970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just"/>
            <a:r>
              <a:rPr lang="en-US" sz="1400" b="1" dirty="0" err="1">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Stream.map</a:t>
            </a:r>
            <a:r>
              <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The intermediate operation map converts each element into another object via the given function. The following example converts each string into an upper-cased string. But you can also use map to transform each object into another type.</a:t>
            </a:r>
          </a:p>
        </p:txBody>
      </p:sp>
      <p:graphicFrame>
        <p:nvGraphicFramePr>
          <p:cNvPr id="8" name="Google Shape;289;p42">
            <a:extLst>
              <a:ext uri="{FF2B5EF4-FFF2-40B4-BE49-F238E27FC236}">
                <a16:creationId xmlns:a16="http://schemas.microsoft.com/office/drawing/2014/main" id="{51D8CFE6-9EDF-554D-BC2F-6BD932B4B7A5}"/>
              </a:ext>
            </a:extLst>
          </p:cNvPr>
          <p:cNvGraphicFramePr/>
          <p:nvPr>
            <p:extLst>
              <p:ext uri="{D42A27DB-BD31-4B8C-83A1-F6EECF244321}">
                <p14:modId xmlns:p14="http://schemas.microsoft.com/office/powerpoint/2010/main" val="919723088"/>
              </p:ext>
            </p:extLst>
          </p:nvPr>
        </p:nvGraphicFramePr>
        <p:xfrm>
          <a:off x="4349751" y="1852303"/>
          <a:ext cx="4165599" cy="1859250"/>
        </p:xfrm>
        <a:graphic>
          <a:graphicData uri="http://schemas.openxmlformats.org/drawingml/2006/table">
            <a:tbl>
              <a:tblPr>
                <a:noFill/>
              </a:tblPr>
              <a:tblGrid>
                <a:gridCol w="4165599">
                  <a:extLst>
                    <a:ext uri="{9D8B030D-6E8A-4147-A177-3AD203B41FA5}">
                      <a16:colId xmlns:a16="http://schemas.microsoft.com/office/drawing/2014/main" val="20000"/>
                    </a:ext>
                  </a:extLst>
                </a:gridCol>
              </a:tblGrid>
              <a:tr h="1585876">
                <a:tc>
                  <a:txBody>
                    <a:bodyPr/>
                    <a:lstStyle/>
                    <a:p>
                      <a:pPr marL="0" lvl="0" indent="0" algn="l" rtl="0">
                        <a:spcBef>
                          <a:spcPts val="0"/>
                        </a:spcBef>
                        <a:spcAft>
                          <a:spcPts val="0"/>
                        </a:spcAft>
                        <a:buNone/>
                      </a:pP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().filter((s) -&gt;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s.startsWith</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.map(String::</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toUpperCase</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forEach</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println</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SOHEL RANA</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SHAKIB KHAN</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SALMAN SHAH</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835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AA793F9B-70B7-9CB4-015C-D251842D194A}"/>
              </a:ext>
            </a:extLst>
          </p:cNvPr>
          <p:cNvSpPr/>
          <p:nvPr/>
        </p:nvSpPr>
        <p:spPr>
          <a:xfrm>
            <a:off x="918135" y="1015020"/>
            <a:ext cx="4336035" cy="1713665"/>
          </a:xfrm>
          <a:prstGeom prst="roundRect">
            <a:avLst>
              <a:gd name="adj" fmla="val 7188"/>
            </a:avLst>
          </a:prstGeom>
          <a:solidFill>
            <a:srgbClr val="5E9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FE9C6CF-0600-4304-9699-5BA703A58D69}"/>
              </a:ext>
            </a:extLst>
          </p:cNvPr>
          <p:cNvSpPr>
            <a:spLocks noGrp="1"/>
          </p:cNvSpPr>
          <p:nvPr>
            <p:ph type="title"/>
          </p:nvPr>
        </p:nvSpPr>
        <p:spPr>
          <a:xfrm>
            <a:off x="3243943" y="248926"/>
            <a:ext cx="2656114" cy="436161"/>
          </a:xfrm>
        </p:spPr>
        <p:txBody>
          <a:bodyPr/>
          <a:lstStyle/>
          <a:p>
            <a:r>
              <a:rPr lang="en-GB" dirty="0"/>
              <a:t>Java Versions</a:t>
            </a:r>
            <a:br>
              <a:rPr lang="en-GB" dirty="0"/>
            </a:br>
            <a:endParaRPr lang="en-US" dirty="0"/>
          </a:p>
        </p:txBody>
      </p:sp>
      <p:sp>
        <p:nvSpPr>
          <p:cNvPr id="22" name="Google Shape;102;p15">
            <a:extLst>
              <a:ext uri="{FF2B5EF4-FFF2-40B4-BE49-F238E27FC236}">
                <a16:creationId xmlns:a16="http://schemas.microsoft.com/office/drawing/2014/main" id="{87EE8A1A-FFBC-C19A-88D4-A103E729739E}"/>
              </a:ext>
            </a:extLst>
          </p:cNvPr>
          <p:cNvSpPr txBox="1">
            <a:spLocks noGrp="1"/>
          </p:cNvSpPr>
          <p:nvPr>
            <p:ph type="body" idx="1"/>
          </p:nvPr>
        </p:nvSpPr>
        <p:spPr>
          <a:xfrm>
            <a:off x="918135" y="1008179"/>
            <a:ext cx="4336035" cy="172050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dirty="0">
                <a:solidFill>
                  <a:schemeClr val="tx2"/>
                </a:solidFill>
                <a:latin typeface="Times New Roman" panose="02020603050405020304" pitchFamily="18" charset="0"/>
                <a:ea typeface="Arial" panose="020B0604020202020204"/>
                <a:cs typeface="Times New Roman" panose="02020603050405020304" pitchFamily="18" charset="0"/>
                <a:sym typeface="Arial" panose="020B0604020202020204"/>
              </a:rPr>
              <a:t>The latest versions are Java 13, released in September 2019, and Java 11, a currently supported long-term support (LTS) version, released on September 25, 2018; Oracle released for the legacy Java 8 LTS the last free public update in January 2019 for commercial use, while it will otherwise still support Java 8 with public updates for personal use up to at least December 2020. </a:t>
            </a:r>
            <a:endParaRPr sz="1400" dirty="0">
              <a:solidFill>
                <a:schemeClr val="tx2"/>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grpSp>
        <p:nvGrpSpPr>
          <p:cNvPr id="31" name="Group 30">
            <a:extLst>
              <a:ext uri="{FF2B5EF4-FFF2-40B4-BE49-F238E27FC236}">
                <a16:creationId xmlns:a16="http://schemas.microsoft.com/office/drawing/2014/main" id="{F3C5EF9E-B45A-BD5F-7BCE-02BEA3CF88AE}"/>
              </a:ext>
            </a:extLst>
          </p:cNvPr>
          <p:cNvGrpSpPr/>
          <p:nvPr/>
        </p:nvGrpSpPr>
        <p:grpSpPr>
          <a:xfrm>
            <a:off x="4009572" y="2950956"/>
            <a:ext cx="3907864" cy="1713665"/>
            <a:chOff x="4626429" y="3002005"/>
            <a:chExt cx="3907864" cy="1713665"/>
          </a:xfrm>
        </p:grpSpPr>
        <p:sp>
          <p:nvSpPr>
            <p:cNvPr id="30" name="Rectangle: Rounded Corners 29">
              <a:extLst>
                <a:ext uri="{FF2B5EF4-FFF2-40B4-BE49-F238E27FC236}">
                  <a16:creationId xmlns:a16="http://schemas.microsoft.com/office/drawing/2014/main" id="{B03C1C8B-148B-46B7-63DA-8A8CBEEDC3B0}"/>
                </a:ext>
              </a:extLst>
            </p:cNvPr>
            <p:cNvSpPr/>
            <p:nvPr/>
          </p:nvSpPr>
          <p:spPr>
            <a:xfrm>
              <a:off x="4626429" y="3002005"/>
              <a:ext cx="3907864" cy="1713665"/>
            </a:xfrm>
            <a:prstGeom prst="roundRect">
              <a:avLst>
                <a:gd name="adj" fmla="val 7188"/>
              </a:avLst>
            </a:prstGeom>
            <a:solidFill>
              <a:srgbClr val="F071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E8EF8E5-E2E2-EBE1-6EA2-38C58D6DD9A3}"/>
                </a:ext>
              </a:extLst>
            </p:cNvPr>
            <p:cNvSpPr txBox="1"/>
            <p:nvPr/>
          </p:nvSpPr>
          <p:spPr>
            <a:xfrm>
              <a:off x="4680858" y="3058619"/>
              <a:ext cx="3799006" cy="1600438"/>
            </a:xfrm>
            <a:prstGeom prst="rect">
              <a:avLst/>
            </a:prstGeom>
            <a:noFill/>
          </p:spPr>
          <p:txBody>
            <a:bodyPr wrap="square">
              <a:spAutoFit/>
            </a:bodyPr>
            <a:lstStyle/>
            <a:p>
              <a:pPr algn="just"/>
              <a:r>
                <a:rPr lang="en-GB" sz="1400" dirty="0">
                  <a:solidFill>
                    <a:schemeClr val="tx2"/>
                  </a:solidFill>
                  <a:latin typeface="Times New Roman" panose="02020603050405020304" pitchFamily="18" charset="0"/>
                  <a:cs typeface="Times New Roman" panose="02020603050405020304" pitchFamily="18" charset="0"/>
                  <a:sym typeface="Arial" panose="020B0604020202020204"/>
                </a:rPr>
                <a:t>Oracle (and others) highly recommend uninstalling older versions of Java because of serious risks due to unresolved security issues. Since Java 9 (and 10 and 12) is no longer supported, Oracle advises its users to immediately transition to Java 11 (Java 13 is also a non-LTS option).</a:t>
              </a:r>
              <a:endParaRPr lang="en-US" dirty="0">
                <a:solidFill>
                  <a:schemeClr val="tx2"/>
                </a:solidFill>
                <a:latin typeface="Times New Roman" panose="02020603050405020304" pitchFamily="18" charset="0"/>
                <a:cs typeface="Times New Roman" panose="02020603050405020304" pitchFamily="18" charset="0"/>
              </a:endParaRPr>
            </a:p>
          </p:txBody>
        </p:sp>
      </p:grpSp>
      <p:pic>
        <p:nvPicPr>
          <p:cNvPr id="26" name="Picture 25" descr="Logo&#10;&#10;Description automatically generated">
            <a:extLst>
              <a:ext uri="{FF2B5EF4-FFF2-40B4-BE49-F238E27FC236}">
                <a16:creationId xmlns:a16="http://schemas.microsoft.com/office/drawing/2014/main" id="{8165C3AA-0C61-E238-5881-58FCF8216828}"/>
              </a:ext>
            </a:extLst>
          </p:cNvPr>
          <p:cNvPicPr>
            <a:picLocks noChangeAspect="1"/>
          </p:cNvPicPr>
          <p:nvPr/>
        </p:nvPicPr>
        <p:blipFill rotWithShape="1">
          <a:blip r:embed="rId2"/>
          <a:srcRect l="33645" r="31410"/>
          <a:stretch/>
        </p:blipFill>
        <p:spPr>
          <a:xfrm>
            <a:off x="5747657" y="388549"/>
            <a:ext cx="1814286" cy="2422784"/>
          </a:xfrm>
          <a:prstGeom prst="rect">
            <a:avLst/>
          </a:prstGeom>
        </p:spPr>
      </p:pic>
      <p:pic>
        <p:nvPicPr>
          <p:cNvPr id="28" name="Picture 27" descr="Shape&#10;&#10;Description automatically generated with low confidence">
            <a:extLst>
              <a:ext uri="{FF2B5EF4-FFF2-40B4-BE49-F238E27FC236}">
                <a16:creationId xmlns:a16="http://schemas.microsoft.com/office/drawing/2014/main" id="{25650DDD-3EFE-0667-A952-E46529BD3FEC}"/>
              </a:ext>
            </a:extLst>
          </p:cNvPr>
          <p:cNvPicPr>
            <a:picLocks noChangeAspect="1"/>
          </p:cNvPicPr>
          <p:nvPr/>
        </p:nvPicPr>
        <p:blipFill>
          <a:blip r:embed="rId3"/>
          <a:stretch>
            <a:fillRect/>
          </a:stretch>
        </p:blipFill>
        <p:spPr>
          <a:xfrm>
            <a:off x="2100943" y="2811333"/>
            <a:ext cx="1799772" cy="1799772"/>
          </a:xfrm>
          <a:prstGeom prst="rect">
            <a:avLst/>
          </a:prstGeom>
        </p:spPr>
      </p:pic>
    </p:spTree>
    <p:extLst>
      <p:ext uri="{BB962C8B-B14F-4D97-AF65-F5344CB8AC3E}">
        <p14:creationId xmlns:p14="http://schemas.microsoft.com/office/powerpoint/2010/main" val="1943446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fr-FR" sz="3200" dirty="0"/>
              <a:t>Java SE 8 : Stream-&gt; </a:t>
            </a:r>
            <a:r>
              <a:rPr lang="fr-FR" sz="3200" dirty="0" err="1"/>
              <a:t>Intermediate</a:t>
            </a:r>
            <a:r>
              <a:rPr lang="fr-FR" sz="3200" dirty="0"/>
              <a:t> </a:t>
            </a:r>
            <a:r>
              <a:rPr lang="fr-FR" sz="3200" dirty="0" err="1"/>
              <a:t>operations</a:t>
            </a:r>
            <a:endParaRPr lang="en-US" sz="3200" dirty="0"/>
          </a:p>
        </p:txBody>
      </p:sp>
      <p:sp>
        <p:nvSpPr>
          <p:cNvPr id="2" name="Google Shape;295;p43">
            <a:extLst>
              <a:ext uri="{FF2B5EF4-FFF2-40B4-BE49-F238E27FC236}">
                <a16:creationId xmlns:a16="http://schemas.microsoft.com/office/drawing/2014/main" id="{6C6DFCA6-79F2-B469-49DF-4845E8A9E0C9}"/>
              </a:ext>
            </a:extLst>
          </p:cNvPr>
          <p:cNvSpPr txBox="1">
            <a:spLocks noGrp="1"/>
          </p:cNvSpPr>
          <p:nvPr>
            <p:ph type="body" idx="1"/>
          </p:nvPr>
        </p:nvSpPr>
        <p:spPr>
          <a:xfrm>
            <a:off x="914400" y="1371600"/>
            <a:ext cx="3991623" cy="3200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Stream.sorted()</a:t>
            </a: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Sorted is an intermediate operation which returns a sorted view of the stream. The elements are sorted in natural order unless you pass a custom Comparator.</a:t>
            </a:r>
            <a:endParaRPr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graphicFrame>
        <p:nvGraphicFramePr>
          <p:cNvPr id="4" name="Google Shape;296;p43">
            <a:extLst>
              <a:ext uri="{FF2B5EF4-FFF2-40B4-BE49-F238E27FC236}">
                <a16:creationId xmlns:a16="http://schemas.microsoft.com/office/drawing/2014/main" id="{8A3678A6-98DC-6FFA-C22D-3F206C00DFA1}"/>
              </a:ext>
            </a:extLst>
          </p:cNvPr>
          <p:cNvGraphicFramePr/>
          <p:nvPr>
            <p:extLst>
              <p:ext uri="{D42A27DB-BD31-4B8C-83A1-F6EECF244321}">
                <p14:modId xmlns:p14="http://schemas.microsoft.com/office/powerpoint/2010/main" val="2567145191"/>
              </p:ext>
            </p:extLst>
          </p:nvPr>
        </p:nvGraphicFramePr>
        <p:xfrm>
          <a:off x="5432116" y="1455435"/>
          <a:ext cx="2797484" cy="3032730"/>
        </p:xfrm>
        <a:graphic>
          <a:graphicData uri="http://schemas.openxmlformats.org/drawingml/2006/table">
            <a:tbl>
              <a:tblPr>
                <a:noFill/>
              </a:tblPr>
              <a:tblGrid>
                <a:gridCol w="2797484">
                  <a:extLst>
                    <a:ext uri="{9D8B030D-6E8A-4147-A177-3AD203B41FA5}">
                      <a16:colId xmlns:a16="http://schemas.microsoft.com/office/drawing/2014/main" val="20000"/>
                    </a:ext>
                  </a:extLst>
                </a:gridCol>
              </a:tblGrid>
              <a:tr h="2745175">
                <a:tc>
                  <a:txBody>
                    <a:bodyPr/>
                    <a:lstStyle/>
                    <a:p>
                      <a:pPr marL="0" lvl="0" indent="0" algn="l" rtl="0">
                        <a:spcBef>
                          <a:spcPts val="0"/>
                        </a:spcBef>
                        <a:spcAft>
                          <a:spcPts val="0"/>
                        </a:spcAft>
                        <a:buNone/>
                      </a:pP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().sorted()</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.map(String::</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toUpperCase</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forEach</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println</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AMIR KHAN</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BAPPA RAJ</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JAMBOO</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JASHIM</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b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b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b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b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SHAKIB KHAN</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SOHEL RANA</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1414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fr-FR" sz="3200" dirty="0"/>
              <a:t>Java SE 8 : Stream-&gt; Terminal </a:t>
            </a:r>
            <a:r>
              <a:rPr lang="fr-FR" sz="3200" dirty="0" err="1"/>
              <a:t>operations</a:t>
            </a:r>
            <a:endParaRPr lang="en-US" sz="3200" dirty="0"/>
          </a:p>
        </p:txBody>
      </p:sp>
      <p:sp>
        <p:nvSpPr>
          <p:cNvPr id="10" name="Google Shape;302;p44">
            <a:extLst>
              <a:ext uri="{FF2B5EF4-FFF2-40B4-BE49-F238E27FC236}">
                <a16:creationId xmlns:a16="http://schemas.microsoft.com/office/drawing/2014/main" id="{01E07F61-862D-9A29-B2B7-C2DCB7477C8E}"/>
              </a:ext>
            </a:extLst>
          </p:cNvPr>
          <p:cNvSpPr txBox="1">
            <a:spLocks/>
          </p:cNvSpPr>
          <p:nvPr/>
        </p:nvSpPr>
        <p:spPr>
          <a:xfrm>
            <a:off x="1407885" y="1455435"/>
            <a:ext cx="3171373" cy="1465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just"/>
            <a:r>
              <a:rPr lang="en-US" sz="1400" b="1" dirty="0" err="1">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Stream.forEach</a:t>
            </a:r>
            <a:r>
              <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This method helps in iterating over all elements of a stream and perform some operation on each of them. The operation is passed as lambda expression parameter.</a:t>
            </a:r>
          </a:p>
        </p:txBody>
      </p:sp>
      <p:graphicFrame>
        <p:nvGraphicFramePr>
          <p:cNvPr id="11" name="Google Shape;303;p44">
            <a:extLst>
              <a:ext uri="{FF2B5EF4-FFF2-40B4-BE49-F238E27FC236}">
                <a16:creationId xmlns:a16="http://schemas.microsoft.com/office/drawing/2014/main" id="{432B4C57-B94D-4AB9-DEF8-757565AFF89C}"/>
              </a:ext>
            </a:extLst>
          </p:cNvPr>
          <p:cNvGraphicFramePr/>
          <p:nvPr>
            <p:extLst>
              <p:ext uri="{D42A27DB-BD31-4B8C-83A1-F6EECF244321}">
                <p14:modId xmlns:p14="http://schemas.microsoft.com/office/powerpoint/2010/main" val="2387693481"/>
              </p:ext>
            </p:extLst>
          </p:nvPr>
        </p:nvGraphicFramePr>
        <p:xfrm>
          <a:off x="5058228" y="1455435"/>
          <a:ext cx="2569029" cy="3032730"/>
        </p:xfrm>
        <a:graphic>
          <a:graphicData uri="http://schemas.openxmlformats.org/drawingml/2006/table">
            <a:tbl>
              <a:tblPr>
                <a:noFill/>
              </a:tblPr>
              <a:tblGrid>
                <a:gridCol w="2569029">
                  <a:extLst>
                    <a:ext uri="{9D8B030D-6E8A-4147-A177-3AD203B41FA5}">
                      <a16:colId xmlns:a16="http://schemas.microsoft.com/office/drawing/2014/main" val="20000"/>
                    </a:ext>
                  </a:extLst>
                </a:gridCol>
              </a:tblGrid>
              <a:tr h="2745175">
                <a:tc>
                  <a:txBody>
                    <a:bodyPr/>
                    <a:lstStyle/>
                    <a:p>
                      <a:pPr marL="0" lvl="0" indent="0" algn="l" rtl="0">
                        <a:spcBef>
                          <a:spcPts val="0"/>
                        </a:spcBef>
                        <a:spcAft>
                          <a:spcPts val="0"/>
                        </a:spcAft>
                        <a:buNone/>
                      </a:pP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memberNames.forEach</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println</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Amir Khan</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Sohel</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Rana</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Shakib Khan</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Rajib</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Salman Shah</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Ferdous</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Riaz</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Jashim</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Humayun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Faridi</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Bappa</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Raj</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Misha</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Jamboo</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41310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fr-FR" sz="3200" dirty="0"/>
              <a:t>Java SE 8 : Stream-&gt; Terminal </a:t>
            </a:r>
            <a:r>
              <a:rPr lang="fr-FR" sz="3200" dirty="0" err="1"/>
              <a:t>operations</a:t>
            </a:r>
            <a:endParaRPr lang="en-US" sz="3200" dirty="0"/>
          </a:p>
        </p:txBody>
      </p:sp>
      <p:sp>
        <p:nvSpPr>
          <p:cNvPr id="2" name="Google Shape;309;p45">
            <a:extLst>
              <a:ext uri="{FF2B5EF4-FFF2-40B4-BE49-F238E27FC236}">
                <a16:creationId xmlns:a16="http://schemas.microsoft.com/office/drawing/2014/main" id="{2736F397-80DD-9525-7FC0-F22496FFB91C}"/>
              </a:ext>
            </a:extLst>
          </p:cNvPr>
          <p:cNvSpPr txBox="1">
            <a:spLocks noGrp="1"/>
          </p:cNvSpPr>
          <p:nvPr>
            <p:ph type="body" idx="1"/>
          </p:nvPr>
        </p:nvSpPr>
        <p:spPr>
          <a:xfrm>
            <a:off x="1037771" y="1659515"/>
            <a:ext cx="2823029" cy="127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400" b="1" dirty="0" err="1">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Stream.collect</a:t>
            </a:r>
            <a:r>
              <a:rPr lang="en-GB" sz="1400" b="1"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GB"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 collect() method used to receive elements from a steam and store them in a collection and mentioned in parameter function.</a:t>
            </a:r>
            <a:endParaRPr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graphicFrame>
        <p:nvGraphicFramePr>
          <p:cNvPr id="4" name="Google Shape;310;p45">
            <a:extLst>
              <a:ext uri="{FF2B5EF4-FFF2-40B4-BE49-F238E27FC236}">
                <a16:creationId xmlns:a16="http://schemas.microsoft.com/office/drawing/2014/main" id="{5B8D97CA-2268-E4E0-0229-64AD60947231}"/>
              </a:ext>
            </a:extLst>
          </p:cNvPr>
          <p:cNvGraphicFramePr/>
          <p:nvPr>
            <p:extLst>
              <p:ext uri="{D42A27DB-BD31-4B8C-83A1-F6EECF244321}">
                <p14:modId xmlns:p14="http://schemas.microsoft.com/office/powerpoint/2010/main" val="784809165"/>
              </p:ext>
            </p:extLst>
          </p:nvPr>
        </p:nvGraphicFramePr>
        <p:xfrm>
          <a:off x="4042228" y="1659515"/>
          <a:ext cx="4078514" cy="2745175"/>
        </p:xfrm>
        <a:graphic>
          <a:graphicData uri="http://schemas.openxmlformats.org/drawingml/2006/table">
            <a:tbl>
              <a:tblPr>
                <a:noFill/>
              </a:tblPr>
              <a:tblGrid>
                <a:gridCol w="4078514">
                  <a:extLst>
                    <a:ext uri="{9D8B030D-6E8A-4147-A177-3AD203B41FA5}">
                      <a16:colId xmlns:a16="http://schemas.microsoft.com/office/drawing/2014/main" val="20000"/>
                    </a:ext>
                  </a:extLst>
                </a:gridCol>
              </a:tblGrid>
              <a:tr h="2745175">
                <a:tc>
                  <a:txBody>
                    <a:bodyPr/>
                    <a:lstStyle/>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List&lt;String&gt;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memNamesInUppercase</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().sorted()</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.map(String::</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toUpperCase</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.collect(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Collectors.toList</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memNamesInUppercase</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Collect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[AMIR KHAN, BAPPA RAJ, FERDOUS, HUMAYUN FARIDI, JAMBOO, JASHIM, MISHA, RAJIB, RIAZ, SALMAN SHAH, SHAKIB KHAN, SOHEL RANA]</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6628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fr-FR" sz="3200" dirty="0"/>
              <a:t>Java SE 8 : Stream-&gt; Terminal </a:t>
            </a:r>
            <a:r>
              <a:rPr lang="fr-FR" sz="3200" dirty="0" err="1"/>
              <a:t>operations</a:t>
            </a:r>
            <a:endParaRPr lang="en-US" sz="3200" dirty="0"/>
          </a:p>
        </p:txBody>
      </p:sp>
      <p:sp>
        <p:nvSpPr>
          <p:cNvPr id="6" name="Text Placeholder 5">
            <a:extLst>
              <a:ext uri="{FF2B5EF4-FFF2-40B4-BE49-F238E27FC236}">
                <a16:creationId xmlns:a16="http://schemas.microsoft.com/office/drawing/2014/main" id="{13E837B4-D533-E6F5-19D7-D7936AEFEC25}"/>
              </a:ext>
            </a:extLst>
          </p:cNvPr>
          <p:cNvSpPr>
            <a:spLocks noGrp="1"/>
          </p:cNvSpPr>
          <p:nvPr>
            <p:ph type="body" idx="1"/>
          </p:nvPr>
        </p:nvSpPr>
        <p:spPr/>
        <p:txBody>
          <a:bodyPr/>
          <a:lstStyle/>
          <a:p>
            <a:endParaRPr lang="en-US"/>
          </a:p>
        </p:txBody>
      </p:sp>
      <p:sp>
        <p:nvSpPr>
          <p:cNvPr id="7" name="Google Shape;316;p46">
            <a:extLst>
              <a:ext uri="{FF2B5EF4-FFF2-40B4-BE49-F238E27FC236}">
                <a16:creationId xmlns:a16="http://schemas.microsoft.com/office/drawing/2014/main" id="{2370AC4A-9A80-B8D3-9214-C544002D0DFD}"/>
              </a:ext>
            </a:extLst>
          </p:cNvPr>
          <p:cNvSpPr txBox="1">
            <a:spLocks/>
          </p:cNvSpPr>
          <p:nvPr/>
        </p:nvSpPr>
        <p:spPr>
          <a:xfrm>
            <a:off x="914400" y="1371600"/>
            <a:ext cx="2989943" cy="1277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just"/>
            <a:r>
              <a:rPr lang="en-US" sz="1400" b="1" dirty="0" err="1">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Stream.match</a:t>
            </a:r>
            <a:r>
              <a:rPr lang="en-US" sz="1400" b="1"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US"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 Various matching operations can be used to check whether a certain predicate matches the stream. All of those operations are terminal and return a </a:t>
            </a:r>
            <a:r>
              <a:rPr lang="en-US" sz="1400" dirty="0" err="1">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boolean</a:t>
            </a:r>
            <a:r>
              <a:rPr lang="en-US"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 result.</a:t>
            </a:r>
          </a:p>
        </p:txBody>
      </p:sp>
      <p:graphicFrame>
        <p:nvGraphicFramePr>
          <p:cNvPr id="8" name="Google Shape;317;p46">
            <a:extLst>
              <a:ext uri="{FF2B5EF4-FFF2-40B4-BE49-F238E27FC236}">
                <a16:creationId xmlns:a16="http://schemas.microsoft.com/office/drawing/2014/main" id="{E17A5C07-A38C-5985-099B-304C0CAA7340}"/>
              </a:ext>
            </a:extLst>
          </p:cNvPr>
          <p:cNvGraphicFramePr/>
          <p:nvPr>
            <p:extLst>
              <p:ext uri="{D42A27DB-BD31-4B8C-83A1-F6EECF244321}">
                <p14:modId xmlns:p14="http://schemas.microsoft.com/office/powerpoint/2010/main" val="1266843774"/>
              </p:ext>
            </p:extLst>
          </p:nvPr>
        </p:nvGraphicFramePr>
        <p:xfrm>
          <a:off x="4201886" y="1280190"/>
          <a:ext cx="4027714" cy="3291810"/>
        </p:xfrm>
        <a:graphic>
          <a:graphicData uri="http://schemas.openxmlformats.org/drawingml/2006/table">
            <a:tbl>
              <a:tblPr>
                <a:noFill/>
              </a:tblPr>
              <a:tblGrid>
                <a:gridCol w="4027714">
                  <a:extLst>
                    <a:ext uri="{9D8B030D-6E8A-4147-A177-3AD203B41FA5}">
                      <a16:colId xmlns:a16="http://schemas.microsoft.com/office/drawing/2014/main" val="20000"/>
                    </a:ext>
                  </a:extLst>
                </a:gridCol>
              </a:tblGrid>
              <a:tr h="2745175">
                <a:tc>
                  <a:txBody>
                    <a:bodyPr/>
                    <a:lstStyle/>
                    <a:p>
                      <a:pPr marL="0" lvl="0" indent="0" algn="l" rtl="0">
                        <a:spcBef>
                          <a:spcPts val="0"/>
                        </a:spcBef>
                        <a:spcAft>
                          <a:spcPts val="0"/>
                        </a:spcAft>
                        <a:buNone/>
                      </a:pP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boolean</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matchedResult</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anyMatch</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 -&gt;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s.startsWith</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matchedResult</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matchedResult</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allMatch</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 -&gt;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s.startsWith</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matchedResult</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matchedResult</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noneMatch</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 -&gt;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s.startsWith</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("X"));</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matchedResult</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true</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false</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true</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3968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fr-FR" sz="3200" dirty="0"/>
              <a:t>Java SE 8 : Stream-&gt; Terminal </a:t>
            </a:r>
            <a:r>
              <a:rPr lang="fr-FR" sz="3200" dirty="0" err="1"/>
              <a:t>operations</a:t>
            </a:r>
            <a:endParaRPr lang="en-US" sz="3200" dirty="0"/>
          </a:p>
        </p:txBody>
      </p:sp>
      <p:sp>
        <p:nvSpPr>
          <p:cNvPr id="2" name="Google Shape;323;p47">
            <a:extLst>
              <a:ext uri="{FF2B5EF4-FFF2-40B4-BE49-F238E27FC236}">
                <a16:creationId xmlns:a16="http://schemas.microsoft.com/office/drawing/2014/main" id="{28B397A8-3EAE-A3F2-19A3-FC879EF3D557}"/>
              </a:ext>
            </a:extLst>
          </p:cNvPr>
          <p:cNvSpPr txBox="1">
            <a:spLocks noGrp="1"/>
          </p:cNvSpPr>
          <p:nvPr>
            <p:ph type="body" idx="1"/>
          </p:nvPr>
        </p:nvSpPr>
        <p:spPr>
          <a:xfrm>
            <a:off x="1632857" y="1599212"/>
            <a:ext cx="2365829" cy="120015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400" b="1" dirty="0" err="1">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Stream.count</a:t>
            </a:r>
            <a:r>
              <a:rPr lang="en-GB" sz="1400" b="1"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GB"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 Count is a terminal operation returning the number of elements in the stream as a long.</a:t>
            </a:r>
            <a:endParaRPr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graphicFrame>
        <p:nvGraphicFramePr>
          <p:cNvPr id="4" name="Google Shape;324;p47">
            <a:extLst>
              <a:ext uri="{FF2B5EF4-FFF2-40B4-BE49-F238E27FC236}">
                <a16:creationId xmlns:a16="http://schemas.microsoft.com/office/drawing/2014/main" id="{6ABB129E-C1BB-C2D6-5541-C2853F321053}"/>
              </a:ext>
            </a:extLst>
          </p:cNvPr>
          <p:cNvGraphicFramePr/>
          <p:nvPr>
            <p:extLst>
              <p:ext uri="{D42A27DB-BD31-4B8C-83A1-F6EECF244321}">
                <p14:modId xmlns:p14="http://schemas.microsoft.com/office/powerpoint/2010/main" val="3653491967"/>
              </p:ext>
            </p:extLst>
          </p:nvPr>
        </p:nvGraphicFramePr>
        <p:xfrm>
          <a:off x="4376056" y="1599212"/>
          <a:ext cx="3439887" cy="2159988"/>
        </p:xfrm>
        <a:graphic>
          <a:graphicData uri="http://schemas.openxmlformats.org/drawingml/2006/table">
            <a:tbl>
              <a:tblPr>
                <a:noFill/>
              </a:tblPr>
              <a:tblGrid>
                <a:gridCol w="3439887">
                  <a:extLst>
                    <a:ext uri="{9D8B030D-6E8A-4147-A177-3AD203B41FA5}">
                      <a16:colId xmlns:a16="http://schemas.microsoft.com/office/drawing/2014/main" val="20000"/>
                    </a:ext>
                  </a:extLst>
                </a:gridCol>
              </a:tblGrid>
              <a:tr h="2159988">
                <a:tc>
                  <a:txBody>
                    <a:bodyPr/>
                    <a:lstStyle/>
                    <a:p>
                      <a:pPr marL="0" lvl="0" indent="0" algn="l" rtl="0">
                        <a:spcBef>
                          <a:spcPts val="0"/>
                        </a:spcBef>
                        <a:spcAft>
                          <a:spcPts val="0"/>
                        </a:spcAft>
                        <a:buNone/>
                      </a:pP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long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totalMatched</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.filter((s) -&gt;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s.startsWith</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.count();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totalMatched</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4634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fr-FR" sz="3200" dirty="0"/>
              <a:t>Java SE 8 : Stream-&gt; Terminal </a:t>
            </a:r>
            <a:r>
              <a:rPr lang="fr-FR" sz="3200" dirty="0" err="1"/>
              <a:t>operations</a:t>
            </a:r>
            <a:endParaRPr lang="en-US" sz="3200" dirty="0"/>
          </a:p>
        </p:txBody>
      </p:sp>
      <p:sp>
        <p:nvSpPr>
          <p:cNvPr id="6" name="Text Placeholder 5">
            <a:extLst>
              <a:ext uri="{FF2B5EF4-FFF2-40B4-BE49-F238E27FC236}">
                <a16:creationId xmlns:a16="http://schemas.microsoft.com/office/drawing/2014/main" id="{5FC3706A-10EE-9F15-45D5-4A88AFDB3D54}"/>
              </a:ext>
            </a:extLst>
          </p:cNvPr>
          <p:cNvSpPr>
            <a:spLocks noGrp="1"/>
          </p:cNvSpPr>
          <p:nvPr>
            <p:ph type="body" idx="1"/>
          </p:nvPr>
        </p:nvSpPr>
        <p:spPr/>
        <p:txBody>
          <a:bodyPr/>
          <a:lstStyle/>
          <a:p>
            <a:endParaRPr lang="en-US"/>
          </a:p>
        </p:txBody>
      </p:sp>
      <p:sp>
        <p:nvSpPr>
          <p:cNvPr id="7" name="Google Shape;330;p48">
            <a:extLst>
              <a:ext uri="{FF2B5EF4-FFF2-40B4-BE49-F238E27FC236}">
                <a16:creationId xmlns:a16="http://schemas.microsoft.com/office/drawing/2014/main" id="{74EA82C9-73BB-C644-0A03-D7FA88FC22E3}"/>
              </a:ext>
            </a:extLst>
          </p:cNvPr>
          <p:cNvSpPr txBox="1">
            <a:spLocks/>
          </p:cNvSpPr>
          <p:nvPr/>
        </p:nvSpPr>
        <p:spPr>
          <a:xfrm>
            <a:off x="994230" y="1502229"/>
            <a:ext cx="3236686" cy="1200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just"/>
            <a:r>
              <a:rPr lang="en-US" sz="1400" b="1" dirty="0" err="1">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Stream.reduce</a:t>
            </a:r>
            <a:r>
              <a:rPr lang="en-US" sz="1400" b="1"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US"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 This terminal operation performs a reduction on the elements of the stream with the given function. The result is an Optional holding the reduced value.</a:t>
            </a:r>
          </a:p>
        </p:txBody>
      </p:sp>
      <p:graphicFrame>
        <p:nvGraphicFramePr>
          <p:cNvPr id="8" name="Google Shape;331;p48">
            <a:extLst>
              <a:ext uri="{FF2B5EF4-FFF2-40B4-BE49-F238E27FC236}">
                <a16:creationId xmlns:a16="http://schemas.microsoft.com/office/drawing/2014/main" id="{6F8DF921-CA86-CB59-2211-86B11D8B91B8}"/>
              </a:ext>
            </a:extLst>
          </p:cNvPr>
          <p:cNvGraphicFramePr/>
          <p:nvPr>
            <p:extLst>
              <p:ext uri="{D42A27DB-BD31-4B8C-83A1-F6EECF244321}">
                <p14:modId xmlns:p14="http://schemas.microsoft.com/office/powerpoint/2010/main" val="3673289395"/>
              </p:ext>
            </p:extLst>
          </p:nvPr>
        </p:nvGraphicFramePr>
        <p:xfrm>
          <a:off x="4480379" y="1665683"/>
          <a:ext cx="4034971" cy="2303974"/>
        </p:xfrm>
        <a:graphic>
          <a:graphicData uri="http://schemas.openxmlformats.org/drawingml/2006/table">
            <a:tbl>
              <a:tblPr>
                <a:noFill/>
              </a:tblPr>
              <a:tblGrid>
                <a:gridCol w="4034971">
                  <a:extLst>
                    <a:ext uri="{9D8B030D-6E8A-4147-A177-3AD203B41FA5}">
                      <a16:colId xmlns:a16="http://schemas.microsoft.com/office/drawing/2014/main" val="20000"/>
                    </a:ext>
                  </a:extLst>
                </a:gridCol>
              </a:tblGrid>
              <a:tr h="2303974">
                <a:tc>
                  <a:txBody>
                    <a:bodyPr/>
                    <a:lstStyle/>
                    <a:p>
                      <a:pPr marL="0" lvl="0" indent="0" algn="l" rtl="0">
                        <a:spcBef>
                          <a:spcPts val="0"/>
                        </a:spcBef>
                        <a:spcAft>
                          <a:spcPts val="0"/>
                        </a:spcAft>
                        <a:buNone/>
                      </a:pP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Optional&lt;String&gt; reduced = </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.reduce((s1,s2) -&gt; s1 + "#" + s2);</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reduced.ifPresent</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0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println</a:t>
                      </a:r>
                      <a:r>
                        <a:rPr lang="en-GB"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Amir Khan ,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Sohel</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Rana , Shakib Khan , Rajib , Salman Shah , Ferdous , Riaz ,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Jashim</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Humayun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Faridi</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Bappa</a:t>
                      </a:r>
                      <a:r>
                        <a:rPr lang="en-GB"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Raj , Misha , </a:t>
                      </a:r>
                      <a:r>
                        <a:rPr lang="en-GB" sz="11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Jamboo</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7433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en-US" sz="3200" dirty="0"/>
              <a:t>Java SE 8 : Stream-&gt; short-circuit operations</a:t>
            </a:r>
          </a:p>
        </p:txBody>
      </p:sp>
      <p:sp>
        <p:nvSpPr>
          <p:cNvPr id="2" name="Google Shape;337;p49">
            <a:extLst>
              <a:ext uri="{FF2B5EF4-FFF2-40B4-BE49-F238E27FC236}">
                <a16:creationId xmlns:a16="http://schemas.microsoft.com/office/drawing/2014/main" id="{2F347C2C-968A-C6E9-11C1-47C020148CEB}"/>
              </a:ext>
            </a:extLst>
          </p:cNvPr>
          <p:cNvSpPr txBox="1">
            <a:spLocks noGrp="1"/>
          </p:cNvSpPr>
          <p:nvPr>
            <p:ph type="body" idx="1"/>
          </p:nvPr>
        </p:nvSpPr>
        <p:spPr>
          <a:xfrm>
            <a:off x="943429" y="1599213"/>
            <a:ext cx="2830286" cy="1132114"/>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400" b="1" dirty="0" err="1">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Stream.anyMatch</a:t>
            </a:r>
            <a:r>
              <a:rPr lang="en-GB"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:This will return true once a condition passed as predicate satisfy. It will not process any more elements.</a:t>
            </a:r>
            <a:endParaRPr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graphicFrame>
        <p:nvGraphicFramePr>
          <p:cNvPr id="4" name="Google Shape;338;p49">
            <a:extLst>
              <a:ext uri="{FF2B5EF4-FFF2-40B4-BE49-F238E27FC236}">
                <a16:creationId xmlns:a16="http://schemas.microsoft.com/office/drawing/2014/main" id="{25B63B04-5375-BEBB-E121-A1B30C7ACA9C}"/>
              </a:ext>
            </a:extLst>
          </p:cNvPr>
          <p:cNvGraphicFramePr/>
          <p:nvPr>
            <p:extLst>
              <p:ext uri="{D42A27DB-BD31-4B8C-83A1-F6EECF244321}">
                <p14:modId xmlns:p14="http://schemas.microsoft.com/office/powerpoint/2010/main" val="2422794826"/>
              </p:ext>
            </p:extLst>
          </p:nvPr>
        </p:nvGraphicFramePr>
        <p:xfrm>
          <a:off x="4434114" y="1599213"/>
          <a:ext cx="3911600" cy="1579416"/>
        </p:xfrm>
        <a:graphic>
          <a:graphicData uri="http://schemas.openxmlformats.org/drawingml/2006/table">
            <a:tbl>
              <a:tblPr>
                <a:noFill/>
              </a:tblPr>
              <a:tblGrid>
                <a:gridCol w="3911600">
                  <a:extLst>
                    <a:ext uri="{9D8B030D-6E8A-4147-A177-3AD203B41FA5}">
                      <a16:colId xmlns:a16="http://schemas.microsoft.com/office/drawing/2014/main" val="20000"/>
                    </a:ext>
                  </a:extLst>
                </a:gridCol>
              </a:tblGrid>
              <a:tr h="1579416">
                <a:tc>
                  <a:txBody>
                    <a:bodyPr/>
                    <a:lstStyle/>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boolean</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matched =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anyMatch</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 -&gt;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s.startsWith</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(matched);</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 true</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77308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en-US" sz="3200" dirty="0"/>
              <a:t>Java SE 8 : Stream-&gt; short-circuit operations</a:t>
            </a:r>
          </a:p>
        </p:txBody>
      </p:sp>
      <p:sp>
        <p:nvSpPr>
          <p:cNvPr id="7" name="Google Shape;344;p50">
            <a:extLst>
              <a:ext uri="{FF2B5EF4-FFF2-40B4-BE49-F238E27FC236}">
                <a16:creationId xmlns:a16="http://schemas.microsoft.com/office/drawing/2014/main" id="{B295137B-5F79-3464-AFEE-4D28A893C2B4}"/>
              </a:ext>
            </a:extLst>
          </p:cNvPr>
          <p:cNvSpPr txBox="1">
            <a:spLocks/>
          </p:cNvSpPr>
          <p:nvPr/>
        </p:nvSpPr>
        <p:spPr>
          <a:xfrm>
            <a:off x="1052285" y="1490662"/>
            <a:ext cx="2968171" cy="10501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just"/>
            <a:r>
              <a:rPr lang="en-US" sz="1400" b="1" dirty="0" err="1">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Stream.limit</a:t>
            </a:r>
            <a:r>
              <a:rPr lang="en-US" sz="1400" b="1"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US"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:This will return true once a condition passed as predicate satisfy. It will not process any more elements.</a:t>
            </a:r>
          </a:p>
        </p:txBody>
      </p:sp>
      <p:graphicFrame>
        <p:nvGraphicFramePr>
          <p:cNvPr id="8" name="Google Shape;345;p50">
            <a:extLst>
              <a:ext uri="{FF2B5EF4-FFF2-40B4-BE49-F238E27FC236}">
                <a16:creationId xmlns:a16="http://schemas.microsoft.com/office/drawing/2014/main" id="{79AB69E9-A275-5D2B-7480-EC92F66509B9}"/>
              </a:ext>
            </a:extLst>
          </p:cNvPr>
          <p:cNvGraphicFramePr/>
          <p:nvPr>
            <p:extLst>
              <p:ext uri="{D42A27DB-BD31-4B8C-83A1-F6EECF244321}">
                <p14:modId xmlns:p14="http://schemas.microsoft.com/office/powerpoint/2010/main" val="3741520561"/>
              </p:ext>
            </p:extLst>
          </p:nvPr>
        </p:nvGraphicFramePr>
        <p:xfrm>
          <a:off x="4368801" y="1425510"/>
          <a:ext cx="3360056" cy="3291810"/>
        </p:xfrm>
        <a:graphic>
          <a:graphicData uri="http://schemas.openxmlformats.org/drawingml/2006/table">
            <a:tbl>
              <a:tblPr>
                <a:noFill/>
              </a:tblPr>
              <a:tblGrid>
                <a:gridCol w="3360056">
                  <a:extLst>
                    <a:ext uri="{9D8B030D-6E8A-4147-A177-3AD203B41FA5}">
                      <a16:colId xmlns:a16="http://schemas.microsoft.com/office/drawing/2014/main" val="20000"/>
                    </a:ext>
                  </a:extLst>
                </a:gridCol>
              </a:tblGrid>
              <a:tr h="2812000">
                <a:tc>
                  <a:txBody>
                    <a:bodyPr/>
                    <a:lstStyle/>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List&lt;String&gt; actors =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.limit(3)</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.collect(</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Collectors.toList</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actors.size</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actors =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memberNames.stream</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.limit(300)</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.collect(</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Collectors.toList</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System.out.println</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actors.size</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Output: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3</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12</a:t>
                      </a: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77024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en-US" sz="3200" dirty="0"/>
              <a:t>Java SE 8 : Stream-&gt; Primitive Stream classes</a:t>
            </a:r>
          </a:p>
        </p:txBody>
      </p:sp>
      <p:graphicFrame>
        <p:nvGraphicFramePr>
          <p:cNvPr id="4" name="Diagram 3">
            <a:extLst>
              <a:ext uri="{FF2B5EF4-FFF2-40B4-BE49-F238E27FC236}">
                <a16:creationId xmlns:a16="http://schemas.microsoft.com/office/drawing/2014/main" id="{4724F7AA-3B03-8960-9B92-A77FA1D9AD95}"/>
              </a:ext>
            </a:extLst>
          </p:cNvPr>
          <p:cNvGraphicFramePr/>
          <p:nvPr>
            <p:extLst>
              <p:ext uri="{D42A27DB-BD31-4B8C-83A1-F6EECF244321}">
                <p14:modId xmlns:p14="http://schemas.microsoft.com/office/powerpoint/2010/main" val="1567267427"/>
              </p:ext>
            </p:extLst>
          </p:nvPr>
        </p:nvGraphicFramePr>
        <p:xfrm>
          <a:off x="3018971" y="1708478"/>
          <a:ext cx="3106057" cy="2057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0688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en-US" sz="3200" dirty="0"/>
              <a:t>Java SE 8 : Stream-&gt; Boxed Stream</a:t>
            </a:r>
          </a:p>
        </p:txBody>
      </p:sp>
      <p:sp>
        <p:nvSpPr>
          <p:cNvPr id="2" name="Google Shape;357;p52">
            <a:extLst>
              <a:ext uri="{FF2B5EF4-FFF2-40B4-BE49-F238E27FC236}">
                <a16:creationId xmlns:a16="http://schemas.microsoft.com/office/drawing/2014/main" id="{3A0783CA-0F7E-64C9-DAEE-4B77236F1A46}"/>
              </a:ext>
            </a:extLst>
          </p:cNvPr>
          <p:cNvSpPr txBox="1">
            <a:spLocks noGrp="1"/>
          </p:cNvSpPr>
          <p:nvPr>
            <p:ph type="body" idx="1"/>
          </p:nvPr>
        </p:nvSpPr>
        <p:spPr>
          <a:xfrm>
            <a:off x="914401" y="1371600"/>
            <a:ext cx="2743200" cy="1299029"/>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To convert a stream of primitives, you must first </a:t>
            </a:r>
            <a:r>
              <a:rPr lang="en-GB" sz="1400" dirty="0">
                <a:solidFill>
                  <a:srgbClr val="0366D6"/>
                </a:solidFill>
                <a:highlight>
                  <a:srgbClr val="FFFFFF"/>
                </a:highlight>
                <a:uFill>
                  <a:noFill/>
                </a:uFill>
                <a:latin typeface="Times New Roman" panose="02020603050405020304" pitchFamily="18" charset="0"/>
                <a:ea typeface="Roboto" panose="02000000000000000000"/>
                <a:cs typeface="Times New Roman" panose="02020603050405020304" pitchFamily="18" charset="0"/>
                <a:sym typeface="Roboto" panose="02000000000000000000"/>
                <a:hlinkClick r:id="rId2"/>
              </a:rPr>
              <a:t>box</a:t>
            </a:r>
            <a:r>
              <a:rPr lang="en-GB"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the elements in their wrapper class and then collect them. This type of stream in called boxed stream. </a:t>
            </a:r>
            <a:endParaRPr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graphicFrame>
        <p:nvGraphicFramePr>
          <p:cNvPr id="5" name="Google Shape;358;p52">
            <a:extLst>
              <a:ext uri="{FF2B5EF4-FFF2-40B4-BE49-F238E27FC236}">
                <a16:creationId xmlns:a16="http://schemas.microsoft.com/office/drawing/2014/main" id="{AC39A934-E812-C58B-AC6B-621004AE9B1E}"/>
              </a:ext>
            </a:extLst>
          </p:cNvPr>
          <p:cNvGraphicFramePr/>
          <p:nvPr>
            <p:extLst>
              <p:ext uri="{D42A27DB-BD31-4B8C-83A1-F6EECF244321}">
                <p14:modId xmlns:p14="http://schemas.microsoft.com/office/powerpoint/2010/main" val="961110193"/>
              </p:ext>
            </p:extLst>
          </p:nvPr>
        </p:nvGraphicFramePr>
        <p:xfrm>
          <a:off x="4107542" y="1473200"/>
          <a:ext cx="4122057" cy="2926050"/>
        </p:xfrm>
        <a:graphic>
          <a:graphicData uri="http://schemas.openxmlformats.org/drawingml/2006/table">
            <a:tbl>
              <a:tblPr>
                <a:noFill/>
              </a:tblPr>
              <a:tblGrid>
                <a:gridCol w="4122057">
                  <a:extLst>
                    <a:ext uri="{9D8B030D-6E8A-4147-A177-3AD203B41FA5}">
                      <a16:colId xmlns:a16="http://schemas.microsoft.com/office/drawing/2014/main" val="20000"/>
                    </a:ext>
                  </a:extLst>
                </a:gridCol>
              </a:tblGrid>
              <a:tr h="2812000">
                <a:tc>
                  <a:txBody>
                    <a:bodyPr/>
                    <a:lstStyle/>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IntStream.of</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(1, 2, 3, 4, 5, 6, 7).boxed().collect(</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Collectors.toList</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IntStream.range</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(1, 3);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IntStream.rangeClosed</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(1, 3);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IntStream.iterate</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(0,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-&gt;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+ 2).limit(3)</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0, 2, 4</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IntStream.generate</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-&gt;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ThreadLocalRandom.current</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nextInt</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(10)).limit(3);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&gt; x, x, x</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IntStream.range</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(1, 5).map(</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-&gt;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i</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155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248926"/>
            <a:ext cx="4513942" cy="436161"/>
          </a:xfrm>
        </p:spPr>
        <p:txBody>
          <a:bodyPr/>
          <a:lstStyle/>
          <a:p>
            <a:r>
              <a:rPr lang="en-GB" dirty="0"/>
              <a:t>Major features: Java SE 8</a:t>
            </a:r>
          </a:p>
        </p:txBody>
      </p:sp>
      <p:grpSp>
        <p:nvGrpSpPr>
          <p:cNvPr id="17" name="Group 16">
            <a:extLst>
              <a:ext uri="{FF2B5EF4-FFF2-40B4-BE49-F238E27FC236}">
                <a16:creationId xmlns:a16="http://schemas.microsoft.com/office/drawing/2014/main" id="{859AC864-ADBA-2D29-A576-570ABED8D940}"/>
              </a:ext>
            </a:extLst>
          </p:cNvPr>
          <p:cNvGrpSpPr/>
          <p:nvPr/>
        </p:nvGrpSpPr>
        <p:grpSpPr>
          <a:xfrm>
            <a:off x="567039" y="920030"/>
            <a:ext cx="2886101" cy="500308"/>
            <a:chOff x="661382" y="1258818"/>
            <a:chExt cx="2886101" cy="500308"/>
          </a:xfrm>
        </p:grpSpPr>
        <p:sp>
          <p:nvSpPr>
            <p:cNvPr id="11" name="Google Shape;1115;p38">
              <a:extLst>
                <a:ext uri="{FF2B5EF4-FFF2-40B4-BE49-F238E27FC236}">
                  <a16:creationId xmlns:a16="http://schemas.microsoft.com/office/drawing/2014/main" id="{2FEF03F8-BA01-D620-7F0E-D5522785F18D}"/>
                </a:ext>
              </a:extLst>
            </p:cNvPr>
            <p:cNvSpPr/>
            <p:nvPr/>
          </p:nvSpPr>
          <p:spPr>
            <a:xfrm flipH="1">
              <a:off x="661382" y="1337699"/>
              <a:ext cx="2886101" cy="421427"/>
            </a:xfrm>
            <a:custGeom>
              <a:avLst/>
              <a:gdLst/>
              <a:ahLst/>
              <a:cxnLst/>
              <a:rect l="l" t="t" r="r" b="b"/>
              <a:pathLst>
                <a:path w="113551" h="24516" extrusionOk="0">
                  <a:moveTo>
                    <a:pt x="1" y="0"/>
                  </a:moveTo>
                  <a:lnTo>
                    <a:pt x="21111" y="20955"/>
                  </a:lnTo>
                  <a:cubicBezTo>
                    <a:pt x="23409" y="23229"/>
                    <a:pt x="26504" y="24515"/>
                    <a:pt x="29743" y="24515"/>
                  </a:cubicBezTo>
                  <a:lnTo>
                    <a:pt x="101287" y="24515"/>
                  </a:lnTo>
                  <a:cubicBezTo>
                    <a:pt x="108062" y="24515"/>
                    <a:pt x="113551" y="19027"/>
                    <a:pt x="113551" y="12252"/>
                  </a:cubicBezTo>
                  <a:lnTo>
                    <a:pt x="113551" y="12252"/>
                  </a:lnTo>
                  <a:cubicBezTo>
                    <a:pt x="113551" y="5489"/>
                    <a:pt x="108062" y="0"/>
                    <a:pt x="101287" y="0"/>
                  </a:cubicBezTo>
                  <a:lnTo>
                    <a:pt x="1" y="0"/>
                  </a:lnTo>
                  <a:close/>
                </a:path>
              </a:pathLst>
            </a:custGeom>
            <a:solidFill>
              <a:schemeClr val="accent5"/>
            </a:solidFill>
            <a:ln>
              <a:noFill/>
            </a:ln>
          </p:spPr>
          <p:txBody>
            <a:bodyPr spcFirstLastPara="1" wrap="square" lIns="365750" tIns="91425" rIns="91425" bIns="91425" anchor="ctr" anchorCtr="0">
              <a:noAutofit/>
            </a:bodyPr>
            <a:lstStyle/>
            <a:p>
              <a:pPr marL="0" lvl="0" indent="0" algn="ctr" rtl="0">
                <a:spcBef>
                  <a:spcPts val="0"/>
                </a:spcBef>
                <a:spcAft>
                  <a:spcPts val="0"/>
                </a:spcAft>
                <a:buNone/>
              </a:pPr>
              <a:endParaRP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8" name="Google Shape;109;p16">
              <a:extLst>
                <a:ext uri="{FF2B5EF4-FFF2-40B4-BE49-F238E27FC236}">
                  <a16:creationId xmlns:a16="http://schemas.microsoft.com/office/drawing/2014/main" id="{61A407AA-147D-77AD-1DD9-BBF946699699}"/>
                </a:ext>
              </a:extLst>
            </p:cNvPr>
            <p:cNvSpPr txBox="1">
              <a:spLocks/>
            </p:cNvSpPr>
            <p:nvPr/>
          </p:nvSpPr>
          <p:spPr>
            <a:xfrm>
              <a:off x="661382" y="1258818"/>
              <a:ext cx="2652380" cy="5003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l">
                <a:spcBef>
                  <a:spcPts val="800"/>
                </a:spcBef>
              </a:pPr>
              <a:r>
                <a:rPr lang="en-GB" sz="1400" dirty="0">
                  <a:solidFill>
                    <a:schemeClr val="tx2"/>
                  </a:solidFill>
                  <a:latin typeface="Roboto" panose="02000000000000000000"/>
                  <a:ea typeface="Roboto" panose="02000000000000000000"/>
                  <a:cs typeface="Roboto" panose="02000000000000000000"/>
                  <a:sym typeface="Roboto" panose="02000000000000000000"/>
                </a:rPr>
                <a:t>Release Date : </a:t>
              </a:r>
              <a:r>
                <a:rPr lang="en-GB" dirty="0">
                  <a:solidFill>
                    <a:schemeClr val="tx2"/>
                  </a:solidFill>
                  <a:latin typeface="Courier New" panose="02070309020205020404"/>
                  <a:ea typeface="Courier New" panose="02070309020205020404"/>
                  <a:cs typeface="Courier New" panose="02070309020205020404"/>
                  <a:sym typeface="Courier New" panose="02070309020205020404"/>
                </a:rPr>
                <a:t>March 18, 2014</a:t>
              </a:r>
            </a:p>
          </p:txBody>
        </p:sp>
      </p:grpSp>
      <p:sp>
        <p:nvSpPr>
          <p:cNvPr id="14" name="TextBox 13">
            <a:extLst>
              <a:ext uri="{FF2B5EF4-FFF2-40B4-BE49-F238E27FC236}">
                <a16:creationId xmlns:a16="http://schemas.microsoft.com/office/drawing/2014/main" id="{76875EE6-D643-1100-8993-C3B018DDF801}"/>
              </a:ext>
            </a:extLst>
          </p:cNvPr>
          <p:cNvSpPr txBox="1"/>
          <p:nvPr/>
        </p:nvSpPr>
        <p:spPr>
          <a:xfrm>
            <a:off x="567039" y="1759126"/>
            <a:ext cx="4572000" cy="2059538"/>
          </a:xfrm>
          <a:prstGeom prst="rect">
            <a:avLst/>
          </a:prstGeom>
          <a:noFill/>
        </p:spPr>
        <p:txBody>
          <a:bodyPr wrap="square">
            <a:spAutoFit/>
          </a:bodyPr>
          <a:lstStyle/>
          <a:p>
            <a:pPr marL="0" indent="0" algn="l">
              <a:spcBef>
                <a:spcPts val="1200"/>
              </a:spcBef>
            </a:pPr>
            <a:r>
              <a:rPr lang="en-GB" sz="1400" dirty="0">
                <a:solidFill>
                  <a:srgbClr val="000000"/>
                </a:solidFill>
                <a:latin typeface="Times New Roman" panose="02020603050405020304" pitchFamily="18" charset="0"/>
                <a:ea typeface="Roboto" panose="02000000000000000000"/>
                <a:cs typeface="Times New Roman" panose="02020603050405020304" pitchFamily="18" charset="0"/>
                <a:sym typeface="Roboto" panose="02000000000000000000"/>
              </a:rPr>
              <a:t>Code name culture is dropped. Included features were:</a:t>
            </a:r>
          </a:p>
          <a:p>
            <a:pPr marL="838200" indent="-304800" algn="l">
              <a:spcBef>
                <a:spcPts val="1900"/>
              </a:spcBef>
              <a:buClr>
                <a:schemeClr val="bg2"/>
              </a:buClr>
              <a:buSzPts val="1200"/>
              <a:buFont typeface="Roboto" panose="02000000000000000000"/>
              <a:buChar char="●"/>
            </a:pPr>
            <a:r>
              <a:rPr lang="en-GB" sz="1400" dirty="0">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rPr>
              <a:t>Lambda expression support in APIs</a:t>
            </a:r>
          </a:p>
          <a:p>
            <a:pPr marL="838200" indent="-304800" algn="l">
              <a:buClr>
                <a:schemeClr val="bg2"/>
              </a:buClr>
              <a:buSzPts val="1200"/>
              <a:buFont typeface="Roboto" panose="02000000000000000000"/>
              <a:buChar char="●"/>
            </a:pPr>
            <a:r>
              <a:rPr lang="en-GB" sz="1400" dirty="0">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rPr>
              <a:t>Stream API</a:t>
            </a:r>
          </a:p>
          <a:p>
            <a:pPr marL="838200" indent="-304800" algn="l">
              <a:buClr>
                <a:schemeClr val="bg2"/>
              </a:buClr>
              <a:buSzPts val="1200"/>
              <a:buFont typeface="Roboto" panose="02000000000000000000"/>
              <a:buChar char="●"/>
            </a:pPr>
            <a:r>
              <a:rPr lang="en-GB" sz="1400" dirty="0">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rPr>
              <a:t>Functional interface and default methods</a:t>
            </a:r>
          </a:p>
          <a:p>
            <a:pPr marL="838200" indent="-304800" algn="l">
              <a:buClr>
                <a:schemeClr val="bg2"/>
              </a:buClr>
              <a:buSzPts val="1200"/>
              <a:buFont typeface="Roboto" panose="02000000000000000000"/>
              <a:buChar char="●"/>
            </a:pPr>
            <a:r>
              <a:rPr lang="en-GB" sz="1400" dirty="0" err="1">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rPr>
              <a:t>Optionals</a:t>
            </a:r>
            <a:endParaRPr lang="en-GB" sz="1400" dirty="0">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838200" indent="-304800" algn="l">
              <a:buClr>
                <a:srgbClr val="000000"/>
              </a:buClr>
              <a:buSzPts val="1200"/>
              <a:buFont typeface="Roboto" panose="02000000000000000000"/>
              <a:buChar char="●"/>
            </a:pPr>
            <a:r>
              <a:rPr lang="en-GB" sz="1400" dirty="0" err="1">
                <a:solidFill>
                  <a:srgbClr val="000000"/>
                </a:solidFill>
                <a:latin typeface="Times New Roman" panose="02020603050405020304" pitchFamily="18" charset="0"/>
                <a:ea typeface="Roboto" panose="02000000000000000000"/>
                <a:cs typeface="Times New Roman" panose="02020603050405020304" pitchFamily="18" charset="0"/>
                <a:sym typeface="Roboto" panose="02000000000000000000"/>
              </a:rPr>
              <a:t>Nashorn</a:t>
            </a:r>
            <a:r>
              <a:rPr lang="en-GB" sz="1400" dirty="0">
                <a:solidFill>
                  <a:srgbClr val="000000"/>
                </a:solidFill>
                <a:latin typeface="Times New Roman" panose="02020603050405020304" pitchFamily="18" charset="0"/>
                <a:ea typeface="Roboto" panose="02000000000000000000"/>
                <a:cs typeface="Times New Roman" panose="02020603050405020304" pitchFamily="18" charset="0"/>
                <a:sym typeface="Roboto" panose="02000000000000000000"/>
              </a:rPr>
              <a:t> – JavaScript runtime which allows developers to embed JavaScript code within applications</a:t>
            </a:r>
            <a:endParaRPr lang="en-GB" dirty="0">
              <a:solidFill>
                <a:srgbClr val="00000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F883AC2-68F5-5832-875E-B94CDB0956EA}"/>
              </a:ext>
            </a:extLst>
          </p:cNvPr>
          <p:cNvSpPr txBox="1"/>
          <p:nvPr/>
        </p:nvSpPr>
        <p:spPr>
          <a:xfrm>
            <a:off x="4909456" y="2155590"/>
            <a:ext cx="3650343" cy="1600438"/>
          </a:xfrm>
          <a:prstGeom prst="rect">
            <a:avLst/>
          </a:prstGeom>
          <a:noFill/>
        </p:spPr>
        <p:txBody>
          <a:bodyPr wrap="square">
            <a:spAutoFit/>
          </a:bodyPr>
          <a:lstStyle/>
          <a:p>
            <a:pPr indent="-304800" algn="l">
              <a:spcBef>
                <a:spcPts val="2400"/>
              </a:spcBef>
              <a:buClr>
                <a:srgbClr val="000000"/>
              </a:buClr>
              <a:buSzPts val="1200"/>
              <a:buFont typeface="Roboto" panose="02000000000000000000"/>
              <a:buChar char="●"/>
            </a:pPr>
            <a:r>
              <a:rPr lang="en-US"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Annotation on Java Types</a:t>
            </a:r>
          </a:p>
          <a:p>
            <a:pPr indent="-304800" algn="l">
              <a:buClr>
                <a:srgbClr val="000000"/>
              </a:buClr>
              <a:buSzPts val="1200"/>
              <a:buFont typeface="Roboto" panose="02000000000000000000"/>
              <a:buChar char="●"/>
            </a:pPr>
            <a:r>
              <a:rPr lang="en-US"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Unsigned Integer Arithmetic</a:t>
            </a:r>
            <a:endParaRPr lang="en-US" sz="1400" dirty="0">
              <a:solidFill>
                <a:srgbClr val="0366D6"/>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indent="-304800" algn="l">
              <a:buClr>
                <a:srgbClr val="000000"/>
              </a:buClr>
              <a:buSzPts val="1200"/>
              <a:buFont typeface="Roboto" panose="02000000000000000000"/>
              <a:buChar char="●"/>
            </a:pPr>
            <a:r>
              <a:rPr lang="en-US"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Repeating annotations</a:t>
            </a:r>
          </a:p>
          <a:p>
            <a:pPr indent="-304800" algn="l">
              <a:buClr>
                <a:schemeClr val="bg2"/>
              </a:buClr>
              <a:buSzPts val="1200"/>
              <a:buFont typeface="Roboto" panose="02000000000000000000"/>
              <a:buChar char="●"/>
            </a:pP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New Date and Time API</a:t>
            </a:r>
          </a:p>
          <a:p>
            <a:pPr indent="-304800" algn="l">
              <a:buClr>
                <a:srgbClr val="000000"/>
              </a:buClr>
              <a:buSzPts val="1200"/>
              <a:buFont typeface="Roboto" panose="02000000000000000000"/>
              <a:buChar char="●"/>
            </a:pPr>
            <a:r>
              <a:rPr lang="en-US"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Statically-linked JNI libraries</a:t>
            </a:r>
          </a:p>
          <a:p>
            <a:pPr indent="-304800" algn="l">
              <a:buClr>
                <a:srgbClr val="000000"/>
              </a:buClr>
              <a:buSzPts val="1200"/>
              <a:buFont typeface="Roboto" panose="02000000000000000000"/>
              <a:buChar char="●"/>
            </a:pPr>
            <a:r>
              <a:rPr lang="en-US"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Launch JavaFX applications from jar files</a:t>
            </a:r>
          </a:p>
          <a:p>
            <a:pPr indent="-304800" algn="l">
              <a:buClr>
                <a:srgbClr val="000000"/>
              </a:buClr>
              <a:buSzPts val="1200"/>
              <a:buFont typeface="Roboto" panose="02000000000000000000"/>
              <a:buChar char="●"/>
            </a:pPr>
            <a:r>
              <a:rPr lang="en-US"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Remove the permanent generation from GC</a:t>
            </a:r>
          </a:p>
        </p:txBody>
      </p:sp>
    </p:spTree>
    <p:extLst>
      <p:ext uri="{BB962C8B-B14F-4D97-AF65-F5344CB8AC3E}">
        <p14:creationId xmlns:p14="http://schemas.microsoft.com/office/powerpoint/2010/main" val="375087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en-US" sz="3200" dirty="0"/>
              <a:t>Java SE 8 : Stream-&gt; Homework</a:t>
            </a:r>
          </a:p>
        </p:txBody>
      </p:sp>
      <p:sp>
        <p:nvSpPr>
          <p:cNvPr id="6" name="Text Placeholder 5">
            <a:extLst>
              <a:ext uri="{FF2B5EF4-FFF2-40B4-BE49-F238E27FC236}">
                <a16:creationId xmlns:a16="http://schemas.microsoft.com/office/drawing/2014/main" id="{D5BF15EF-A4C4-36CB-FED1-48A3FF791BFC}"/>
              </a:ext>
            </a:extLst>
          </p:cNvPr>
          <p:cNvSpPr>
            <a:spLocks noGrp="1"/>
          </p:cNvSpPr>
          <p:nvPr>
            <p:ph type="body" idx="1"/>
          </p:nvPr>
        </p:nvSpPr>
        <p:spPr/>
        <p:txBody>
          <a:bodyPr/>
          <a:lstStyle/>
          <a:p>
            <a:endParaRPr lang="en-US"/>
          </a:p>
        </p:txBody>
      </p:sp>
      <p:graphicFrame>
        <p:nvGraphicFramePr>
          <p:cNvPr id="8" name="Diagram 7">
            <a:extLst>
              <a:ext uri="{FF2B5EF4-FFF2-40B4-BE49-F238E27FC236}">
                <a16:creationId xmlns:a16="http://schemas.microsoft.com/office/drawing/2014/main" id="{649C2DEE-4FB7-773A-E9A7-9E45E5EA9FF2}"/>
              </a:ext>
            </a:extLst>
          </p:cNvPr>
          <p:cNvGraphicFramePr/>
          <p:nvPr>
            <p:extLst>
              <p:ext uri="{D42A27DB-BD31-4B8C-83A1-F6EECF244321}">
                <p14:modId xmlns:p14="http://schemas.microsoft.com/office/powerpoint/2010/main" val="3134187041"/>
              </p:ext>
            </p:extLst>
          </p:nvPr>
        </p:nvGraphicFramePr>
        <p:xfrm>
          <a:off x="1574799" y="1425510"/>
          <a:ext cx="5994401" cy="2663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49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en-US" sz="3200" dirty="0"/>
              <a:t>Java SE 8 : </a:t>
            </a:r>
            <a:r>
              <a:rPr lang="en-US" sz="3200" dirty="0" err="1"/>
              <a:t>Optionals</a:t>
            </a:r>
            <a:endParaRPr lang="en-US" sz="3200" dirty="0"/>
          </a:p>
        </p:txBody>
      </p:sp>
      <p:sp>
        <p:nvSpPr>
          <p:cNvPr id="6" name="Text Placeholder 5">
            <a:extLst>
              <a:ext uri="{FF2B5EF4-FFF2-40B4-BE49-F238E27FC236}">
                <a16:creationId xmlns:a16="http://schemas.microsoft.com/office/drawing/2014/main" id="{D5BF15EF-A4C4-36CB-FED1-48A3FF791BFC}"/>
              </a:ext>
            </a:extLst>
          </p:cNvPr>
          <p:cNvSpPr>
            <a:spLocks noGrp="1"/>
          </p:cNvSpPr>
          <p:nvPr>
            <p:ph type="body" idx="1"/>
          </p:nvPr>
        </p:nvSpPr>
        <p:spPr/>
        <p:txBody>
          <a:bodyPr/>
          <a:lstStyle/>
          <a:p>
            <a:endParaRPr lang="en-US" dirty="0"/>
          </a:p>
        </p:txBody>
      </p:sp>
      <p:sp>
        <p:nvSpPr>
          <p:cNvPr id="2" name="Google Shape;370;p54">
            <a:extLst>
              <a:ext uri="{FF2B5EF4-FFF2-40B4-BE49-F238E27FC236}">
                <a16:creationId xmlns:a16="http://schemas.microsoft.com/office/drawing/2014/main" id="{37CD937F-A477-8BDC-B8F8-E39CC4C4D10B}"/>
              </a:ext>
            </a:extLst>
          </p:cNvPr>
          <p:cNvSpPr txBox="1">
            <a:spLocks/>
          </p:cNvSpPr>
          <p:nvPr/>
        </p:nvSpPr>
        <p:spPr>
          <a:xfrm>
            <a:off x="486228" y="1443796"/>
            <a:ext cx="4085771" cy="2358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just"/>
            <a:r>
              <a:rPr lang="en-US" sz="1400" b="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Definition</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All of us must have encountered </a:t>
            </a:r>
            <a:r>
              <a:rPr lang="en-US" sz="1400" dirty="0" err="1">
                <a:solidFill>
                  <a:srgbClr val="333333"/>
                </a:solidFill>
                <a:highlight>
                  <a:srgbClr val="FFFFFF"/>
                </a:highlight>
                <a:latin typeface="Times New Roman" panose="02020603050405020304" pitchFamily="18" charset="0"/>
                <a:ea typeface="Courier New" panose="02070309020205020404"/>
                <a:cs typeface="Times New Roman" panose="02020603050405020304" pitchFamily="18" charset="0"/>
                <a:sym typeface="Courier New" panose="02070309020205020404"/>
              </a:rPr>
              <a:t>NullPointerException</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in our applications. This exception happen when you try to utilize a object reference which has not been initialized, initialized with null or simply does not point to any instance. </a:t>
            </a:r>
          </a:p>
          <a:p>
            <a:pPr marL="0" indent="0" algn="just"/>
            <a:endParaRPr lang="en-US" sz="1400" i="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indent="0" algn="just"/>
            <a:r>
              <a:rPr lang="en-US" sz="1400" i="1"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NULL simply means ‘absence of a value’</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Most probably, the Romans were only ones, who didn’t run into this null problem who started counting at I, II, III.. (no zero). Perhaps, they couldn’t model the absence of apples on their markets. [:-)]</a:t>
            </a:r>
          </a:p>
        </p:txBody>
      </p:sp>
      <p:sp>
        <p:nvSpPr>
          <p:cNvPr id="5" name="TextBox 4">
            <a:extLst>
              <a:ext uri="{FF2B5EF4-FFF2-40B4-BE49-F238E27FC236}">
                <a16:creationId xmlns:a16="http://schemas.microsoft.com/office/drawing/2014/main" id="{9B231B5D-3F34-89E2-2C7F-4C53E87A1855}"/>
              </a:ext>
            </a:extLst>
          </p:cNvPr>
          <p:cNvSpPr txBox="1"/>
          <p:nvPr/>
        </p:nvSpPr>
        <p:spPr>
          <a:xfrm>
            <a:off x="4862286" y="1745919"/>
            <a:ext cx="3592287" cy="1754326"/>
          </a:xfrm>
          <a:prstGeom prst="rect">
            <a:avLst/>
          </a:prstGeom>
          <a:noFill/>
        </p:spPr>
        <p:txBody>
          <a:bodyPr wrap="square">
            <a:spAutoFit/>
          </a:bodyPr>
          <a:lstStyle/>
          <a:p>
            <a:pPr marL="0" indent="0" algn="just">
              <a:spcBef>
                <a:spcPts val="800"/>
              </a:spcBef>
            </a:pP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“I call it my billion-dollar mistake.” – </a:t>
            </a:r>
            <a:r>
              <a:rPr lang="en-US" sz="1400" dirty="0">
                <a:solidFill>
                  <a:srgbClr val="0366D6"/>
                </a:solidFill>
                <a:highlight>
                  <a:srgbClr val="FFFFFF"/>
                </a:highlight>
                <a:uFill>
                  <a:noFill/>
                </a:uFill>
                <a:latin typeface="Times New Roman" panose="02020603050405020304" pitchFamily="18" charset="0"/>
                <a:ea typeface="Roboto" panose="02000000000000000000"/>
                <a:cs typeface="Times New Roman" panose="02020603050405020304" pitchFamily="18" charset="0"/>
                <a:sym typeface="Roboto" panose="02000000000000000000"/>
                <a:hlinkClick r:id="rId2"/>
              </a:rPr>
              <a:t>Sir C. A. R. Hoare</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on his invention of the null reference</a:t>
            </a:r>
          </a:p>
          <a:p>
            <a:pPr marL="0" indent="0" algn="just">
              <a:spcBef>
                <a:spcPts val="1200"/>
              </a:spcBef>
            </a:pP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In this article, I am going to discuss one of </a:t>
            </a:r>
            <a:r>
              <a:rPr lang="en-US" sz="1400" dirty="0">
                <a:solidFill>
                  <a:srgbClr val="0366D6"/>
                </a:solidFill>
                <a:highlight>
                  <a:srgbClr val="FFFFFF"/>
                </a:highlight>
                <a:uFill>
                  <a:noFill/>
                </a:uFill>
                <a:latin typeface="Times New Roman" panose="02020603050405020304" pitchFamily="18" charset="0"/>
                <a:ea typeface="Roboto" panose="02000000000000000000"/>
                <a:cs typeface="Times New Roman" panose="02020603050405020304" pitchFamily="18" charset="0"/>
                <a:sym typeface="Roboto" panose="02000000000000000000"/>
                <a:hlinkClick r:id="rId3"/>
              </a:rPr>
              <a:t>java 8 features</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for this specific </a:t>
            </a:r>
            <a:r>
              <a:rPr lang="en-US" sz="1400" dirty="0" err="1">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usecase</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i.e. </a:t>
            </a:r>
            <a:r>
              <a:rPr lang="en-US" sz="1400" dirty="0">
                <a:solidFill>
                  <a:srgbClr val="0366D6"/>
                </a:solidFill>
                <a:highlight>
                  <a:srgbClr val="FFFFFF"/>
                </a:highlight>
                <a:uFill>
                  <a:noFill/>
                </a:uFill>
                <a:latin typeface="Times New Roman" panose="02020603050405020304" pitchFamily="18" charset="0"/>
                <a:ea typeface="Courier New" panose="02070309020205020404"/>
                <a:cs typeface="Times New Roman" panose="02020603050405020304" pitchFamily="18" charset="0"/>
                <a:sym typeface="Courier New" panose="02070309020205020404"/>
                <a:hlinkClick r:id="rId4"/>
              </a:rPr>
              <a:t>Optional</a:t>
            </a:r>
            <a:r>
              <a:rPr lang="en-US" sz="1400" dirty="0">
                <a:solidFill>
                  <a:srgbClr val="333333"/>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This article has been divided into multiple sections for the sake of clarity and differentiation between multiple concepts.</a:t>
            </a:r>
          </a:p>
        </p:txBody>
      </p:sp>
      <p:sp>
        <p:nvSpPr>
          <p:cNvPr id="7" name="Rectangle: Rounded Corners 6">
            <a:extLst>
              <a:ext uri="{FF2B5EF4-FFF2-40B4-BE49-F238E27FC236}">
                <a16:creationId xmlns:a16="http://schemas.microsoft.com/office/drawing/2014/main" id="{14AEAEFB-4AE4-09D7-B4BA-FA471764802A}"/>
              </a:ext>
            </a:extLst>
          </p:cNvPr>
          <p:cNvSpPr/>
          <p:nvPr/>
        </p:nvSpPr>
        <p:spPr>
          <a:xfrm>
            <a:off x="486228" y="1516743"/>
            <a:ext cx="4085771" cy="2358571"/>
          </a:xfrm>
          <a:prstGeom prst="roundRect">
            <a:avLst>
              <a:gd name="adj" fmla="val 58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7898882-1C71-44B9-33A4-4EFBE328EA6F}"/>
              </a:ext>
            </a:extLst>
          </p:cNvPr>
          <p:cNvSpPr/>
          <p:nvPr/>
        </p:nvSpPr>
        <p:spPr>
          <a:xfrm>
            <a:off x="4876799" y="1745920"/>
            <a:ext cx="3638551" cy="1754326"/>
          </a:xfrm>
          <a:prstGeom prst="roundRect">
            <a:avLst>
              <a:gd name="adj" fmla="val 5898"/>
            </a:avLst>
          </a:prstGeom>
          <a:noFill/>
          <a:ln>
            <a:solidFill>
              <a:srgbClr val="F071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287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1050102"/>
          </a:xfrm>
        </p:spPr>
        <p:txBody>
          <a:bodyPr/>
          <a:lstStyle/>
          <a:p>
            <a:r>
              <a:rPr lang="en-US" sz="3200" dirty="0"/>
              <a:t>Java SE 8 : </a:t>
            </a:r>
            <a:r>
              <a:rPr lang="en-US" sz="3200" dirty="0" err="1"/>
              <a:t>Optionals</a:t>
            </a:r>
            <a:endParaRPr lang="en-US" sz="3200" dirty="0"/>
          </a:p>
        </p:txBody>
      </p:sp>
      <p:sp>
        <p:nvSpPr>
          <p:cNvPr id="4" name="Google Shape;376;p55">
            <a:extLst>
              <a:ext uri="{FF2B5EF4-FFF2-40B4-BE49-F238E27FC236}">
                <a16:creationId xmlns:a16="http://schemas.microsoft.com/office/drawing/2014/main" id="{9F562C2D-31A1-175C-5E48-58D8173A06EF}"/>
              </a:ext>
            </a:extLst>
          </p:cNvPr>
          <p:cNvSpPr txBox="1">
            <a:spLocks noGrp="1"/>
          </p:cNvSpPr>
          <p:nvPr>
            <p:ph type="body" idx="1"/>
          </p:nvPr>
        </p:nvSpPr>
        <p:spPr>
          <a:xfrm>
            <a:off x="1451429" y="1311171"/>
            <a:ext cx="2010228" cy="64588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rPr>
              <a:t>Remember that it is never said that optional “contain null”.</a:t>
            </a:r>
            <a:endParaRPr sz="1400" dirty="0">
              <a:solidFill>
                <a:srgbClr val="333333"/>
              </a:solidFill>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graphicFrame>
        <p:nvGraphicFramePr>
          <p:cNvPr id="8" name="Google Shape;377;p55">
            <a:extLst>
              <a:ext uri="{FF2B5EF4-FFF2-40B4-BE49-F238E27FC236}">
                <a16:creationId xmlns:a16="http://schemas.microsoft.com/office/drawing/2014/main" id="{27ACA608-EA86-220C-2C6E-F1203835E15C}"/>
              </a:ext>
            </a:extLst>
          </p:cNvPr>
          <p:cNvGraphicFramePr/>
          <p:nvPr>
            <p:extLst>
              <p:ext uri="{D42A27DB-BD31-4B8C-83A1-F6EECF244321}">
                <p14:modId xmlns:p14="http://schemas.microsoft.com/office/powerpoint/2010/main" val="3354882008"/>
              </p:ext>
            </p:extLst>
          </p:nvPr>
        </p:nvGraphicFramePr>
        <p:xfrm>
          <a:off x="3751943" y="1311171"/>
          <a:ext cx="4470401" cy="2812000"/>
        </p:xfrm>
        <a:graphic>
          <a:graphicData uri="http://schemas.openxmlformats.org/drawingml/2006/table">
            <a:tbl>
              <a:tblPr>
                <a:noFill/>
              </a:tblPr>
              <a:tblGrid>
                <a:gridCol w="4470401">
                  <a:extLst>
                    <a:ext uri="{9D8B030D-6E8A-4147-A177-3AD203B41FA5}">
                      <a16:colId xmlns:a16="http://schemas.microsoft.com/office/drawing/2014/main" val="20000"/>
                    </a:ext>
                  </a:extLst>
                </a:gridCol>
              </a:tblGrid>
              <a:tr h="2812000">
                <a:tc>
                  <a:txBody>
                    <a:bodyPr/>
                    <a:lstStyle/>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Optional&lt;Integer&gt; canBeEmpty1 =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Optional.of</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(5);</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canBeEmpty1.isPresent();                    // returns true</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canBeEmpty1.get();                          // returns 5</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Optional&lt;Integer&gt; canBeEmpty2 = </a:t>
                      </a:r>
                      <a:r>
                        <a:rPr lang="en-GB" sz="1200" b="1" dirty="0" err="1">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Optional.empty</a:t>
                      </a: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rPr>
                        <a:t>canBeEmpty2.isPresent();                    // returns false  </a:t>
                      </a:r>
                      <a:endParaRPr sz="12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100" b="1" dirty="0">
                        <a:solidFill>
                          <a:srgbClr val="333333"/>
                        </a:solidFill>
                        <a:highlight>
                          <a:srgbClr val="F7F7F7"/>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381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6997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578388"/>
          </a:xfrm>
        </p:spPr>
        <p:txBody>
          <a:bodyPr/>
          <a:lstStyle/>
          <a:p>
            <a:r>
              <a:rPr lang="en-US" sz="3200" dirty="0"/>
              <a:t>Java SE 9 : Features</a:t>
            </a:r>
          </a:p>
        </p:txBody>
      </p:sp>
      <p:sp>
        <p:nvSpPr>
          <p:cNvPr id="5" name="Text Placeholder 4">
            <a:extLst>
              <a:ext uri="{FF2B5EF4-FFF2-40B4-BE49-F238E27FC236}">
                <a16:creationId xmlns:a16="http://schemas.microsoft.com/office/drawing/2014/main" id="{F9A5640C-F699-53E4-5DC3-ED274E37267F}"/>
              </a:ext>
            </a:extLst>
          </p:cNvPr>
          <p:cNvSpPr>
            <a:spLocks noGrp="1"/>
          </p:cNvSpPr>
          <p:nvPr>
            <p:ph type="body" idx="1"/>
          </p:nvPr>
        </p:nvSpPr>
        <p:spPr/>
        <p:txBody>
          <a:bodyPr/>
          <a:lstStyle/>
          <a:p>
            <a:endParaRPr lang="en-US"/>
          </a:p>
        </p:txBody>
      </p:sp>
      <p:graphicFrame>
        <p:nvGraphicFramePr>
          <p:cNvPr id="7" name="Diagram 6">
            <a:extLst>
              <a:ext uri="{FF2B5EF4-FFF2-40B4-BE49-F238E27FC236}">
                <a16:creationId xmlns:a16="http://schemas.microsoft.com/office/drawing/2014/main" id="{6A9E6518-4A92-7092-D841-763B71659010}"/>
              </a:ext>
            </a:extLst>
          </p:cNvPr>
          <p:cNvGraphicFramePr/>
          <p:nvPr>
            <p:extLst>
              <p:ext uri="{D42A27DB-BD31-4B8C-83A1-F6EECF244321}">
                <p14:modId xmlns:p14="http://schemas.microsoft.com/office/powerpoint/2010/main" val="822245744"/>
              </p:ext>
            </p:extLst>
          </p:nvPr>
        </p:nvGraphicFramePr>
        <p:xfrm>
          <a:off x="1349828" y="1274205"/>
          <a:ext cx="6444343" cy="2499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7632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1992085" y="132812"/>
            <a:ext cx="5159828" cy="578388"/>
          </a:xfrm>
        </p:spPr>
        <p:txBody>
          <a:bodyPr/>
          <a:lstStyle/>
          <a:p>
            <a:r>
              <a:rPr lang="en-US" sz="3200" dirty="0"/>
              <a:t>Java SE 9 : Features</a:t>
            </a:r>
          </a:p>
        </p:txBody>
      </p:sp>
      <p:graphicFrame>
        <p:nvGraphicFramePr>
          <p:cNvPr id="4" name="Diagram 3">
            <a:extLst>
              <a:ext uri="{FF2B5EF4-FFF2-40B4-BE49-F238E27FC236}">
                <a16:creationId xmlns:a16="http://schemas.microsoft.com/office/drawing/2014/main" id="{8909A6B3-1531-E86E-1EA9-A0447172EDEC}"/>
              </a:ext>
            </a:extLst>
          </p:cNvPr>
          <p:cNvGraphicFramePr/>
          <p:nvPr>
            <p:extLst>
              <p:ext uri="{D42A27DB-BD31-4B8C-83A1-F6EECF244321}">
                <p14:modId xmlns:p14="http://schemas.microsoft.com/office/powerpoint/2010/main" val="3408270000"/>
              </p:ext>
            </p:extLst>
          </p:nvPr>
        </p:nvGraphicFramePr>
        <p:xfrm>
          <a:off x="1502228" y="1345293"/>
          <a:ext cx="6139543" cy="2452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922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8"/>
          <p:cNvSpPr txBox="1">
            <a:spLocks noGrp="1"/>
          </p:cNvSpPr>
          <p:nvPr>
            <p:ph type="body" idx="1"/>
          </p:nvPr>
        </p:nvSpPr>
        <p:spPr>
          <a:xfrm>
            <a:off x="1899750" y="1988250"/>
            <a:ext cx="5344500" cy="1685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7200" b="1">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Thank You!!</a:t>
            </a:r>
            <a:endParaRPr sz="7200" b="1">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248926"/>
            <a:ext cx="4513942" cy="436161"/>
          </a:xfrm>
        </p:spPr>
        <p:txBody>
          <a:bodyPr/>
          <a:lstStyle/>
          <a:p>
            <a:r>
              <a:rPr lang="en-US" dirty="0"/>
              <a:t>Major features: Java SE 9</a:t>
            </a:r>
          </a:p>
        </p:txBody>
      </p:sp>
      <p:sp>
        <p:nvSpPr>
          <p:cNvPr id="11" name="Google Shape;1115;p38">
            <a:extLst>
              <a:ext uri="{FF2B5EF4-FFF2-40B4-BE49-F238E27FC236}">
                <a16:creationId xmlns:a16="http://schemas.microsoft.com/office/drawing/2014/main" id="{2FEF03F8-BA01-D620-7F0E-D5522785F18D}"/>
              </a:ext>
            </a:extLst>
          </p:cNvPr>
          <p:cNvSpPr/>
          <p:nvPr/>
        </p:nvSpPr>
        <p:spPr>
          <a:xfrm flipH="1">
            <a:off x="567038" y="998911"/>
            <a:ext cx="3061532" cy="421427"/>
          </a:xfrm>
          <a:custGeom>
            <a:avLst/>
            <a:gdLst/>
            <a:ahLst/>
            <a:cxnLst/>
            <a:rect l="l" t="t" r="r" b="b"/>
            <a:pathLst>
              <a:path w="113551" h="24516" extrusionOk="0">
                <a:moveTo>
                  <a:pt x="1" y="0"/>
                </a:moveTo>
                <a:lnTo>
                  <a:pt x="21111" y="20955"/>
                </a:lnTo>
                <a:cubicBezTo>
                  <a:pt x="23409" y="23229"/>
                  <a:pt x="26504" y="24515"/>
                  <a:pt x="29743" y="24515"/>
                </a:cubicBezTo>
                <a:lnTo>
                  <a:pt x="101287" y="24515"/>
                </a:lnTo>
                <a:cubicBezTo>
                  <a:pt x="108062" y="24515"/>
                  <a:pt x="113551" y="19027"/>
                  <a:pt x="113551" y="12252"/>
                </a:cubicBezTo>
                <a:lnTo>
                  <a:pt x="113551" y="12252"/>
                </a:lnTo>
                <a:cubicBezTo>
                  <a:pt x="113551" y="5489"/>
                  <a:pt x="108062" y="0"/>
                  <a:pt x="101287" y="0"/>
                </a:cubicBezTo>
                <a:lnTo>
                  <a:pt x="1" y="0"/>
                </a:lnTo>
                <a:close/>
              </a:path>
            </a:pathLst>
          </a:custGeom>
          <a:solidFill>
            <a:schemeClr val="accent5"/>
          </a:solidFill>
          <a:ln>
            <a:noFill/>
          </a:ln>
        </p:spPr>
        <p:txBody>
          <a:bodyPr spcFirstLastPara="1" wrap="square" lIns="365750" tIns="91425" rIns="91425" bIns="91425" anchor="ctr" anchorCtr="0">
            <a:noAutofit/>
          </a:bodyPr>
          <a:lstStyle/>
          <a:p>
            <a:pPr marL="0" lvl="0" indent="0" algn="ctr" rtl="0">
              <a:spcBef>
                <a:spcPts val="0"/>
              </a:spcBef>
              <a:spcAft>
                <a:spcPts val="0"/>
              </a:spcAft>
              <a:buNone/>
            </a:pPr>
            <a:endParaRP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6" name="TextBox 5">
            <a:extLst>
              <a:ext uri="{FF2B5EF4-FFF2-40B4-BE49-F238E27FC236}">
                <a16:creationId xmlns:a16="http://schemas.microsoft.com/office/drawing/2014/main" id="{714B30D7-AFE8-68FE-0D84-6D4F7823B4DB}"/>
              </a:ext>
            </a:extLst>
          </p:cNvPr>
          <p:cNvSpPr txBox="1"/>
          <p:nvPr/>
        </p:nvSpPr>
        <p:spPr>
          <a:xfrm>
            <a:off x="627849" y="1051231"/>
            <a:ext cx="2659637" cy="307777"/>
          </a:xfrm>
          <a:prstGeom prst="rect">
            <a:avLst/>
          </a:prstGeom>
          <a:noFill/>
        </p:spPr>
        <p:txBody>
          <a:bodyPr wrap="square">
            <a:spAutoFit/>
          </a:bodyPr>
          <a:lstStyle/>
          <a:p>
            <a:pPr marL="0" lvl="0" indent="0" algn="l" rtl="0">
              <a:spcBef>
                <a:spcPts val="800"/>
              </a:spcBef>
              <a:spcAft>
                <a:spcPts val="0"/>
              </a:spcAft>
              <a:buNone/>
            </a:pPr>
            <a:r>
              <a:rPr lang="en-GB" sz="1400" dirty="0">
                <a:solidFill>
                  <a:schemeClr val="tx2"/>
                </a:solidFill>
                <a:latin typeface="Roboto" panose="02000000000000000000"/>
                <a:ea typeface="Roboto" panose="02000000000000000000"/>
                <a:cs typeface="Roboto" panose="02000000000000000000"/>
                <a:sym typeface="Roboto" panose="02000000000000000000"/>
              </a:rPr>
              <a:t>Release Date : </a:t>
            </a:r>
            <a:r>
              <a:rPr lang="en-GB" sz="1100" dirty="0">
                <a:solidFill>
                  <a:schemeClr val="tx2"/>
                </a:solidFill>
                <a:latin typeface="Courier New" panose="02070309020205020404"/>
                <a:ea typeface="Courier New" panose="02070309020205020404"/>
                <a:cs typeface="Courier New" panose="02070309020205020404"/>
                <a:sym typeface="Courier New" panose="02070309020205020404"/>
              </a:rPr>
              <a:t>September 2017</a:t>
            </a:r>
            <a:r>
              <a:rPr lang="en-GB" sz="1400" dirty="0">
                <a:solidFill>
                  <a:schemeClr val="tx2"/>
                </a:solidFill>
                <a:latin typeface="Roboto" panose="02000000000000000000"/>
                <a:ea typeface="Roboto" panose="02000000000000000000"/>
                <a:cs typeface="Roboto" panose="02000000000000000000"/>
                <a:sym typeface="Roboto" panose="02000000000000000000"/>
              </a:rPr>
              <a:t>.</a:t>
            </a:r>
          </a:p>
        </p:txBody>
      </p:sp>
      <p:grpSp>
        <p:nvGrpSpPr>
          <p:cNvPr id="13" name="Group 12">
            <a:extLst>
              <a:ext uri="{FF2B5EF4-FFF2-40B4-BE49-F238E27FC236}">
                <a16:creationId xmlns:a16="http://schemas.microsoft.com/office/drawing/2014/main" id="{BA7A6BC1-9ABE-C790-3809-5EA81FEFA3AB}"/>
              </a:ext>
            </a:extLst>
          </p:cNvPr>
          <p:cNvGrpSpPr/>
          <p:nvPr/>
        </p:nvGrpSpPr>
        <p:grpSpPr>
          <a:xfrm>
            <a:off x="1216062" y="1734162"/>
            <a:ext cx="6711876" cy="2059538"/>
            <a:chOff x="567038" y="1734162"/>
            <a:chExt cx="6711876" cy="2059538"/>
          </a:xfrm>
        </p:grpSpPr>
        <p:sp>
          <p:nvSpPr>
            <p:cNvPr id="9" name="TextBox 8">
              <a:extLst>
                <a:ext uri="{FF2B5EF4-FFF2-40B4-BE49-F238E27FC236}">
                  <a16:creationId xmlns:a16="http://schemas.microsoft.com/office/drawing/2014/main" id="{968AF0DF-CB41-B9F7-29D7-79242C6BDD86}"/>
                </a:ext>
              </a:extLst>
            </p:cNvPr>
            <p:cNvSpPr txBox="1"/>
            <p:nvPr/>
          </p:nvSpPr>
          <p:spPr>
            <a:xfrm>
              <a:off x="567038" y="1734162"/>
              <a:ext cx="3603065" cy="2059538"/>
            </a:xfrm>
            <a:prstGeom prst="rect">
              <a:avLst/>
            </a:prstGeom>
            <a:noFill/>
          </p:spPr>
          <p:txBody>
            <a:bodyPr wrap="square">
              <a:spAutoFit/>
            </a:bodyPr>
            <a:lstStyle/>
            <a:p>
              <a:pPr marL="0" lvl="0" indent="0" algn="l" rtl="0">
                <a:spcBef>
                  <a:spcPts val="800"/>
                </a:spcBef>
                <a:spcAft>
                  <a:spcPts val="0"/>
                </a:spcAft>
                <a:buNone/>
              </a:pPr>
              <a:r>
                <a:rPr lang="en-GB"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The biggest change is the modularization i.e., Java modules.</a:t>
              </a:r>
            </a:p>
            <a:p>
              <a:pPr marL="838200" lvl="0" indent="-304800" algn="l" rtl="0">
                <a:spcBef>
                  <a:spcPts val="1900"/>
                </a:spcBef>
                <a:spcAft>
                  <a:spcPts val="0"/>
                </a:spcAft>
                <a:buClr>
                  <a:schemeClr val="bg2"/>
                </a:buClr>
                <a:buSzPts val="1200"/>
                <a:buFont typeface="Roboto" panose="02000000000000000000"/>
                <a:buChar char="●"/>
              </a:pPr>
              <a:r>
                <a:rPr lang="en-GB" sz="1400" b="1"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Java platform module system</a:t>
              </a:r>
            </a:p>
            <a:p>
              <a:pPr marL="838200" lvl="0" indent="-304800" algn="l" rtl="0">
                <a:spcBef>
                  <a:spcPts val="0"/>
                </a:spcBef>
                <a:spcAft>
                  <a:spcPts val="0"/>
                </a:spcAft>
                <a:buClr>
                  <a:schemeClr val="bg2"/>
                </a:buClr>
                <a:buSzPts val="1200"/>
                <a:buFont typeface="Roboto" panose="02000000000000000000"/>
                <a:buChar char="●"/>
              </a:pPr>
              <a:r>
                <a:rPr lang="en-GB"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Interface Private Methods</a:t>
              </a:r>
            </a:p>
            <a:p>
              <a:pPr marL="838200" lvl="0" indent="-304800" algn="l" rtl="0">
                <a:spcBef>
                  <a:spcPts val="0"/>
                </a:spcBef>
                <a:spcAft>
                  <a:spcPts val="0"/>
                </a:spcAft>
                <a:buClr>
                  <a:schemeClr val="bg2"/>
                </a:buClr>
                <a:buSzPts val="1200"/>
                <a:buFont typeface="Roboto" panose="02000000000000000000"/>
                <a:buChar char="●"/>
              </a:pPr>
              <a:r>
                <a:rPr lang="en-GB" sz="1400" b="1"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HTTP 2 Client</a:t>
              </a:r>
            </a:p>
            <a:p>
              <a:pPr marL="838200" lvl="0" indent="-304800" algn="l" rtl="0">
                <a:spcBef>
                  <a:spcPts val="0"/>
                </a:spcBef>
                <a:spcAft>
                  <a:spcPts val="0"/>
                </a:spcAft>
                <a:buClr>
                  <a:schemeClr val="bg2"/>
                </a:buClr>
                <a:buSzPts val="1200"/>
                <a:buFont typeface="Roboto" panose="02000000000000000000"/>
                <a:buChar char="●"/>
              </a:pPr>
              <a:r>
                <a:rPr lang="en-GB" sz="1400" dirty="0" err="1">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JShell</a:t>
              </a:r>
              <a:r>
                <a:rPr lang="en-GB"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 REPL Tool</a:t>
              </a:r>
            </a:p>
            <a:p>
              <a:pPr marL="838200" lvl="0" indent="-304800" algn="l" rtl="0">
                <a:spcBef>
                  <a:spcPts val="0"/>
                </a:spcBef>
                <a:spcAft>
                  <a:spcPts val="0"/>
                </a:spcAft>
                <a:buClr>
                  <a:schemeClr val="bg2"/>
                </a:buClr>
                <a:buSzPts val="1200"/>
                <a:buFont typeface="Roboto" panose="02000000000000000000"/>
                <a:buChar char="●"/>
              </a:pPr>
              <a:r>
                <a:rPr lang="en-GB"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Platform and JVM Logging</a:t>
              </a:r>
            </a:p>
            <a:p>
              <a:pPr marL="838200" lvl="0" indent="-304800" algn="l" rtl="0">
                <a:spcBef>
                  <a:spcPts val="0"/>
                </a:spcBef>
                <a:spcAft>
                  <a:spcPts val="0"/>
                </a:spcAft>
                <a:buClr>
                  <a:schemeClr val="bg2"/>
                </a:buClr>
                <a:buSzPts val="1200"/>
                <a:buFont typeface="Roboto" panose="02000000000000000000"/>
                <a:buChar char="●"/>
              </a:pPr>
              <a:r>
                <a:rPr lang="en-GB"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Process API Updates</a:t>
              </a:r>
            </a:p>
          </p:txBody>
        </p:sp>
        <p:sp>
          <p:nvSpPr>
            <p:cNvPr id="12" name="TextBox 11">
              <a:extLst>
                <a:ext uri="{FF2B5EF4-FFF2-40B4-BE49-F238E27FC236}">
                  <a16:creationId xmlns:a16="http://schemas.microsoft.com/office/drawing/2014/main" id="{91B7742E-6645-673F-BAB4-5123142008CC}"/>
                </a:ext>
              </a:extLst>
            </p:cNvPr>
            <p:cNvSpPr txBox="1"/>
            <p:nvPr/>
          </p:nvSpPr>
          <p:spPr>
            <a:xfrm>
              <a:off x="3831771" y="2193262"/>
              <a:ext cx="3447143" cy="1600438"/>
            </a:xfrm>
            <a:prstGeom prst="rect">
              <a:avLst/>
            </a:prstGeom>
            <a:noFill/>
          </p:spPr>
          <p:txBody>
            <a:bodyPr wrap="square">
              <a:spAutoFit/>
            </a:bodyPr>
            <a:lstStyle/>
            <a:p>
              <a:pPr marL="838200" indent="-304800" algn="l">
                <a:spcBef>
                  <a:spcPts val="2400"/>
                </a:spcBef>
                <a:buClr>
                  <a:schemeClr val="bg2"/>
                </a:buClr>
                <a:buSzPts val="1200"/>
                <a:buFont typeface="Roboto" panose="02000000000000000000"/>
                <a:buChar char="●"/>
              </a:pP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Collection API Updates</a:t>
              </a:r>
            </a:p>
            <a:p>
              <a:pPr marL="838200" indent="-304800" algn="l">
                <a:buClr>
                  <a:schemeClr val="bg2"/>
                </a:buClr>
                <a:buSzPts val="1200"/>
                <a:buFont typeface="Roboto" panose="02000000000000000000"/>
                <a:buChar char="●"/>
              </a:pPr>
              <a:r>
                <a:rPr lang="en-US" sz="1400" b="1"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Improvements in Stream API</a:t>
              </a:r>
            </a:p>
            <a:p>
              <a:pPr marL="838200" indent="-304800" algn="l">
                <a:buClr>
                  <a:schemeClr val="bg2"/>
                </a:buClr>
                <a:buSzPts val="1200"/>
                <a:buFont typeface="Roboto" panose="02000000000000000000"/>
                <a:buChar char="●"/>
              </a:pP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Multi-Release JAR Files</a:t>
              </a:r>
            </a:p>
            <a:p>
              <a:pPr marL="838200" indent="-304800" algn="l">
                <a:buClr>
                  <a:schemeClr val="bg2"/>
                </a:buClr>
                <a:buSzPts val="1200"/>
                <a:buFont typeface="Roboto" panose="02000000000000000000"/>
                <a:buChar char="●"/>
              </a:pP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@Deprecated Tag Changes</a:t>
              </a:r>
            </a:p>
            <a:p>
              <a:pPr marL="838200" indent="-304800" algn="l">
                <a:buClr>
                  <a:schemeClr val="bg2"/>
                </a:buClr>
                <a:buSzPts val="1200"/>
                <a:buFont typeface="Roboto" panose="02000000000000000000"/>
                <a:buChar char="●"/>
              </a:pPr>
              <a:r>
                <a:rPr lang="en-US" sz="1400" b="1"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Stack Walking</a:t>
              </a:r>
            </a:p>
            <a:p>
              <a:pPr marL="838200" indent="-304800" algn="l">
                <a:buClr>
                  <a:schemeClr val="bg2"/>
                </a:buClr>
                <a:buSzPts val="1200"/>
                <a:buFont typeface="Roboto" panose="02000000000000000000"/>
                <a:buChar char="●"/>
              </a:pP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Java Docs Updates</a:t>
              </a:r>
            </a:p>
            <a:p>
              <a:pPr marL="838200" indent="-304800" algn="l">
                <a:buClr>
                  <a:schemeClr val="bg2"/>
                </a:buClr>
                <a:buSzPts val="1200"/>
                <a:buFont typeface="Roboto" panose="02000000000000000000"/>
                <a:buChar char="●"/>
              </a:pP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Miscellaneous Other Features</a:t>
              </a:r>
            </a:p>
          </p:txBody>
        </p:sp>
      </p:grpSp>
    </p:spTree>
    <p:extLst>
      <p:ext uri="{BB962C8B-B14F-4D97-AF65-F5344CB8AC3E}">
        <p14:creationId xmlns:p14="http://schemas.microsoft.com/office/powerpoint/2010/main" val="275373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248926"/>
            <a:ext cx="4513942" cy="436161"/>
          </a:xfrm>
        </p:spPr>
        <p:txBody>
          <a:bodyPr/>
          <a:lstStyle/>
          <a:p>
            <a:r>
              <a:rPr lang="en-US" dirty="0"/>
              <a:t>Major features: Java SE 10</a:t>
            </a:r>
          </a:p>
        </p:txBody>
      </p:sp>
      <p:sp>
        <p:nvSpPr>
          <p:cNvPr id="11" name="Google Shape;1115;p38">
            <a:extLst>
              <a:ext uri="{FF2B5EF4-FFF2-40B4-BE49-F238E27FC236}">
                <a16:creationId xmlns:a16="http://schemas.microsoft.com/office/drawing/2014/main" id="{2FEF03F8-BA01-D620-7F0E-D5522785F18D}"/>
              </a:ext>
            </a:extLst>
          </p:cNvPr>
          <p:cNvSpPr/>
          <p:nvPr/>
        </p:nvSpPr>
        <p:spPr>
          <a:xfrm flipH="1">
            <a:off x="567038" y="998911"/>
            <a:ext cx="3061532" cy="421427"/>
          </a:xfrm>
          <a:custGeom>
            <a:avLst/>
            <a:gdLst/>
            <a:ahLst/>
            <a:cxnLst/>
            <a:rect l="l" t="t" r="r" b="b"/>
            <a:pathLst>
              <a:path w="113551" h="24516" extrusionOk="0">
                <a:moveTo>
                  <a:pt x="1" y="0"/>
                </a:moveTo>
                <a:lnTo>
                  <a:pt x="21111" y="20955"/>
                </a:lnTo>
                <a:cubicBezTo>
                  <a:pt x="23409" y="23229"/>
                  <a:pt x="26504" y="24515"/>
                  <a:pt x="29743" y="24515"/>
                </a:cubicBezTo>
                <a:lnTo>
                  <a:pt x="101287" y="24515"/>
                </a:lnTo>
                <a:cubicBezTo>
                  <a:pt x="108062" y="24515"/>
                  <a:pt x="113551" y="19027"/>
                  <a:pt x="113551" y="12252"/>
                </a:cubicBezTo>
                <a:lnTo>
                  <a:pt x="113551" y="12252"/>
                </a:lnTo>
                <a:cubicBezTo>
                  <a:pt x="113551" y="5489"/>
                  <a:pt x="108062" y="0"/>
                  <a:pt x="101287" y="0"/>
                </a:cubicBezTo>
                <a:lnTo>
                  <a:pt x="1" y="0"/>
                </a:lnTo>
                <a:close/>
              </a:path>
            </a:pathLst>
          </a:custGeom>
          <a:solidFill>
            <a:schemeClr val="accent5"/>
          </a:solidFill>
          <a:ln>
            <a:noFill/>
          </a:ln>
        </p:spPr>
        <p:txBody>
          <a:bodyPr spcFirstLastPara="1" wrap="square" lIns="365750" tIns="91425" rIns="91425" bIns="91425" anchor="ctr" anchorCtr="0">
            <a:noAutofit/>
          </a:bodyPr>
          <a:lstStyle/>
          <a:p>
            <a:pPr marL="0" lvl="0" indent="0" algn="ctr" rtl="0">
              <a:spcBef>
                <a:spcPts val="0"/>
              </a:spcBef>
              <a:spcAft>
                <a:spcPts val="0"/>
              </a:spcAft>
              <a:buNone/>
            </a:pPr>
            <a:endParaRP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6" name="TextBox 5">
            <a:extLst>
              <a:ext uri="{FF2B5EF4-FFF2-40B4-BE49-F238E27FC236}">
                <a16:creationId xmlns:a16="http://schemas.microsoft.com/office/drawing/2014/main" id="{714B30D7-AFE8-68FE-0D84-6D4F7823B4DB}"/>
              </a:ext>
            </a:extLst>
          </p:cNvPr>
          <p:cNvSpPr txBox="1"/>
          <p:nvPr/>
        </p:nvSpPr>
        <p:spPr>
          <a:xfrm>
            <a:off x="627849" y="1051231"/>
            <a:ext cx="2659637" cy="307777"/>
          </a:xfrm>
          <a:prstGeom prst="rect">
            <a:avLst/>
          </a:prstGeom>
          <a:noFill/>
        </p:spPr>
        <p:txBody>
          <a:bodyPr wrap="square">
            <a:spAutoFit/>
          </a:bodyPr>
          <a:lstStyle/>
          <a:p>
            <a:pPr marL="0" lvl="0" indent="0" algn="l" rtl="0">
              <a:spcBef>
                <a:spcPts val="800"/>
              </a:spcBef>
              <a:spcAft>
                <a:spcPts val="0"/>
              </a:spcAft>
              <a:buNone/>
            </a:pPr>
            <a:r>
              <a:rPr lang="en-US" sz="1400" dirty="0">
                <a:solidFill>
                  <a:schemeClr val="tx2"/>
                </a:solidFill>
                <a:latin typeface="Roboto" panose="02000000000000000000"/>
                <a:ea typeface="Roboto" panose="02000000000000000000"/>
                <a:cs typeface="Roboto" panose="02000000000000000000"/>
                <a:sym typeface="Roboto" panose="02000000000000000000"/>
              </a:rPr>
              <a:t>Release Date : March 20, 2018.</a:t>
            </a:r>
          </a:p>
        </p:txBody>
      </p:sp>
      <p:sp>
        <p:nvSpPr>
          <p:cNvPr id="7" name="Text Placeholder 6">
            <a:extLst>
              <a:ext uri="{FF2B5EF4-FFF2-40B4-BE49-F238E27FC236}">
                <a16:creationId xmlns:a16="http://schemas.microsoft.com/office/drawing/2014/main" id="{513EAB69-C193-DB46-1398-3FA2F6A953E1}"/>
              </a:ext>
            </a:extLst>
          </p:cNvPr>
          <p:cNvSpPr>
            <a:spLocks noGrp="1"/>
          </p:cNvSpPr>
          <p:nvPr>
            <p:ph type="body" idx="1"/>
          </p:nvPr>
        </p:nvSpPr>
        <p:spPr/>
        <p:txBody>
          <a:bodyPr/>
          <a:lstStyle/>
          <a:p>
            <a:endParaRPr lang="en-US"/>
          </a:p>
        </p:txBody>
      </p:sp>
      <p:grpSp>
        <p:nvGrpSpPr>
          <p:cNvPr id="16" name="Group 15">
            <a:extLst>
              <a:ext uri="{FF2B5EF4-FFF2-40B4-BE49-F238E27FC236}">
                <a16:creationId xmlns:a16="http://schemas.microsoft.com/office/drawing/2014/main" id="{9C32B538-5455-DBDD-5B6E-5D838873F754}"/>
              </a:ext>
            </a:extLst>
          </p:cNvPr>
          <p:cNvGrpSpPr/>
          <p:nvPr/>
        </p:nvGrpSpPr>
        <p:grpSpPr>
          <a:xfrm>
            <a:off x="437296" y="1800503"/>
            <a:ext cx="8269407" cy="2059538"/>
            <a:chOff x="627849" y="1742445"/>
            <a:chExt cx="8269407" cy="2059538"/>
          </a:xfrm>
        </p:grpSpPr>
        <p:sp>
          <p:nvSpPr>
            <p:cNvPr id="10" name="TextBox 9">
              <a:extLst>
                <a:ext uri="{FF2B5EF4-FFF2-40B4-BE49-F238E27FC236}">
                  <a16:creationId xmlns:a16="http://schemas.microsoft.com/office/drawing/2014/main" id="{3412098D-568E-1363-D6F9-C76507B006E1}"/>
                </a:ext>
              </a:extLst>
            </p:cNvPr>
            <p:cNvSpPr txBox="1"/>
            <p:nvPr/>
          </p:nvSpPr>
          <p:spPr>
            <a:xfrm>
              <a:off x="627849" y="1742445"/>
              <a:ext cx="4572000" cy="2059538"/>
            </a:xfrm>
            <a:prstGeom prst="rect">
              <a:avLst/>
            </a:prstGeom>
            <a:noFill/>
          </p:spPr>
          <p:txBody>
            <a:bodyPr wrap="square">
              <a:spAutoFit/>
            </a:bodyPr>
            <a:lstStyle/>
            <a:p>
              <a:pPr marL="0" lvl="0" indent="0" algn="l" rtl="0">
                <a:spcBef>
                  <a:spcPts val="800"/>
                </a:spcBef>
                <a:spcAft>
                  <a:spcPts val="0"/>
                </a:spcAft>
                <a:buNone/>
              </a:pPr>
              <a:r>
                <a:rPr lang="en-GB"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Java 10 does not have that many exciting features.</a:t>
              </a:r>
            </a:p>
            <a:p>
              <a:pPr marL="838200" lvl="0" indent="-304800" algn="l" rtl="0">
                <a:spcBef>
                  <a:spcPts val="1900"/>
                </a:spcBef>
                <a:spcAft>
                  <a:spcPts val="0"/>
                </a:spcAft>
                <a:buClr>
                  <a:schemeClr val="bg2"/>
                </a:buClr>
                <a:buSzPts val="1200"/>
                <a:buFont typeface="Roboto" panose="02000000000000000000"/>
                <a:buChar char="●"/>
              </a:pPr>
              <a:r>
                <a:rPr lang="en-GB" sz="1400" dirty="0">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rPr>
                <a:t>JEP 286: Local Variable Type Inference</a:t>
              </a:r>
            </a:p>
            <a:p>
              <a:pPr marL="838200" lvl="0" indent="-304800" algn="l" rtl="0">
                <a:spcBef>
                  <a:spcPts val="0"/>
                </a:spcBef>
                <a:spcAft>
                  <a:spcPts val="0"/>
                </a:spcAft>
                <a:buClr>
                  <a:schemeClr val="bg2"/>
                </a:buClr>
                <a:buSzPts val="1200"/>
                <a:buFont typeface="Roboto" panose="02000000000000000000"/>
                <a:buChar char="●"/>
              </a:pPr>
              <a:r>
                <a:rPr lang="en-GB" sz="1400" dirty="0">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rPr>
                <a:t>JEP 322: Time-Based Release Versioning</a:t>
              </a:r>
            </a:p>
            <a:p>
              <a:pPr marL="838200" lvl="0" indent="-304800" algn="l" rtl="0">
                <a:spcBef>
                  <a:spcPts val="0"/>
                </a:spcBef>
                <a:spcAft>
                  <a:spcPts val="0"/>
                </a:spcAft>
                <a:buClr>
                  <a:schemeClr val="bg2"/>
                </a:buClr>
                <a:buSzPts val="1200"/>
                <a:buFont typeface="Roboto" panose="02000000000000000000"/>
                <a:buChar char="●"/>
              </a:pPr>
              <a:r>
                <a:rPr lang="en-GB" sz="1400" dirty="0">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rPr>
                <a:t>JEP 304: Garbage-Collector Interface</a:t>
              </a:r>
            </a:p>
            <a:p>
              <a:pPr marL="838200" lvl="0" indent="-304800" algn="l" rtl="0">
                <a:spcBef>
                  <a:spcPts val="0"/>
                </a:spcBef>
                <a:spcAft>
                  <a:spcPts val="0"/>
                </a:spcAft>
                <a:buClr>
                  <a:schemeClr val="bg2"/>
                </a:buClr>
                <a:buSzPts val="1200"/>
                <a:buFont typeface="Roboto" panose="02000000000000000000"/>
                <a:buChar char="●"/>
              </a:pPr>
              <a:r>
                <a:rPr lang="en-GB" sz="1400" dirty="0">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rPr>
                <a:t>JEP 307: Parallel Full GC for G1</a:t>
              </a:r>
            </a:p>
            <a:p>
              <a:pPr marL="838200" lvl="0" indent="-304800" algn="l" rtl="0">
                <a:spcBef>
                  <a:spcPts val="0"/>
                </a:spcBef>
                <a:spcAft>
                  <a:spcPts val="0"/>
                </a:spcAft>
                <a:buClr>
                  <a:schemeClr val="bg2"/>
                </a:buClr>
                <a:buSzPts val="1200"/>
                <a:buFont typeface="Roboto" panose="02000000000000000000"/>
                <a:buChar char="●"/>
              </a:pPr>
              <a:r>
                <a:rPr lang="en-GB" sz="1400" dirty="0">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rPr>
                <a:t>JEP 316: Heap Allocation on Alternative Memory Devices</a:t>
              </a:r>
            </a:p>
            <a:p>
              <a:pPr marL="838200" lvl="0" indent="-304800" algn="l" rtl="0">
                <a:spcBef>
                  <a:spcPts val="0"/>
                </a:spcBef>
                <a:spcAft>
                  <a:spcPts val="0"/>
                </a:spcAft>
                <a:buClr>
                  <a:schemeClr val="bg2"/>
                </a:buClr>
                <a:buSzPts val="1200"/>
                <a:buFont typeface="Roboto" panose="02000000000000000000"/>
                <a:buChar char="●"/>
              </a:pPr>
              <a:r>
                <a:rPr lang="en-GB" sz="1400" dirty="0">
                  <a:solidFill>
                    <a:schemeClr val="bg2"/>
                  </a:solidFill>
                  <a:latin typeface="Times New Roman" panose="02020603050405020304" pitchFamily="18" charset="0"/>
                  <a:ea typeface="Roboto" panose="02000000000000000000"/>
                  <a:cs typeface="Times New Roman" panose="02020603050405020304" pitchFamily="18" charset="0"/>
                  <a:sym typeface="Roboto" panose="02000000000000000000"/>
                </a:rPr>
                <a:t>JEP 310: Application Class-Data Sharing</a:t>
              </a:r>
            </a:p>
          </p:txBody>
        </p:sp>
        <p:sp>
          <p:nvSpPr>
            <p:cNvPr id="15" name="TextBox 14">
              <a:extLst>
                <a:ext uri="{FF2B5EF4-FFF2-40B4-BE49-F238E27FC236}">
                  <a16:creationId xmlns:a16="http://schemas.microsoft.com/office/drawing/2014/main" id="{375CDB28-A3E1-C219-D1B6-FF422C9EAAD3}"/>
                </a:ext>
              </a:extLst>
            </p:cNvPr>
            <p:cNvSpPr txBox="1"/>
            <p:nvPr/>
          </p:nvSpPr>
          <p:spPr>
            <a:xfrm>
              <a:off x="4412343" y="1986101"/>
              <a:ext cx="4484913" cy="1815882"/>
            </a:xfrm>
            <a:prstGeom prst="rect">
              <a:avLst/>
            </a:prstGeom>
            <a:noFill/>
          </p:spPr>
          <p:txBody>
            <a:bodyPr wrap="square">
              <a:spAutoFit/>
            </a:bodyPr>
            <a:lstStyle/>
            <a:p>
              <a:pPr marL="838200" indent="-304800" algn="l">
                <a:spcBef>
                  <a:spcPts val="1900"/>
                </a:spcBef>
                <a:buClr>
                  <a:srgbClr val="000000"/>
                </a:buClr>
                <a:buSzPts val="1200"/>
                <a:buFont typeface="Roboto" panose="02000000000000000000"/>
                <a:buChar char="●"/>
              </a:pPr>
              <a:r>
                <a:rPr lang="en-GB"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JEP 314: Additional Unicode Language-Tag Extensions</a:t>
              </a:r>
            </a:p>
            <a:p>
              <a:pPr marL="838200" indent="-304800" algn="l">
                <a:buClr>
                  <a:srgbClr val="000000"/>
                </a:buClr>
                <a:buSzPts val="1200"/>
                <a:buFont typeface="Roboto" panose="02000000000000000000"/>
                <a:buChar char="●"/>
              </a:pPr>
              <a:r>
                <a:rPr lang="en-GB"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JEP 319: Root Certificates</a:t>
              </a:r>
            </a:p>
            <a:p>
              <a:pPr marL="838200" indent="-304800" algn="l">
                <a:buClr>
                  <a:srgbClr val="000000"/>
                </a:buClr>
                <a:buSzPts val="1200"/>
                <a:buFont typeface="Roboto" panose="02000000000000000000"/>
                <a:buChar char="●"/>
              </a:pPr>
              <a:r>
                <a:rPr lang="en-GB"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JEP 317: Experimental Java-Based JIT Compiler</a:t>
              </a:r>
            </a:p>
            <a:p>
              <a:pPr marL="838200" indent="-304800" algn="l">
                <a:buClr>
                  <a:srgbClr val="000000"/>
                </a:buClr>
                <a:buSzPts val="1200"/>
                <a:buFont typeface="Roboto" panose="02000000000000000000"/>
                <a:buChar char="●"/>
              </a:pPr>
              <a:r>
                <a:rPr lang="en-GB"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JEP 312: Thread-Local Handshakes</a:t>
              </a:r>
            </a:p>
            <a:p>
              <a:pPr marL="838200" indent="-304800" algn="l">
                <a:buClr>
                  <a:srgbClr val="000000"/>
                </a:buClr>
                <a:buSzPts val="1200"/>
                <a:buFont typeface="Roboto" panose="02000000000000000000"/>
                <a:buChar char="●"/>
              </a:pPr>
              <a:r>
                <a:rPr lang="en-GB"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JEP 313: Remove the Native-Header Generation Tool</a:t>
              </a:r>
            </a:p>
          </p:txBody>
        </p:sp>
      </p:grpSp>
    </p:spTree>
    <p:extLst>
      <p:ext uri="{BB962C8B-B14F-4D97-AF65-F5344CB8AC3E}">
        <p14:creationId xmlns:p14="http://schemas.microsoft.com/office/powerpoint/2010/main" val="40099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248926"/>
            <a:ext cx="4513942" cy="436161"/>
          </a:xfrm>
        </p:spPr>
        <p:txBody>
          <a:bodyPr/>
          <a:lstStyle/>
          <a:p>
            <a:r>
              <a:rPr lang="en-US" dirty="0"/>
              <a:t>Major features: Java SE 11</a:t>
            </a:r>
          </a:p>
        </p:txBody>
      </p:sp>
      <p:sp>
        <p:nvSpPr>
          <p:cNvPr id="11" name="Google Shape;1115;p38">
            <a:extLst>
              <a:ext uri="{FF2B5EF4-FFF2-40B4-BE49-F238E27FC236}">
                <a16:creationId xmlns:a16="http://schemas.microsoft.com/office/drawing/2014/main" id="{2FEF03F8-BA01-D620-7F0E-D5522785F18D}"/>
              </a:ext>
            </a:extLst>
          </p:cNvPr>
          <p:cNvSpPr/>
          <p:nvPr/>
        </p:nvSpPr>
        <p:spPr>
          <a:xfrm flipH="1">
            <a:off x="567038" y="998911"/>
            <a:ext cx="3257476" cy="421427"/>
          </a:xfrm>
          <a:custGeom>
            <a:avLst/>
            <a:gdLst/>
            <a:ahLst/>
            <a:cxnLst/>
            <a:rect l="l" t="t" r="r" b="b"/>
            <a:pathLst>
              <a:path w="113551" h="24516" extrusionOk="0">
                <a:moveTo>
                  <a:pt x="1" y="0"/>
                </a:moveTo>
                <a:lnTo>
                  <a:pt x="21111" y="20955"/>
                </a:lnTo>
                <a:cubicBezTo>
                  <a:pt x="23409" y="23229"/>
                  <a:pt x="26504" y="24515"/>
                  <a:pt x="29743" y="24515"/>
                </a:cubicBezTo>
                <a:lnTo>
                  <a:pt x="101287" y="24515"/>
                </a:lnTo>
                <a:cubicBezTo>
                  <a:pt x="108062" y="24515"/>
                  <a:pt x="113551" y="19027"/>
                  <a:pt x="113551" y="12252"/>
                </a:cubicBezTo>
                <a:lnTo>
                  <a:pt x="113551" y="12252"/>
                </a:lnTo>
                <a:cubicBezTo>
                  <a:pt x="113551" y="5489"/>
                  <a:pt x="108062" y="0"/>
                  <a:pt x="101287" y="0"/>
                </a:cubicBezTo>
                <a:lnTo>
                  <a:pt x="1" y="0"/>
                </a:lnTo>
                <a:close/>
              </a:path>
            </a:pathLst>
          </a:custGeom>
          <a:solidFill>
            <a:schemeClr val="accent5"/>
          </a:solidFill>
          <a:ln>
            <a:noFill/>
          </a:ln>
        </p:spPr>
        <p:txBody>
          <a:bodyPr spcFirstLastPara="1" wrap="square" lIns="365750" tIns="91425" rIns="91425" bIns="91425" anchor="ctr" anchorCtr="0">
            <a:noAutofit/>
          </a:bodyPr>
          <a:lstStyle/>
          <a:p>
            <a:pPr marL="0" lvl="0" indent="0" algn="ctr" rtl="0">
              <a:spcBef>
                <a:spcPts val="0"/>
              </a:spcBef>
              <a:spcAft>
                <a:spcPts val="0"/>
              </a:spcAft>
              <a:buNone/>
            </a:pPr>
            <a:endParaRP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6" name="TextBox 5">
            <a:extLst>
              <a:ext uri="{FF2B5EF4-FFF2-40B4-BE49-F238E27FC236}">
                <a16:creationId xmlns:a16="http://schemas.microsoft.com/office/drawing/2014/main" id="{714B30D7-AFE8-68FE-0D84-6D4F7823B4DB}"/>
              </a:ext>
            </a:extLst>
          </p:cNvPr>
          <p:cNvSpPr txBox="1"/>
          <p:nvPr/>
        </p:nvSpPr>
        <p:spPr>
          <a:xfrm>
            <a:off x="627849" y="1051231"/>
            <a:ext cx="3000721" cy="307777"/>
          </a:xfrm>
          <a:prstGeom prst="rect">
            <a:avLst/>
          </a:prstGeom>
          <a:noFill/>
        </p:spPr>
        <p:txBody>
          <a:bodyPr wrap="square">
            <a:spAutoFit/>
          </a:bodyPr>
          <a:lstStyle/>
          <a:p>
            <a:pPr marL="0" lvl="0" indent="0" algn="l" rtl="0">
              <a:spcBef>
                <a:spcPts val="800"/>
              </a:spcBef>
              <a:spcAft>
                <a:spcPts val="0"/>
              </a:spcAft>
              <a:buNone/>
            </a:pPr>
            <a:r>
              <a:rPr lang="en-US" sz="1400" dirty="0">
                <a:solidFill>
                  <a:schemeClr val="tx2"/>
                </a:solidFill>
                <a:latin typeface="Roboto" panose="02000000000000000000"/>
                <a:ea typeface="Roboto" panose="02000000000000000000"/>
                <a:cs typeface="Roboto" panose="02000000000000000000"/>
                <a:sym typeface="Roboto" panose="02000000000000000000"/>
              </a:rPr>
              <a:t>Release Date : September, 2018.</a:t>
            </a:r>
          </a:p>
        </p:txBody>
      </p:sp>
      <p:grpSp>
        <p:nvGrpSpPr>
          <p:cNvPr id="17" name="Group 16">
            <a:extLst>
              <a:ext uri="{FF2B5EF4-FFF2-40B4-BE49-F238E27FC236}">
                <a16:creationId xmlns:a16="http://schemas.microsoft.com/office/drawing/2014/main" id="{1C919F1D-4679-5CBF-7601-20021D28AAB0}"/>
              </a:ext>
            </a:extLst>
          </p:cNvPr>
          <p:cNvGrpSpPr/>
          <p:nvPr/>
        </p:nvGrpSpPr>
        <p:grpSpPr>
          <a:xfrm>
            <a:off x="980204" y="2091025"/>
            <a:ext cx="7183591" cy="1514660"/>
            <a:chOff x="567038" y="2011197"/>
            <a:chExt cx="7183591" cy="1514660"/>
          </a:xfrm>
        </p:grpSpPr>
        <p:sp>
          <p:nvSpPr>
            <p:cNvPr id="12" name="TextBox 11">
              <a:extLst>
                <a:ext uri="{FF2B5EF4-FFF2-40B4-BE49-F238E27FC236}">
                  <a16:creationId xmlns:a16="http://schemas.microsoft.com/office/drawing/2014/main" id="{41F2A451-529D-2825-FC20-FBB20A26299C}"/>
                </a:ext>
              </a:extLst>
            </p:cNvPr>
            <p:cNvSpPr txBox="1"/>
            <p:nvPr/>
          </p:nvSpPr>
          <p:spPr>
            <a:xfrm>
              <a:off x="567038" y="2011197"/>
              <a:ext cx="4004962" cy="1413207"/>
            </a:xfrm>
            <a:prstGeom prst="rect">
              <a:avLst/>
            </a:prstGeom>
            <a:noFill/>
          </p:spPr>
          <p:txBody>
            <a:bodyPr wrap="square">
              <a:spAutoFit/>
            </a:bodyPr>
            <a:lstStyle/>
            <a:p>
              <a:pPr marL="0" lvl="0" indent="0" algn="l" rtl="0">
                <a:spcBef>
                  <a:spcPts val="1200"/>
                </a:spcBef>
                <a:spcAft>
                  <a:spcPts val="0"/>
                </a:spcAft>
                <a:buNone/>
              </a:pPr>
              <a:r>
                <a:rPr lang="en-US" sz="1400" dirty="0">
                  <a:solidFill>
                    <a:srgbClr val="000000"/>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Java 11, includes many important and useful updates. </a:t>
              </a:r>
            </a:p>
            <a:p>
              <a:pPr marL="838200" lvl="0" indent="-304800" algn="l" rtl="0">
                <a:spcBef>
                  <a:spcPts val="1900"/>
                </a:spcBef>
                <a:spcAft>
                  <a:spcPts val="0"/>
                </a:spcAft>
                <a:buClr>
                  <a:schemeClr val="bg2"/>
                </a:buClr>
                <a:buSzPts val="1200"/>
                <a:buFont typeface="Roboto" panose="02000000000000000000"/>
                <a:buChar char="●"/>
              </a:pP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HTTP Client API</a:t>
              </a:r>
            </a:p>
            <a:p>
              <a:pPr marL="838200" lvl="0" indent="-304800" algn="l" rtl="0">
                <a:spcBef>
                  <a:spcPts val="0"/>
                </a:spcBef>
                <a:spcAft>
                  <a:spcPts val="0"/>
                </a:spcAft>
                <a:buClr>
                  <a:schemeClr val="bg2"/>
                </a:buClr>
                <a:buSzPts val="1200"/>
                <a:buFont typeface="Roboto" panose="02000000000000000000"/>
                <a:buChar char="●"/>
              </a:pP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Launch Single-File Programs Without Compilation</a:t>
              </a:r>
            </a:p>
            <a:p>
              <a:pPr marL="838200" lvl="0" indent="-304800" algn="l" rtl="0">
                <a:spcBef>
                  <a:spcPts val="0"/>
                </a:spcBef>
                <a:spcAft>
                  <a:spcPts val="0"/>
                </a:spcAft>
                <a:buClr>
                  <a:schemeClr val="bg2"/>
                </a:buClr>
                <a:buSzPts val="1200"/>
                <a:buFont typeface="Roboto" panose="02000000000000000000"/>
                <a:buChar char="●"/>
              </a:pP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String API Changes</a:t>
              </a:r>
            </a:p>
          </p:txBody>
        </p:sp>
        <p:sp>
          <p:nvSpPr>
            <p:cNvPr id="14" name="TextBox 13">
              <a:extLst>
                <a:ext uri="{FF2B5EF4-FFF2-40B4-BE49-F238E27FC236}">
                  <a16:creationId xmlns:a16="http://schemas.microsoft.com/office/drawing/2014/main" id="{4EBD0AB8-153C-E8F5-9215-3DA42006F635}"/>
                </a:ext>
              </a:extLst>
            </p:cNvPr>
            <p:cNvSpPr txBox="1"/>
            <p:nvPr/>
          </p:nvSpPr>
          <p:spPr>
            <a:xfrm>
              <a:off x="4339772" y="2571750"/>
              <a:ext cx="3410857" cy="954107"/>
            </a:xfrm>
            <a:prstGeom prst="rect">
              <a:avLst/>
            </a:prstGeom>
            <a:noFill/>
          </p:spPr>
          <p:txBody>
            <a:bodyPr wrap="square">
              <a:spAutoFit/>
            </a:bodyPr>
            <a:lstStyle/>
            <a:p>
              <a:pPr marL="838200" indent="-304800" algn="l">
                <a:spcBef>
                  <a:spcPts val="1900"/>
                </a:spcBef>
                <a:buClr>
                  <a:schemeClr val="bg2"/>
                </a:buClr>
                <a:buSzPts val="1200"/>
                <a:buFont typeface="Roboto" panose="02000000000000000000"/>
                <a:buChar char="●"/>
              </a:pPr>
              <a:r>
                <a:rPr lang="en-US" sz="1400" dirty="0" err="1">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Collection.toArray</a:t>
              </a: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US" sz="1400" dirty="0" err="1">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IntFunction</a:t>
              </a: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t>
              </a:r>
            </a:p>
            <a:p>
              <a:pPr marL="838200" indent="-304800" algn="l">
                <a:buClr>
                  <a:schemeClr val="bg2"/>
                </a:buClr>
                <a:buSzPts val="1200"/>
                <a:buFont typeface="Roboto" panose="02000000000000000000"/>
                <a:buChar char="●"/>
              </a:pPr>
              <a:r>
                <a:rPr lang="en-US" sz="1400" dirty="0" err="1">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Files.readString</a:t>
              </a: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and </a:t>
              </a:r>
              <a:r>
                <a:rPr lang="en-US" sz="1400" dirty="0" err="1">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Files.writeString</a:t>
              </a: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t>
              </a:r>
            </a:p>
            <a:p>
              <a:pPr marL="838200" indent="-304800" algn="l">
                <a:buClr>
                  <a:schemeClr val="bg2"/>
                </a:buClr>
                <a:buSzPts val="1200"/>
                <a:buFont typeface="Roboto" panose="02000000000000000000"/>
                <a:buChar char="●"/>
              </a:pPr>
              <a:r>
                <a:rPr lang="en-US" sz="1400" dirty="0" err="1">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Optional.isEmpty</a:t>
              </a:r>
              <a:r>
                <a:rPr lang="en-US" sz="1400" dirty="0">
                  <a:solidFill>
                    <a:schemeClr val="bg2"/>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t>
              </a:r>
            </a:p>
          </p:txBody>
        </p:sp>
      </p:grpSp>
    </p:spTree>
    <p:extLst>
      <p:ext uri="{BB962C8B-B14F-4D97-AF65-F5344CB8AC3E}">
        <p14:creationId xmlns:p14="http://schemas.microsoft.com/office/powerpoint/2010/main" val="365695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B7046B2-D926-A214-7238-C0B6DEDFFBD6}"/>
              </a:ext>
            </a:extLst>
          </p:cNvPr>
          <p:cNvSpPr/>
          <p:nvPr/>
        </p:nvSpPr>
        <p:spPr>
          <a:xfrm>
            <a:off x="631371" y="1531257"/>
            <a:ext cx="4114800" cy="1857829"/>
          </a:xfrm>
          <a:prstGeom prst="roundRect">
            <a:avLst>
              <a:gd name="adj" fmla="val 57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248926"/>
            <a:ext cx="5159828" cy="436161"/>
          </a:xfrm>
        </p:spPr>
        <p:txBody>
          <a:bodyPr/>
          <a:lstStyle/>
          <a:p>
            <a:r>
              <a:rPr lang="en-US" dirty="0"/>
              <a:t>Java SE 8 : Lambda Expression</a:t>
            </a:r>
          </a:p>
        </p:txBody>
      </p:sp>
      <p:sp>
        <p:nvSpPr>
          <p:cNvPr id="2" name="Google Shape;137;p20">
            <a:extLst>
              <a:ext uri="{FF2B5EF4-FFF2-40B4-BE49-F238E27FC236}">
                <a16:creationId xmlns:a16="http://schemas.microsoft.com/office/drawing/2014/main" id="{6577A52C-356A-7441-28F5-B35629AE9346}"/>
              </a:ext>
            </a:extLst>
          </p:cNvPr>
          <p:cNvSpPr txBox="1">
            <a:spLocks noGrp="1"/>
          </p:cNvSpPr>
          <p:nvPr>
            <p:ph type="body" idx="1"/>
          </p:nvPr>
        </p:nvSpPr>
        <p:spPr>
          <a:xfrm>
            <a:off x="631371" y="1451428"/>
            <a:ext cx="4114800" cy="2002971"/>
          </a:xfrm>
          <a:prstGeom prst="rect">
            <a:avLst/>
          </a:prstGeom>
        </p:spPr>
        <p:txBody>
          <a:bodyPr spcFirstLastPara="1" wrap="square" lIns="91425" tIns="91425" rIns="91425" bIns="91425" anchor="t" anchorCtr="0">
            <a:noAutofit/>
          </a:bodyPr>
          <a:lstStyle/>
          <a:p>
            <a:pPr marL="0" lvl="0" indent="0" algn="just" rtl="0">
              <a:spcAft>
                <a:spcPts val="0"/>
              </a:spcAft>
              <a:buNone/>
            </a:pPr>
            <a:r>
              <a:rPr lang="en-GB" sz="1400" b="1"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Definition:</a:t>
            </a:r>
            <a:r>
              <a:rPr lang="en-GB" sz="1400"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 A Lambda expression (or function) is just an </a:t>
            </a:r>
            <a:r>
              <a:rPr lang="en-GB" sz="1400" b="1" i="1"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anonymous function</a:t>
            </a:r>
            <a:r>
              <a:rPr lang="en-GB" sz="1400"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 i.e., a function with no name(Like </a:t>
            </a:r>
            <a:r>
              <a:rPr lang="en-GB" sz="1400" b="1"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anonymous Class</a:t>
            </a:r>
            <a:r>
              <a:rPr lang="en-GB" sz="1400"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 and without being bounded to an identifier. They are written exactly in the place where it’s needed, typically </a:t>
            </a:r>
            <a:r>
              <a:rPr lang="en-GB" sz="1400" i="1"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as a parameter to some other function</a:t>
            </a:r>
            <a:r>
              <a:rPr lang="en-GB" sz="1400"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a:t>
            </a:r>
            <a:endParaRPr sz="1400"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just" rtl="0">
              <a:spcBef>
                <a:spcPts val="2400"/>
              </a:spcBef>
              <a:spcAft>
                <a:spcPts val="0"/>
              </a:spcAft>
              <a:buNone/>
            </a:pPr>
            <a:r>
              <a:rPr lang="en-GB" sz="1400" b="1"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The basic </a:t>
            </a:r>
            <a:r>
              <a:rPr lang="en-GB" sz="1400" b="1" i="1"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syntax of a lambda expression</a:t>
            </a:r>
            <a:r>
              <a:rPr lang="en-GB" sz="1400" b="1" dirty="0">
                <a:solidFill>
                  <a:schemeClr val="tx2"/>
                </a:solidFill>
                <a:latin typeface="Times New Roman" panose="02020603050405020304" pitchFamily="18" charset="0"/>
                <a:ea typeface="Roboto" panose="02000000000000000000"/>
                <a:cs typeface="Times New Roman" panose="02020603050405020304" pitchFamily="18" charset="0"/>
                <a:sym typeface="Roboto" panose="02000000000000000000"/>
              </a:rPr>
              <a:t> is:</a:t>
            </a:r>
          </a:p>
        </p:txBody>
      </p:sp>
      <p:graphicFrame>
        <p:nvGraphicFramePr>
          <p:cNvPr id="4" name="Google Shape;138;p20">
            <a:extLst>
              <a:ext uri="{FF2B5EF4-FFF2-40B4-BE49-F238E27FC236}">
                <a16:creationId xmlns:a16="http://schemas.microsoft.com/office/drawing/2014/main" id="{8821F472-9A38-FE31-A212-AC093F33B32A}"/>
              </a:ext>
            </a:extLst>
          </p:cNvPr>
          <p:cNvGraphicFramePr/>
          <p:nvPr>
            <p:extLst>
              <p:ext uri="{D42A27DB-BD31-4B8C-83A1-F6EECF244321}">
                <p14:modId xmlns:p14="http://schemas.microsoft.com/office/powerpoint/2010/main" val="2780444731"/>
              </p:ext>
            </p:extLst>
          </p:nvPr>
        </p:nvGraphicFramePr>
        <p:xfrm>
          <a:off x="5163457" y="1938337"/>
          <a:ext cx="2841171" cy="1266825"/>
        </p:xfrm>
        <a:graphic>
          <a:graphicData uri="http://schemas.openxmlformats.org/drawingml/2006/table">
            <a:tbl>
              <a:tblPr>
                <a:noFill/>
              </a:tblPr>
              <a:tblGrid>
                <a:gridCol w="2841171">
                  <a:extLst>
                    <a:ext uri="{9D8B030D-6E8A-4147-A177-3AD203B41FA5}">
                      <a16:colId xmlns:a16="http://schemas.microsoft.com/office/drawing/2014/main" val="20000"/>
                    </a:ext>
                  </a:extLst>
                </a:gridCol>
              </a:tblGrid>
              <a:tr h="1266825">
                <a:tc>
                  <a:txBody>
                    <a:bodyPr/>
                    <a:lstStyle/>
                    <a:p>
                      <a:pPr marL="0" lvl="0" indent="0" algn="l" rtl="0">
                        <a:spcBef>
                          <a:spcPts val="0"/>
                        </a:spcBef>
                        <a:spcAft>
                          <a:spcPts val="0"/>
                        </a:spcAft>
                        <a:buNone/>
                      </a:pPr>
                      <a:r>
                        <a:rPr lang="en-GB" sz="1100"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either</a:t>
                      </a:r>
                      <a:endParaRPr sz="1100"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(parameters) -&gt; expression</a:t>
                      </a:r>
                      <a:endParaRPr sz="11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or</a:t>
                      </a:r>
                      <a:endParaRPr sz="1100"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(parameters) -&gt; { statements; }</a:t>
                      </a:r>
                      <a:endParaRPr sz="11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or</a:t>
                      </a:r>
                      <a:endParaRPr sz="1100"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1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rPr>
                        <a:t>() -&gt; expression</a:t>
                      </a:r>
                      <a:endParaRPr sz="1100" b="1" dirty="0">
                        <a:solidFill>
                          <a:srgbClr val="333333"/>
                        </a:solidFill>
                        <a:highlight>
                          <a:srgbClr val="FFFFFF"/>
                        </a:highlight>
                        <a:latin typeface="Courier New" panose="02070309020205020404"/>
                        <a:ea typeface="Courier New" panose="02070309020205020404"/>
                        <a:cs typeface="Courier New" panose="02070309020205020404"/>
                        <a:sym typeface="Courier New" panose="02070309020205020404"/>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76A5AF"/>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7073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88F33-CDB4-C170-0886-FCDF7D936EE9}"/>
              </a:ext>
            </a:extLst>
          </p:cNvPr>
          <p:cNvSpPr>
            <a:spLocks noGrp="1"/>
          </p:cNvSpPr>
          <p:nvPr>
            <p:ph type="title"/>
          </p:nvPr>
        </p:nvSpPr>
        <p:spPr>
          <a:xfrm>
            <a:off x="2315029" y="248926"/>
            <a:ext cx="5159828" cy="436161"/>
          </a:xfrm>
        </p:spPr>
        <p:txBody>
          <a:bodyPr/>
          <a:lstStyle/>
          <a:p>
            <a:r>
              <a:rPr lang="en-US" dirty="0"/>
              <a:t>Java SE 8 : Lambda Expression</a:t>
            </a:r>
          </a:p>
        </p:txBody>
      </p:sp>
      <p:graphicFrame>
        <p:nvGraphicFramePr>
          <p:cNvPr id="9" name="Diagram 8">
            <a:extLst>
              <a:ext uri="{FF2B5EF4-FFF2-40B4-BE49-F238E27FC236}">
                <a16:creationId xmlns:a16="http://schemas.microsoft.com/office/drawing/2014/main" id="{E3DE84D1-15C0-1CCF-1188-C30928536603}"/>
              </a:ext>
            </a:extLst>
          </p:cNvPr>
          <p:cNvGraphicFramePr/>
          <p:nvPr>
            <p:extLst>
              <p:ext uri="{D42A27DB-BD31-4B8C-83A1-F6EECF244321}">
                <p14:modId xmlns:p14="http://schemas.microsoft.com/office/powerpoint/2010/main" val="1642386570"/>
              </p:ext>
            </p:extLst>
          </p:nvPr>
        </p:nvGraphicFramePr>
        <p:xfrm>
          <a:off x="874485" y="1081313"/>
          <a:ext cx="7395029" cy="2801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60569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51671</TotalTime>
  <Words>3645</Words>
  <Application>Microsoft Office PowerPoint</Application>
  <PresentationFormat>On-screen Show (16:9)</PresentationFormat>
  <Paragraphs>464</Paragraphs>
  <Slides>45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Roboto</vt:lpstr>
      <vt:lpstr>Open Sans Light</vt:lpstr>
      <vt:lpstr>Calibri</vt:lpstr>
      <vt:lpstr>Raleway</vt:lpstr>
      <vt:lpstr>Courier New</vt:lpstr>
      <vt:lpstr>Arial</vt:lpstr>
      <vt:lpstr>Open Sans</vt:lpstr>
      <vt:lpstr>Times New Roman</vt:lpstr>
      <vt:lpstr>Simple Light</vt:lpstr>
      <vt:lpstr>Office Theme</vt:lpstr>
      <vt:lpstr>PowerPoint Presentation</vt:lpstr>
      <vt:lpstr>Java Versions </vt:lpstr>
      <vt:lpstr>Java Versions </vt:lpstr>
      <vt:lpstr>Major features: Java SE 8</vt:lpstr>
      <vt:lpstr>Major features: Java SE 9</vt:lpstr>
      <vt:lpstr>Major features: Java SE 10</vt:lpstr>
      <vt:lpstr>Major features: Java SE 11</vt:lpstr>
      <vt:lpstr>Java SE 8 : Lambda Expression</vt:lpstr>
      <vt:lpstr>Java SE 8 : Lambda Expression</vt:lpstr>
      <vt:lpstr>Java SE 8 : Lambda Expression</vt:lpstr>
      <vt:lpstr>Java SE 8 : Lambda Expression</vt:lpstr>
      <vt:lpstr>Java SE 8 :  Functional interface</vt:lpstr>
      <vt:lpstr>Java SE 8 :  Functional interface &amp; Lambda</vt:lpstr>
      <vt:lpstr>Java SE 8 :  Functional interface &amp; Lambda</vt:lpstr>
      <vt:lpstr>Java SE 8 :  Default Methods</vt:lpstr>
      <vt:lpstr>Java SE 8 :  Default Methods</vt:lpstr>
      <vt:lpstr>Java SE 8 :  Default Methods</vt:lpstr>
      <vt:lpstr>Java SE 8 :  Default Methods</vt:lpstr>
      <vt:lpstr>Java SE 8 :  Default Methods</vt:lpstr>
      <vt:lpstr>Java SE 8 : forEach</vt:lpstr>
      <vt:lpstr>Java SE 8 : forEach</vt:lpstr>
      <vt:lpstr>Java SE 8 : Stream</vt:lpstr>
      <vt:lpstr>Java SE 8 : Stream</vt:lpstr>
      <vt:lpstr>Java SE 8 : Stream</vt:lpstr>
      <vt:lpstr>Java SE 8 : Stream</vt:lpstr>
      <vt:lpstr>Java SE 8 : Stream</vt:lpstr>
      <vt:lpstr>Java SE 8 : Stream-&gt; Operations</vt:lpstr>
      <vt:lpstr>Java SE 8 : Stream-&gt; Intermediate operations</vt:lpstr>
      <vt:lpstr>Java SE 8 : Stream-&gt; Intermediate operations</vt:lpstr>
      <vt:lpstr>Java SE 8 : Stream-&gt; Intermediate operations</vt:lpstr>
      <vt:lpstr>Java SE 8 : Stream-&gt; Terminal operations</vt:lpstr>
      <vt:lpstr>Java SE 8 : Stream-&gt; Terminal operations</vt:lpstr>
      <vt:lpstr>Java SE 8 : Stream-&gt; Terminal operations</vt:lpstr>
      <vt:lpstr>Java SE 8 : Stream-&gt; Terminal operations</vt:lpstr>
      <vt:lpstr>Java SE 8 : Stream-&gt; Terminal operations</vt:lpstr>
      <vt:lpstr>Java SE 8 : Stream-&gt; short-circuit operations</vt:lpstr>
      <vt:lpstr>Java SE 8 : Stream-&gt; short-circuit operations</vt:lpstr>
      <vt:lpstr>Java SE 8 : Stream-&gt; Primitive Stream classes</vt:lpstr>
      <vt:lpstr>Java SE 8 : Stream-&gt; Boxed Stream</vt:lpstr>
      <vt:lpstr>Java SE 8 : Stream-&gt; Homework</vt:lpstr>
      <vt:lpstr>Java SE 8 : Optionals</vt:lpstr>
      <vt:lpstr>Java SE 8 : Optionals</vt:lpstr>
      <vt:lpstr>Java SE 9 : Features</vt:lpstr>
      <vt:lpstr>Java SE 9 :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Hp</dc:creator>
  <cp:lastModifiedBy>BJIT LTD</cp:lastModifiedBy>
  <cp:revision>263</cp:revision>
  <dcterms:modified xsi:type="dcterms:W3CDTF">2023-04-07T03:50:06Z</dcterms:modified>
</cp:coreProperties>
</file>